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1"/>
  </p:notesMasterIdLst>
  <p:sldIdLst>
    <p:sldId id="256" r:id="rId2"/>
    <p:sldId id="407" r:id="rId3"/>
    <p:sldId id="264" r:id="rId4"/>
    <p:sldId id="305" r:id="rId5"/>
    <p:sldId id="366" r:id="rId6"/>
    <p:sldId id="405" r:id="rId7"/>
    <p:sldId id="367" r:id="rId8"/>
    <p:sldId id="446" r:id="rId9"/>
    <p:sldId id="368" r:id="rId10"/>
    <p:sldId id="447" r:id="rId11"/>
    <p:sldId id="369" r:id="rId12"/>
    <p:sldId id="370" r:id="rId13"/>
    <p:sldId id="438" r:id="rId14"/>
    <p:sldId id="371" r:id="rId15"/>
    <p:sldId id="448" r:id="rId16"/>
    <p:sldId id="498" r:id="rId17"/>
    <p:sldId id="496" r:id="rId18"/>
    <p:sldId id="499" r:id="rId19"/>
    <p:sldId id="500" r:id="rId20"/>
    <p:sldId id="501" r:id="rId21"/>
    <p:sldId id="503" r:id="rId22"/>
    <p:sldId id="502" r:id="rId23"/>
    <p:sldId id="504" r:id="rId24"/>
    <p:sldId id="505" r:id="rId25"/>
    <p:sldId id="506" r:id="rId26"/>
    <p:sldId id="507" r:id="rId27"/>
    <p:sldId id="372" r:id="rId28"/>
    <p:sldId id="406" r:id="rId29"/>
    <p:sldId id="373" r:id="rId30"/>
    <p:sldId id="449" r:id="rId31"/>
    <p:sldId id="450" r:id="rId32"/>
    <p:sldId id="451" r:id="rId33"/>
    <p:sldId id="452" r:id="rId34"/>
    <p:sldId id="454" r:id="rId35"/>
    <p:sldId id="374" r:id="rId36"/>
    <p:sldId id="453" r:id="rId37"/>
    <p:sldId id="375" r:id="rId38"/>
    <p:sldId id="376" r:id="rId39"/>
    <p:sldId id="377" r:id="rId40"/>
    <p:sldId id="455" r:id="rId41"/>
    <p:sldId id="378" r:id="rId42"/>
    <p:sldId id="456" r:id="rId43"/>
    <p:sldId id="457" r:id="rId44"/>
    <p:sldId id="497" r:id="rId45"/>
    <p:sldId id="508" r:id="rId46"/>
    <p:sldId id="509" r:id="rId47"/>
    <p:sldId id="510" r:id="rId48"/>
    <p:sldId id="511" r:id="rId49"/>
    <p:sldId id="512" r:id="rId50"/>
    <p:sldId id="513" r:id="rId51"/>
    <p:sldId id="514" r:id="rId52"/>
    <p:sldId id="515" r:id="rId53"/>
    <p:sldId id="516" r:id="rId54"/>
    <p:sldId id="517" r:id="rId55"/>
    <p:sldId id="518" r:id="rId56"/>
    <p:sldId id="519" r:id="rId57"/>
    <p:sldId id="520" r:id="rId58"/>
    <p:sldId id="521" r:id="rId59"/>
    <p:sldId id="522" r:id="rId60"/>
    <p:sldId id="523" r:id="rId61"/>
    <p:sldId id="362" r:id="rId62"/>
    <p:sldId id="524" r:id="rId63"/>
    <p:sldId id="363" r:id="rId64"/>
    <p:sldId id="306" r:id="rId65"/>
    <p:sldId id="341" r:id="rId66"/>
    <p:sldId id="307" r:id="rId67"/>
    <p:sldId id="342" r:id="rId68"/>
    <p:sldId id="308" r:id="rId69"/>
    <p:sldId id="343" r:id="rId70"/>
    <p:sldId id="309" r:id="rId71"/>
    <p:sldId id="310" r:id="rId72"/>
    <p:sldId id="344" r:id="rId73"/>
    <p:sldId id="311" r:id="rId74"/>
    <p:sldId id="312" r:id="rId75"/>
    <p:sldId id="313" r:id="rId76"/>
    <p:sldId id="345" r:id="rId77"/>
    <p:sldId id="314" r:id="rId78"/>
    <p:sldId id="315" r:id="rId79"/>
    <p:sldId id="346" r:id="rId80"/>
    <p:sldId id="316" r:id="rId81"/>
    <p:sldId id="347" r:id="rId82"/>
    <p:sldId id="317" r:id="rId83"/>
    <p:sldId id="318" r:id="rId84"/>
    <p:sldId id="348" r:id="rId85"/>
    <p:sldId id="319" r:id="rId86"/>
    <p:sldId id="320" r:id="rId87"/>
    <p:sldId id="321" r:id="rId88"/>
    <p:sldId id="322" r:id="rId89"/>
    <p:sldId id="525" r:id="rId90"/>
    <p:sldId id="526" r:id="rId91"/>
    <p:sldId id="527" r:id="rId92"/>
    <p:sldId id="528" r:id="rId93"/>
    <p:sldId id="529" r:id="rId94"/>
    <p:sldId id="530" r:id="rId95"/>
    <p:sldId id="531" r:id="rId96"/>
    <p:sldId id="532" r:id="rId97"/>
    <p:sldId id="533" r:id="rId98"/>
    <p:sldId id="534" r:id="rId99"/>
    <p:sldId id="535" r:id="rId100"/>
    <p:sldId id="536" r:id="rId101"/>
    <p:sldId id="537" r:id="rId102"/>
    <p:sldId id="538" r:id="rId103"/>
    <p:sldId id="539" r:id="rId104"/>
    <p:sldId id="540" r:id="rId105"/>
    <p:sldId id="541" r:id="rId106"/>
    <p:sldId id="542" r:id="rId107"/>
    <p:sldId id="543" r:id="rId108"/>
    <p:sldId id="544" r:id="rId109"/>
    <p:sldId id="545" r:id="rId110"/>
    <p:sldId id="546" r:id="rId111"/>
    <p:sldId id="547" r:id="rId112"/>
    <p:sldId id="548" r:id="rId113"/>
    <p:sldId id="549" r:id="rId114"/>
    <p:sldId id="553" r:id="rId115"/>
    <p:sldId id="550" r:id="rId116"/>
    <p:sldId id="552" r:id="rId117"/>
    <p:sldId id="551" r:id="rId118"/>
    <p:sldId id="554" r:id="rId119"/>
    <p:sldId id="398" r:id="rId120"/>
  </p:sldIdLst>
  <p:sldSz cx="12192000" cy="6858000"/>
  <p:notesSz cx="6858000" cy="9144000"/>
  <p:custDataLst>
    <p:tags r:id="rId1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32">
          <p15:clr>
            <a:srgbClr val="A4A3A4"/>
          </p15:clr>
        </p15:guide>
        <p15:guide id="2" orient="horz" pos="818">
          <p15:clr>
            <a:srgbClr val="A4A3A4"/>
          </p15:clr>
        </p15:guide>
        <p15:guide id="3" orient="horz" pos="4065">
          <p15:clr>
            <a:srgbClr val="A4A3A4"/>
          </p15:clr>
        </p15:guide>
        <p15:guide id="4" pos="3840">
          <p15:clr>
            <a:srgbClr val="A4A3A4"/>
          </p15:clr>
        </p15:guide>
        <p15:guide id="5" pos="436">
          <p15:clr>
            <a:srgbClr val="A4A3A4"/>
          </p15:clr>
        </p15:guide>
        <p15:guide id="6" pos="72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60" autoAdjust="0"/>
    <p:restoredTop sz="94660"/>
  </p:normalViewPr>
  <p:slideViewPr>
    <p:cSldViewPr snapToGrid="0" showGuides="1">
      <p:cViewPr varScale="1">
        <p:scale>
          <a:sx n="81" d="100"/>
          <a:sy n="81" d="100"/>
        </p:scale>
        <p:origin x="76" y="352"/>
      </p:cViewPr>
      <p:guideLst>
        <p:guide orient="horz" pos="2432"/>
        <p:guide orient="horz" pos="818"/>
        <p:guide orient="horz" pos="4065"/>
        <p:guide pos="3840"/>
        <p:guide pos="436"/>
        <p:guide pos="7263"/>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95DA7-C378-4EA6-96C8-9729AD8A43DD}" type="datetimeFigureOut">
              <a:rPr lang="zh-CN" altLang="en-US" smtClean="0"/>
              <a:pPr/>
              <a:t>2024/8/30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D398E3-16CD-4F8A-A268-FE366D8E7381}"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10</a:t>
            </a:fld>
            <a:endParaRPr lang="zh-CN" altLang="en-US"/>
          </a:p>
        </p:txBody>
      </p:sp>
    </p:spTree>
    <p:extLst>
      <p:ext uri="{BB962C8B-B14F-4D97-AF65-F5344CB8AC3E}">
        <p14:creationId xmlns:p14="http://schemas.microsoft.com/office/powerpoint/2010/main" val="369497672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100</a:t>
            </a:fld>
            <a:endParaRPr lang="zh-CN" altLang="en-US"/>
          </a:p>
        </p:txBody>
      </p:sp>
    </p:spTree>
    <p:extLst>
      <p:ext uri="{BB962C8B-B14F-4D97-AF65-F5344CB8AC3E}">
        <p14:creationId xmlns:p14="http://schemas.microsoft.com/office/powerpoint/2010/main" val="211617132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101</a:t>
            </a:fld>
            <a:endParaRPr lang="zh-CN" altLang="en-US"/>
          </a:p>
        </p:txBody>
      </p:sp>
    </p:spTree>
    <p:extLst>
      <p:ext uri="{BB962C8B-B14F-4D97-AF65-F5344CB8AC3E}">
        <p14:creationId xmlns:p14="http://schemas.microsoft.com/office/powerpoint/2010/main" val="150731180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102</a:t>
            </a:fld>
            <a:endParaRPr lang="zh-CN" altLang="en-US"/>
          </a:p>
        </p:txBody>
      </p:sp>
    </p:spTree>
    <p:extLst>
      <p:ext uri="{BB962C8B-B14F-4D97-AF65-F5344CB8AC3E}">
        <p14:creationId xmlns:p14="http://schemas.microsoft.com/office/powerpoint/2010/main" val="326737860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103</a:t>
            </a:fld>
            <a:endParaRPr lang="zh-CN" altLang="en-US"/>
          </a:p>
        </p:txBody>
      </p:sp>
    </p:spTree>
    <p:extLst>
      <p:ext uri="{BB962C8B-B14F-4D97-AF65-F5344CB8AC3E}">
        <p14:creationId xmlns:p14="http://schemas.microsoft.com/office/powerpoint/2010/main" val="204595891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104</a:t>
            </a:fld>
            <a:endParaRPr lang="zh-CN" altLang="en-US"/>
          </a:p>
        </p:txBody>
      </p:sp>
    </p:spTree>
    <p:extLst>
      <p:ext uri="{BB962C8B-B14F-4D97-AF65-F5344CB8AC3E}">
        <p14:creationId xmlns:p14="http://schemas.microsoft.com/office/powerpoint/2010/main" val="2512052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105</a:t>
            </a:fld>
            <a:endParaRPr lang="zh-CN" altLang="en-US"/>
          </a:p>
        </p:txBody>
      </p:sp>
    </p:spTree>
    <p:extLst>
      <p:ext uri="{BB962C8B-B14F-4D97-AF65-F5344CB8AC3E}">
        <p14:creationId xmlns:p14="http://schemas.microsoft.com/office/powerpoint/2010/main" val="21824599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106</a:t>
            </a:fld>
            <a:endParaRPr lang="zh-CN" altLang="en-US"/>
          </a:p>
        </p:txBody>
      </p:sp>
    </p:spTree>
    <p:extLst>
      <p:ext uri="{BB962C8B-B14F-4D97-AF65-F5344CB8AC3E}">
        <p14:creationId xmlns:p14="http://schemas.microsoft.com/office/powerpoint/2010/main" val="196149530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107</a:t>
            </a:fld>
            <a:endParaRPr lang="zh-CN" altLang="en-US"/>
          </a:p>
        </p:txBody>
      </p:sp>
    </p:spTree>
    <p:extLst>
      <p:ext uri="{BB962C8B-B14F-4D97-AF65-F5344CB8AC3E}">
        <p14:creationId xmlns:p14="http://schemas.microsoft.com/office/powerpoint/2010/main" val="270322487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108</a:t>
            </a:fld>
            <a:endParaRPr lang="zh-CN" altLang="en-US"/>
          </a:p>
        </p:txBody>
      </p:sp>
    </p:spTree>
    <p:extLst>
      <p:ext uri="{BB962C8B-B14F-4D97-AF65-F5344CB8AC3E}">
        <p14:creationId xmlns:p14="http://schemas.microsoft.com/office/powerpoint/2010/main" val="357677591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109</a:t>
            </a:fld>
            <a:endParaRPr lang="zh-CN" altLang="en-US"/>
          </a:p>
        </p:txBody>
      </p:sp>
    </p:spTree>
    <p:extLst>
      <p:ext uri="{BB962C8B-B14F-4D97-AF65-F5344CB8AC3E}">
        <p14:creationId xmlns:p14="http://schemas.microsoft.com/office/powerpoint/2010/main" val="390188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11</a:t>
            </a:fld>
            <a:endParaRPr lang="zh-CN" altLang="en-US"/>
          </a:p>
        </p:txBody>
      </p:sp>
    </p:spTree>
    <p:extLst>
      <p:ext uri="{BB962C8B-B14F-4D97-AF65-F5344CB8AC3E}">
        <p14:creationId xmlns:p14="http://schemas.microsoft.com/office/powerpoint/2010/main" val="427836388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110</a:t>
            </a:fld>
            <a:endParaRPr lang="zh-CN" altLang="en-US"/>
          </a:p>
        </p:txBody>
      </p:sp>
    </p:spTree>
    <p:extLst>
      <p:ext uri="{BB962C8B-B14F-4D97-AF65-F5344CB8AC3E}">
        <p14:creationId xmlns:p14="http://schemas.microsoft.com/office/powerpoint/2010/main" val="241122735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111</a:t>
            </a:fld>
            <a:endParaRPr lang="zh-CN" altLang="en-US"/>
          </a:p>
        </p:txBody>
      </p:sp>
    </p:spTree>
    <p:extLst>
      <p:ext uri="{BB962C8B-B14F-4D97-AF65-F5344CB8AC3E}">
        <p14:creationId xmlns:p14="http://schemas.microsoft.com/office/powerpoint/2010/main" val="152666262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112</a:t>
            </a:fld>
            <a:endParaRPr lang="zh-CN" altLang="en-US"/>
          </a:p>
        </p:txBody>
      </p:sp>
    </p:spTree>
    <p:extLst>
      <p:ext uri="{BB962C8B-B14F-4D97-AF65-F5344CB8AC3E}">
        <p14:creationId xmlns:p14="http://schemas.microsoft.com/office/powerpoint/2010/main" val="389037564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113</a:t>
            </a:fld>
            <a:endParaRPr lang="zh-CN" altLang="en-US"/>
          </a:p>
        </p:txBody>
      </p:sp>
    </p:spTree>
    <p:extLst>
      <p:ext uri="{BB962C8B-B14F-4D97-AF65-F5344CB8AC3E}">
        <p14:creationId xmlns:p14="http://schemas.microsoft.com/office/powerpoint/2010/main" val="419419142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114</a:t>
            </a:fld>
            <a:endParaRPr lang="zh-CN" altLang="en-US"/>
          </a:p>
        </p:txBody>
      </p:sp>
    </p:spTree>
    <p:extLst>
      <p:ext uri="{BB962C8B-B14F-4D97-AF65-F5344CB8AC3E}">
        <p14:creationId xmlns:p14="http://schemas.microsoft.com/office/powerpoint/2010/main" val="161854672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115</a:t>
            </a:fld>
            <a:endParaRPr lang="zh-CN" altLang="en-US"/>
          </a:p>
        </p:txBody>
      </p:sp>
    </p:spTree>
    <p:extLst>
      <p:ext uri="{BB962C8B-B14F-4D97-AF65-F5344CB8AC3E}">
        <p14:creationId xmlns:p14="http://schemas.microsoft.com/office/powerpoint/2010/main" val="349462701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116</a:t>
            </a:fld>
            <a:endParaRPr lang="zh-CN" altLang="en-US"/>
          </a:p>
        </p:txBody>
      </p:sp>
    </p:spTree>
    <p:extLst>
      <p:ext uri="{BB962C8B-B14F-4D97-AF65-F5344CB8AC3E}">
        <p14:creationId xmlns:p14="http://schemas.microsoft.com/office/powerpoint/2010/main" val="231948392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117</a:t>
            </a:fld>
            <a:endParaRPr lang="zh-CN" altLang="en-US"/>
          </a:p>
        </p:txBody>
      </p:sp>
    </p:spTree>
    <p:extLst>
      <p:ext uri="{BB962C8B-B14F-4D97-AF65-F5344CB8AC3E}">
        <p14:creationId xmlns:p14="http://schemas.microsoft.com/office/powerpoint/2010/main" val="261361321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118</a:t>
            </a:fld>
            <a:endParaRPr lang="zh-CN" altLang="en-US"/>
          </a:p>
        </p:txBody>
      </p:sp>
    </p:spTree>
    <p:extLst>
      <p:ext uri="{BB962C8B-B14F-4D97-AF65-F5344CB8AC3E}">
        <p14:creationId xmlns:p14="http://schemas.microsoft.com/office/powerpoint/2010/main" val="321852106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119</a:t>
            </a:fld>
            <a:endParaRPr lang="zh-CN" altLang="en-US"/>
          </a:p>
        </p:txBody>
      </p:sp>
    </p:spTree>
    <p:extLst>
      <p:ext uri="{BB962C8B-B14F-4D97-AF65-F5344CB8AC3E}">
        <p14:creationId xmlns:p14="http://schemas.microsoft.com/office/powerpoint/2010/main" val="226567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12</a:t>
            </a:fld>
            <a:endParaRPr lang="zh-CN" altLang="en-US"/>
          </a:p>
        </p:txBody>
      </p:sp>
    </p:spTree>
    <p:extLst>
      <p:ext uri="{BB962C8B-B14F-4D97-AF65-F5344CB8AC3E}">
        <p14:creationId xmlns:p14="http://schemas.microsoft.com/office/powerpoint/2010/main" val="979881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13</a:t>
            </a:fld>
            <a:endParaRPr lang="zh-CN" altLang="en-US"/>
          </a:p>
        </p:txBody>
      </p:sp>
    </p:spTree>
    <p:extLst>
      <p:ext uri="{BB962C8B-B14F-4D97-AF65-F5344CB8AC3E}">
        <p14:creationId xmlns:p14="http://schemas.microsoft.com/office/powerpoint/2010/main" val="456736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14</a:t>
            </a:fld>
            <a:endParaRPr lang="zh-CN" altLang="en-US"/>
          </a:p>
        </p:txBody>
      </p:sp>
    </p:spTree>
    <p:extLst>
      <p:ext uri="{BB962C8B-B14F-4D97-AF65-F5344CB8AC3E}">
        <p14:creationId xmlns:p14="http://schemas.microsoft.com/office/powerpoint/2010/main" val="676632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15</a:t>
            </a:fld>
            <a:endParaRPr lang="zh-CN" altLang="en-US"/>
          </a:p>
        </p:txBody>
      </p:sp>
    </p:spTree>
    <p:extLst>
      <p:ext uri="{BB962C8B-B14F-4D97-AF65-F5344CB8AC3E}">
        <p14:creationId xmlns:p14="http://schemas.microsoft.com/office/powerpoint/2010/main" val="676632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16</a:t>
            </a:fld>
            <a:endParaRPr lang="zh-CN" altLang="en-US"/>
          </a:p>
        </p:txBody>
      </p:sp>
    </p:spTree>
    <p:extLst>
      <p:ext uri="{BB962C8B-B14F-4D97-AF65-F5344CB8AC3E}">
        <p14:creationId xmlns:p14="http://schemas.microsoft.com/office/powerpoint/2010/main" val="16156241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17</a:t>
            </a:fld>
            <a:endParaRPr lang="zh-CN" altLang="en-US"/>
          </a:p>
        </p:txBody>
      </p:sp>
    </p:spTree>
    <p:extLst>
      <p:ext uri="{BB962C8B-B14F-4D97-AF65-F5344CB8AC3E}">
        <p14:creationId xmlns:p14="http://schemas.microsoft.com/office/powerpoint/2010/main" val="534051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18</a:t>
            </a:fld>
            <a:endParaRPr lang="zh-CN" altLang="en-US"/>
          </a:p>
        </p:txBody>
      </p:sp>
    </p:spTree>
    <p:extLst>
      <p:ext uri="{BB962C8B-B14F-4D97-AF65-F5344CB8AC3E}">
        <p14:creationId xmlns:p14="http://schemas.microsoft.com/office/powerpoint/2010/main" val="1609504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19</a:t>
            </a:fld>
            <a:endParaRPr lang="zh-CN" altLang="en-US"/>
          </a:p>
        </p:txBody>
      </p:sp>
    </p:spTree>
    <p:extLst>
      <p:ext uri="{BB962C8B-B14F-4D97-AF65-F5344CB8AC3E}">
        <p14:creationId xmlns:p14="http://schemas.microsoft.com/office/powerpoint/2010/main" val="3076037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20</a:t>
            </a:fld>
            <a:endParaRPr lang="zh-CN" altLang="en-US"/>
          </a:p>
        </p:txBody>
      </p:sp>
    </p:spTree>
    <p:extLst>
      <p:ext uri="{BB962C8B-B14F-4D97-AF65-F5344CB8AC3E}">
        <p14:creationId xmlns:p14="http://schemas.microsoft.com/office/powerpoint/2010/main" val="8187192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21</a:t>
            </a:fld>
            <a:endParaRPr lang="zh-CN" altLang="en-US"/>
          </a:p>
        </p:txBody>
      </p:sp>
    </p:spTree>
    <p:extLst>
      <p:ext uri="{BB962C8B-B14F-4D97-AF65-F5344CB8AC3E}">
        <p14:creationId xmlns:p14="http://schemas.microsoft.com/office/powerpoint/2010/main" val="8984765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22</a:t>
            </a:fld>
            <a:endParaRPr lang="zh-CN" altLang="en-US"/>
          </a:p>
        </p:txBody>
      </p:sp>
    </p:spTree>
    <p:extLst>
      <p:ext uri="{BB962C8B-B14F-4D97-AF65-F5344CB8AC3E}">
        <p14:creationId xmlns:p14="http://schemas.microsoft.com/office/powerpoint/2010/main" val="2209627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23</a:t>
            </a:fld>
            <a:endParaRPr lang="zh-CN" altLang="en-US"/>
          </a:p>
        </p:txBody>
      </p:sp>
    </p:spTree>
    <p:extLst>
      <p:ext uri="{BB962C8B-B14F-4D97-AF65-F5344CB8AC3E}">
        <p14:creationId xmlns:p14="http://schemas.microsoft.com/office/powerpoint/2010/main" val="37777772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24</a:t>
            </a:fld>
            <a:endParaRPr lang="zh-CN" altLang="en-US"/>
          </a:p>
        </p:txBody>
      </p:sp>
    </p:spTree>
    <p:extLst>
      <p:ext uri="{BB962C8B-B14F-4D97-AF65-F5344CB8AC3E}">
        <p14:creationId xmlns:p14="http://schemas.microsoft.com/office/powerpoint/2010/main" val="41272159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25</a:t>
            </a:fld>
            <a:endParaRPr lang="zh-CN" altLang="en-US"/>
          </a:p>
        </p:txBody>
      </p:sp>
    </p:spTree>
    <p:extLst>
      <p:ext uri="{BB962C8B-B14F-4D97-AF65-F5344CB8AC3E}">
        <p14:creationId xmlns:p14="http://schemas.microsoft.com/office/powerpoint/2010/main" val="27058099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26</a:t>
            </a:fld>
            <a:endParaRPr lang="zh-CN" altLang="en-US"/>
          </a:p>
        </p:txBody>
      </p:sp>
    </p:spTree>
    <p:extLst>
      <p:ext uri="{BB962C8B-B14F-4D97-AF65-F5344CB8AC3E}">
        <p14:creationId xmlns:p14="http://schemas.microsoft.com/office/powerpoint/2010/main" val="27030344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27</a:t>
            </a:fld>
            <a:endParaRPr lang="zh-CN" altLang="en-US"/>
          </a:p>
        </p:txBody>
      </p:sp>
    </p:spTree>
    <p:extLst>
      <p:ext uri="{BB962C8B-B14F-4D97-AF65-F5344CB8AC3E}">
        <p14:creationId xmlns:p14="http://schemas.microsoft.com/office/powerpoint/2010/main" val="13150099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28</a:t>
            </a:fld>
            <a:endParaRPr lang="zh-CN" altLang="en-US"/>
          </a:p>
        </p:txBody>
      </p:sp>
    </p:spTree>
    <p:extLst>
      <p:ext uri="{BB962C8B-B14F-4D97-AF65-F5344CB8AC3E}">
        <p14:creationId xmlns:p14="http://schemas.microsoft.com/office/powerpoint/2010/main" val="13150099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29</a:t>
            </a:fld>
            <a:endParaRPr lang="zh-CN" altLang="en-US"/>
          </a:p>
        </p:txBody>
      </p:sp>
    </p:spTree>
    <p:extLst>
      <p:ext uri="{BB962C8B-B14F-4D97-AF65-F5344CB8AC3E}">
        <p14:creationId xmlns:p14="http://schemas.microsoft.com/office/powerpoint/2010/main" val="1846183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30</a:t>
            </a:fld>
            <a:endParaRPr lang="zh-CN" altLang="en-US"/>
          </a:p>
        </p:txBody>
      </p:sp>
    </p:spTree>
    <p:extLst>
      <p:ext uri="{BB962C8B-B14F-4D97-AF65-F5344CB8AC3E}">
        <p14:creationId xmlns:p14="http://schemas.microsoft.com/office/powerpoint/2010/main" val="18461831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31</a:t>
            </a:fld>
            <a:endParaRPr lang="zh-CN" altLang="en-US"/>
          </a:p>
        </p:txBody>
      </p:sp>
    </p:spTree>
    <p:extLst>
      <p:ext uri="{BB962C8B-B14F-4D97-AF65-F5344CB8AC3E}">
        <p14:creationId xmlns:p14="http://schemas.microsoft.com/office/powerpoint/2010/main" val="18461831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32</a:t>
            </a:fld>
            <a:endParaRPr lang="zh-CN" altLang="en-US"/>
          </a:p>
        </p:txBody>
      </p:sp>
    </p:spTree>
    <p:extLst>
      <p:ext uri="{BB962C8B-B14F-4D97-AF65-F5344CB8AC3E}">
        <p14:creationId xmlns:p14="http://schemas.microsoft.com/office/powerpoint/2010/main" val="18461831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33</a:t>
            </a:fld>
            <a:endParaRPr lang="zh-CN" altLang="en-US"/>
          </a:p>
        </p:txBody>
      </p:sp>
    </p:spTree>
    <p:extLst>
      <p:ext uri="{BB962C8B-B14F-4D97-AF65-F5344CB8AC3E}">
        <p14:creationId xmlns:p14="http://schemas.microsoft.com/office/powerpoint/2010/main" val="18461831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34</a:t>
            </a:fld>
            <a:endParaRPr lang="zh-CN" altLang="en-US"/>
          </a:p>
        </p:txBody>
      </p:sp>
    </p:spTree>
    <p:extLst>
      <p:ext uri="{BB962C8B-B14F-4D97-AF65-F5344CB8AC3E}">
        <p14:creationId xmlns:p14="http://schemas.microsoft.com/office/powerpoint/2010/main" val="9641841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35</a:t>
            </a:fld>
            <a:endParaRPr lang="zh-CN" altLang="en-US"/>
          </a:p>
        </p:txBody>
      </p:sp>
    </p:spTree>
    <p:extLst>
      <p:ext uri="{BB962C8B-B14F-4D97-AF65-F5344CB8AC3E}">
        <p14:creationId xmlns:p14="http://schemas.microsoft.com/office/powerpoint/2010/main" val="9641841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36</a:t>
            </a:fld>
            <a:endParaRPr lang="zh-CN" altLang="en-US"/>
          </a:p>
        </p:txBody>
      </p:sp>
    </p:spTree>
    <p:extLst>
      <p:ext uri="{BB962C8B-B14F-4D97-AF65-F5344CB8AC3E}">
        <p14:creationId xmlns:p14="http://schemas.microsoft.com/office/powerpoint/2010/main" val="9641841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37</a:t>
            </a:fld>
            <a:endParaRPr lang="zh-CN" altLang="en-US"/>
          </a:p>
        </p:txBody>
      </p:sp>
    </p:spTree>
    <p:extLst>
      <p:ext uri="{BB962C8B-B14F-4D97-AF65-F5344CB8AC3E}">
        <p14:creationId xmlns:p14="http://schemas.microsoft.com/office/powerpoint/2010/main" val="19630408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38</a:t>
            </a:fld>
            <a:endParaRPr lang="zh-CN" altLang="en-US"/>
          </a:p>
        </p:txBody>
      </p:sp>
    </p:spTree>
    <p:extLst>
      <p:ext uri="{BB962C8B-B14F-4D97-AF65-F5344CB8AC3E}">
        <p14:creationId xmlns:p14="http://schemas.microsoft.com/office/powerpoint/2010/main" val="3124683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39</a:t>
            </a:fld>
            <a:endParaRPr lang="zh-CN" altLang="en-US"/>
          </a:p>
        </p:txBody>
      </p:sp>
    </p:spTree>
    <p:extLst>
      <p:ext uri="{BB962C8B-B14F-4D97-AF65-F5344CB8AC3E}">
        <p14:creationId xmlns:p14="http://schemas.microsoft.com/office/powerpoint/2010/main" val="4130497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40</a:t>
            </a:fld>
            <a:endParaRPr lang="zh-CN" altLang="en-US"/>
          </a:p>
        </p:txBody>
      </p:sp>
    </p:spTree>
    <p:extLst>
      <p:ext uri="{BB962C8B-B14F-4D97-AF65-F5344CB8AC3E}">
        <p14:creationId xmlns:p14="http://schemas.microsoft.com/office/powerpoint/2010/main" val="41304975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41</a:t>
            </a:fld>
            <a:endParaRPr lang="zh-CN" altLang="en-US"/>
          </a:p>
        </p:txBody>
      </p:sp>
    </p:spTree>
    <p:extLst>
      <p:ext uri="{BB962C8B-B14F-4D97-AF65-F5344CB8AC3E}">
        <p14:creationId xmlns:p14="http://schemas.microsoft.com/office/powerpoint/2010/main" val="27629394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42</a:t>
            </a:fld>
            <a:endParaRPr lang="zh-CN" altLang="en-US"/>
          </a:p>
        </p:txBody>
      </p:sp>
    </p:spTree>
    <p:extLst>
      <p:ext uri="{BB962C8B-B14F-4D97-AF65-F5344CB8AC3E}">
        <p14:creationId xmlns:p14="http://schemas.microsoft.com/office/powerpoint/2010/main" val="27629394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43</a:t>
            </a:fld>
            <a:endParaRPr lang="zh-CN" altLang="en-US"/>
          </a:p>
        </p:txBody>
      </p:sp>
    </p:spTree>
    <p:extLst>
      <p:ext uri="{BB962C8B-B14F-4D97-AF65-F5344CB8AC3E}">
        <p14:creationId xmlns:p14="http://schemas.microsoft.com/office/powerpoint/2010/main" val="27629394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44</a:t>
            </a:fld>
            <a:endParaRPr lang="zh-CN" altLang="en-US"/>
          </a:p>
        </p:txBody>
      </p:sp>
    </p:spTree>
    <p:extLst>
      <p:ext uri="{BB962C8B-B14F-4D97-AF65-F5344CB8AC3E}">
        <p14:creationId xmlns:p14="http://schemas.microsoft.com/office/powerpoint/2010/main" val="5340512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45</a:t>
            </a:fld>
            <a:endParaRPr lang="zh-CN" altLang="en-US"/>
          </a:p>
        </p:txBody>
      </p:sp>
    </p:spTree>
    <p:extLst>
      <p:ext uri="{BB962C8B-B14F-4D97-AF65-F5344CB8AC3E}">
        <p14:creationId xmlns:p14="http://schemas.microsoft.com/office/powerpoint/2010/main" val="17617702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46</a:t>
            </a:fld>
            <a:endParaRPr lang="zh-CN" altLang="en-US"/>
          </a:p>
        </p:txBody>
      </p:sp>
    </p:spTree>
    <p:extLst>
      <p:ext uri="{BB962C8B-B14F-4D97-AF65-F5344CB8AC3E}">
        <p14:creationId xmlns:p14="http://schemas.microsoft.com/office/powerpoint/2010/main" val="41086447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47</a:t>
            </a:fld>
            <a:endParaRPr lang="zh-CN" altLang="en-US"/>
          </a:p>
        </p:txBody>
      </p:sp>
    </p:spTree>
    <p:extLst>
      <p:ext uri="{BB962C8B-B14F-4D97-AF65-F5344CB8AC3E}">
        <p14:creationId xmlns:p14="http://schemas.microsoft.com/office/powerpoint/2010/main" val="41188333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48</a:t>
            </a:fld>
            <a:endParaRPr lang="zh-CN" altLang="en-US"/>
          </a:p>
        </p:txBody>
      </p:sp>
    </p:spTree>
    <p:extLst>
      <p:ext uri="{BB962C8B-B14F-4D97-AF65-F5344CB8AC3E}">
        <p14:creationId xmlns:p14="http://schemas.microsoft.com/office/powerpoint/2010/main" val="28748155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49</a:t>
            </a:fld>
            <a:endParaRPr lang="zh-CN" altLang="en-US"/>
          </a:p>
        </p:txBody>
      </p:sp>
    </p:spTree>
    <p:extLst>
      <p:ext uri="{BB962C8B-B14F-4D97-AF65-F5344CB8AC3E}">
        <p14:creationId xmlns:p14="http://schemas.microsoft.com/office/powerpoint/2010/main" val="4184421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5</a:t>
            </a:fld>
            <a:endParaRPr lang="zh-CN" altLang="en-US"/>
          </a:p>
        </p:txBody>
      </p:sp>
    </p:spTree>
    <p:extLst>
      <p:ext uri="{BB962C8B-B14F-4D97-AF65-F5344CB8AC3E}">
        <p14:creationId xmlns:p14="http://schemas.microsoft.com/office/powerpoint/2010/main" val="24998420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50</a:t>
            </a:fld>
            <a:endParaRPr lang="zh-CN" altLang="en-US"/>
          </a:p>
        </p:txBody>
      </p:sp>
    </p:spTree>
    <p:extLst>
      <p:ext uri="{BB962C8B-B14F-4D97-AF65-F5344CB8AC3E}">
        <p14:creationId xmlns:p14="http://schemas.microsoft.com/office/powerpoint/2010/main" val="19286547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51</a:t>
            </a:fld>
            <a:endParaRPr lang="zh-CN" altLang="en-US"/>
          </a:p>
        </p:txBody>
      </p:sp>
    </p:spTree>
    <p:extLst>
      <p:ext uri="{BB962C8B-B14F-4D97-AF65-F5344CB8AC3E}">
        <p14:creationId xmlns:p14="http://schemas.microsoft.com/office/powerpoint/2010/main" val="14851206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52</a:t>
            </a:fld>
            <a:endParaRPr lang="zh-CN" altLang="en-US"/>
          </a:p>
        </p:txBody>
      </p:sp>
    </p:spTree>
    <p:extLst>
      <p:ext uri="{BB962C8B-B14F-4D97-AF65-F5344CB8AC3E}">
        <p14:creationId xmlns:p14="http://schemas.microsoft.com/office/powerpoint/2010/main" val="22038458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53</a:t>
            </a:fld>
            <a:endParaRPr lang="zh-CN" altLang="en-US"/>
          </a:p>
        </p:txBody>
      </p:sp>
    </p:spTree>
    <p:extLst>
      <p:ext uri="{BB962C8B-B14F-4D97-AF65-F5344CB8AC3E}">
        <p14:creationId xmlns:p14="http://schemas.microsoft.com/office/powerpoint/2010/main" val="12055596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54</a:t>
            </a:fld>
            <a:endParaRPr lang="zh-CN" altLang="en-US"/>
          </a:p>
        </p:txBody>
      </p:sp>
    </p:spTree>
    <p:extLst>
      <p:ext uri="{BB962C8B-B14F-4D97-AF65-F5344CB8AC3E}">
        <p14:creationId xmlns:p14="http://schemas.microsoft.com/office/powerpoint/2010/main" val="25291940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55</a:t>
            </a:fld>
            <a:endParaRPr lang="zh-CN" altLang="en-US"/>
          </a:p>
        </p:txBody>
      </p:sp>
    </p:spTree>
    <p:extLst>
      <p:ext uri="{BB962C8B-B14F-4D97-AF65-F5344CB8AC3E}">
        <p14:creationId xmlns:p14="http://schemas.microsoft.com/office/powerpoint/2010/main" val="783501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56</a:t>
            </a:fld>
            <a:endParaRPr lang="zh-CN" altLang="en-US"/>
          </a:p>
        </p:txBody>
      </p:sp>
    </p:spTree>
    <p:extLst>
      <p:ext uri="{BB962C8B-B14F-4D97-AF65-F5344CB8AC3E}">
        <p14:creationId xmlns:p14="http://schemas.microsoft.com/office/powerpoint/2010/main" val="42871415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57</a:t>
            </a:fld>
            <a:endParaRPr lang="zh-CN" altLang="en-US"/>
          </a:p>
        </p:txBody>
      </p:sp>
    </p:spTree>
    <p:extLst>
      <p:ext uri="{BB962C8B-B14F-4D97-AF65-F5344CB8AC3E}">
        <p14:creationId xmlns:p14="http://schemas.microsoft.com/office/powerpoint/2010/main" val="26262808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58</a:t>
            </a:fld>
            <a:endParaRPr lang="zh-CN" altLang="en-US"/>
          </a:p>
        </p:txBody>
      </p:sp>
    </p:spTree>
    <p:extLst>
      <p:ext uri="{BB962C8B-B14F-4D97-AF65-F5344CB8AC3E}">
        <p14:creationId xmlns:p14="http://schemas.microsoft.com/office/powerpoint/2010/main" val="36160041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59</a:t>
            </a:fld>
            <a:endParaRPr lang="zh-CN" altLang="en-US"/>
          </a:p>
        </p:txBody>
      </p:sp>
    </p:spTree>
    <p:extLst>
      <p:ext uri="{BB962C8B-B14F-4D97-AF65-F5344CB8AC3E}">
        <p14:creationId xmlns:p14="http://schemas.microsoft.com/office/powerpoint/2010/main" val="2437127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6</a:t>
            </a:fld>
            <a:endParaRPr lang="zh-CN" altLang="en-US"/>
          </a:p>
        </p:txBody>
      </p:sp>
    </p:spTree>
    <p:extLst>
      <p:ext uri="{BB962C8B-B14F-4D97-AF65-F5344CB8AC3E}">
        <p14:creationId xmlns:p14="http://schemas.microsoft.com/office/powerpoint/2010/main" val="24998420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60</a:t>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61</a:t>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62</a:t>
            </a:fld>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63</a:t>
            </a:fld>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64</a:t>
            </a:fld>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65</a:t>
            </a:fld>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66</a:t>
            </a:fld>
            <a:endParaRPr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67</a:t>
            </a:fld>
            <a:endParaRPr lang="zh-C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68</a:t>
            </a:fld>
            <a:endParaRPr lang="zh-CN"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69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7</a:t>
            </a:fld>
            <a:endParaRPr lang="zh-CN" altLang="en-US"/>
          </a:p>
        </p:txBody>
      </p:sp>
    </p:spTree>
    <p:extLst>
      <p:ext uri="{BB962C8B-B14F-4D97-AF65-F5344CB8AC3E}">
        <p14:creationId xmlns:p14="http://schemas.microsoft.com/office/powerpoint/2010/main" val="191900087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70</a:t>
            </a:fld>
            <a:endParaRPr lang="zh-CN"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71</a:t>
            </a:fld>
            <a:endParaRPr lang="zh-CN" altLang="en-US"/>
          </a:p>
        </p:txBody>
      </p:sp>
    </p:spTree>
    <p:extLst>
      <p:ext uri="{BB962C8B-B14F-4D97-AF65-F5344CB8AC3E}">
        <p14:creationId xmlns:p14="http://schemas.microsoft.com/office/powerpoint/2010/main" val="392642207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72</a:t>
            </a:fld>
            <a:endParaRPr lang="zh-CN" altLang="en-US"/>
          </a:p>
        </p:txBody>
      </p:sp>
    </p:spTree>
    <p:extLst>
      <p:ext uri="{BB962C8B-B14F-4D97-AF65-F5344CB8AC3E}">
        <p14:creationId xmlns:p14="http://schemas.microsoft.com/office/powerpoint/2010/main" val="392642207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73</a:t>
            </a:fld>
            <a:endParaRPr lang="zh-CN" altLang="en-US"/>
          </a:p>
        </p:txBody>
      </p:sp>
    </p:spTree>
    <p:extLst>
      <p:ext uri="{BB962C8B-B14F-4D97-AF65-F5344CB8AC3E}">
        <p14:creationId xmlns:p14="http://schemas.microsoft.com/office/powerpoint/2010/main" val="181580368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74</a:t>
            </a:fld>
            <a:endParaRPr lang="zh-CN" altLang="en-US"/>
          </a:p>
        </p:txBody>
      </p:sp>
    </p:spTree>
    <p:extLst>
      <p:ext uri="{BB962C8B-B14F-4D97-AF65-F5344CB8AC3E}">
        <p14:creationId xmlns:p14="http://schemas.microsoft.com/office/powerpoint/2010/main" val="176999490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75</a:t>
            </a:fld>
            <a:endParaRPr lang="zh-CN" altLang="en-US"/>
          </a:p>
        </p:txBody>
      </p:sp>
    </p:spTree>
    <p:extLst>
      <p:ext uri="{BB962C8B-B14F-4D97-AF65-F5344CB8AC3E}">
        <p14:creationId xmlns:p14="http://schemas.microsoft.com/office/powerpoint/2010/main" val="203012394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76</a:t>
            </a:fld>
            <a:endParaRPr lang="zh-CN" altLang="en-US"/>
          </a:p>
        </p:txBody>
      </p:sp>
    </p:spTree>
    <p:extLst>
      <p:ext uri="{BB962C8B-B14F-4D97-AF65-F5344CB8AC3E}">
        <p14:creationId xmlns:p14="http://schemas.microsoft.com/office/powerpoint/2010/main" val="203012394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77</a:t>
            </a:fld>
            <a:endParaRPr lang="zh-CN" altLang="en-US"/>
          </a:p>
        </p:txBody>
      </p:sp>
    </p:spTree>
    <p:extLst>
      <p:ext uri="{BB962C8B-B14F-4D97-AF65-F5344CB8AC3E}">
        <p14:creationId xmlns:p14="http://schemas.microsoft.com/office/powerpoint/2010/main" val="353785759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78</a:t>
            </a:fld>
            <a:endParaRPr lang="zh-CN" altLang="en-US"/>
          </a:p>
        </p:txBody>
      </p:sp>
    </p:spTree>
    <p:extLst>
      <p:ext uri="{BB962C8B-B14F-4D97-AF65-F5344CB8AC3E}">
        <p14:creationId xmlns:p14="http://schemas.microsoft.com/office/powerpoint/2010/main" val="305309534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79</a:t>
            </a:fld>
            <a:endParaRPr lang="zh-CN" altLang="en-US"/>
          </a:p>
        </p:txBody>
      </p:sp>
    </p:spTree>
    <p:extLst>
      <p:ext uri="{BB962C8B-B14F-4D97-AF65-F5344CB8AC3E}">
        <p14:creationId xmlns:p14="http://schemas.microsoft.com/office/powerpoint/2010/main" val="3053095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8</a:t>
            </a:fld>
            <a:endParaRPr lang="zh-CN" altLang="en-US"/>
          </a:p>
        </p:txBody>
      </p:sp>
    </p:spTree>
    <p:extLst>
      <p:ext uri="{BB962C8B-B14F-4D97-AF65-F5344CB8AC3E}">
        <p14:creationId xmlns:p14="http://schemas.microsoft.com/office/powerpoint/2010/main" val="191900087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80</a:t>
            </a:fld>
            <a:endParaRPr lang="zh-CN" altLang="en-US"/>
          </a:p>
        </p:txBody>
      </p:sp>
    </p:spTree>
    <p:extLst>
      <p:ext uri="{BB962C8B-B14F-4D97-AF65-F5344CB8AC3E}">
        <p14:creationId xmlns:p14="http://schemas.microsoft.com/office/powerpoint/2010/main" val="92474632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81</a:t>
            </a:fld>
            <a:endParaRPr lang="zh-CN" altLang="en-US"/>
          </a:p>
        </p:txBody>
      </p:sp>
    </p:spTree>
    <p:extLst>
      <p:ext uri="{BB962C8B-B14F-4D97-AF65-F5344CB8AC3E}">
        <p14:creationId xmlns:p14="http://schemas.microsoft.com/office/powerpoint/2010/main" val="92474632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82</a:t>
            </a:fld>
            <a:endParaRPr lang="zh-CN" altLang="en-US"/>
          </a:p>
        </p:txBody>
      </p:sp>
    </p:spTree>
    <p:extLst>
      <p:ext uri="{BB962C8B-B14F-4D97-AF65-F5344CB8AC3E}">
        <p14:creationId xmlns:p14="http://schemas.microsoft.com/office/powerpoint/2010/main" val="216322489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83</a:t>
            </a:fld>
            <a:endParaRPr lang="zh-CN" altLang="en-US"/>
          </a:p>
        </p:txBody>
      </p:sp>
    </p:spTree>
    <p:extLst>
      <p:ext uri="{BB962C8B-B14F-4D97-AF65-F5344CB8AC3E}">
        <p14:creationId xmlns:p14="http://schemas.microsoft.com/office/powerpoint/2010/main" val="310185375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84</a:t>
            </a:fld>
            <a:endParaRPr lang="zh-CN" altLang="en-US"/>
          </a:p>
        </p:txBody>
      </p:sp>
    </p:spTree>
    <p:extLst>
      <p:ext uri="{BB962C8B-B14F-4D97-AF65-F5344CB8AC3E}">
        <p14:creationId xmlns:p14="http://schemas.microsoft.com/office/powerpoint/2010/main" val="310185375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85</a:t>
            </a:fld>
            <a:endParaRPr lang="zh-CN" altLang="en-US"/>
          </a:p>
        </p:txBody>
      </p:sp>
    </p:spTree>
    <p:extLst>
      <p:ext uri="{BB962C8B-B14F-4D97-AF65-F5344CB8AC3E}">
        <p14:creationId xmlns:p14="http://schemas.microsoft.com/office/powerpoint/2010/main" val="281598399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86</a:t>
            </a:fld>
            <a:endParaRPr lang="zh-CN" altLang="en-US"/>
          </a:p>
        </p:txBody>
      </p:sp>
    </p:spTree>
    <p:extLst>
      <p:ext uri="{BB962C8B-B14F-4D97-AF65-F5344CB8AC3E}">
        <p14:creationId xmlns:p14="http://schemas.microsoft.com/office/powerpoint/2010/main" val="259679341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87</a:t>
            </a:fld>
            <a:endParaRPr lang="zh-CN" altLang="en-US"/>
          </a:p>
        </p:txBody>
      </p:sp>
    </p:spTree>
    <p:extLst>
      <p:ext uri="{BB962C8B-B14F-4D97-AF65-F5344CB8AC3E}">
        <p14:creationId xmlns:p14="http://schemas.microsoft.com/office/powerpoint/2010/main" val="190789192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88</a:t>
            </a:fld>
            <a:endParaRPr lang="zh-CN" altLang="en-US"/>
          </a:p>
        </p:txBody>
      </p:sp>
    </p:spTree>
    <p:extLst>
      <p:ext uri="{BB962C8B-B14F-4D97-AF65-F5344CB8AC3E}">
        <p14:creationId xmlns:p14="http://schemas.microsoft.com/office/powerpoint/2010/main" val="119272501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89</a:t>
            </a:fld>
            <a:endParaRPr lang="zh-CN" altLang="en-US"/>
          </a:p>
        </p:txBody>
      </p:sp>
    </p:spTree>
    <p:extLst>
      <p:ext uri="{BB962C8B-B14F-4D97-AF65-F5344CB8AC3E}">
        <p14:creationId xmlns:p14="http://schemas.microsoft.com/office/powerpoint/2010/main" val="2277422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9</a:t>
            </a:fld>
            <a:endParaRPr lang="zh-CN" altLang="en-US"/>
          </a:p>
        </p:txBody>
      </p:sp>
    </p:spTree>
    <p:extLst>
      <p:ext uri="{BB962C8B-B14F-4D97-AF65-F5344CB8AC3E}">
        <p14:creationId xmlns:p14="http://schemas.microsoft.com/office/powerpoint/2010/main" val="369497672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90</a:t>
            </a:fld>
            <a:endParaRPr lang="zh-CN" altLang="en-US"/>
          </a:p>
        </p:txBody>
      </p:sp>
    </p:spTree>
    <p:extLst>
      <p:ext uri="{BB962C8B-B14F-4D97-AF65-F5344CB8AC3E}">
        <p14:creationId xmlns:p14="http://schemas.microsoft.com/office/powerpoint/2010/main" val="276591998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91</a:t>
            </a:fld>
            <a:endParaRPr lang="zh-CN" altLang="en-US"/>
          </a:p>
        </p:txBody>
      </p:sp>
    </p:spTree>
    <p:extLst>
      <p:ext uri="{BB962C8B-B14F-4D97-AF65-F5344CB8AC3E}">
        <p14:creationId xmlns:p14="http://schemas.microsoft.com/office/powerpoint/2010/main" val="74510218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92</a:t>
            </a:fld>
            <a:endParaRPr lang="zh-CN" altLang="en-US"/>
          </a:p>
        </p:txBody>
      </p:sp>
    </p:spTree>
    <p:extLst>
      <p:ext uri="{BB962C8B-B14F-4D97-AF65-F5344CB8AC3E}">
        <p14:creationId xmlns:p14="http://schemas.microsoft.com/office/powerpoint/2010/main" val="151493799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93</a:t>
            </a:fld>
            <a:endParaRPr lang="zh-CN" altLang="en-US"/>
          </a:p>
        </p:txBody>
      </p:sp>
    </p:spTree>
    <p:extLst>
      <p:ext uri="{BB962C8B-B14F-4D97-AF65-F5344CB8AC3E}">
        <p14:creationId xmlns:p14="http://schemas.microsoft.com/office/powerpoint/2010/main" val="117935293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94</a:t>
            </a:fld>
            <a:endParaRPr lang="zh-CN" altLang="en-US"/>
          </a:p>
        </p:txBody>
      </p:sp>
    </p:spTree>
    <p:extLst>
      <p:ext uri="{BB962C8B-B14F-4D97-AF65-F5344CB8AC3E}">
        <p14:creationId xmlns:p14="http://schemas.microsoft.com/office/powerpoint/2010/main" val="30359673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95</a:t>
            </a:fld>
            <a:endParaRPr lang="zh-CN" altLang="en-US"/>
          </a:p>
        </p:txBody>
      </p:sp>
    </p:spTree>
    <p:extLst>
      <p:ext uri="{BB962C8B-B14F-4D97-AF65-F5344CB8AC3E}">
        <p14:creationId xmlns:p14="http://schemas.microsoft.com/office/powerpoint/2010/main" val="121865759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96</a:t>
            </a:fld>
            <a:endParaRPr lang="zh-CN" altLang="en-US"/>
          </a:p>
        </p:txBody>
      </p:sp>
    </p:spTree>
    <p:extLst>
      <p:ext uri="{BB962C8B-B14F-4D97-AF65-F5344CB8AC3E}">
        <p14:creationId xmlns:p14="http://schemas.microsoft.com/office/powerpoint/2010/main" val="373351482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97</a:t>
            </a:fld>
            <a:endParaRPr lang="zh-CN" altLang="en-US"/>
          </a:p>
        </p:txBody>
      </p:sp>
    </p:spTree>
    <p:extLst>
      <p:ext uri="{BB962C8B-B14F-4D97-AF65-F5344CB8AC3E}">
        <p14:creationId xmlns:p14="http://schemas.microsoft.com/office/powerpoint/2010/main" val="226949702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98</a:t>
            </a:fld>
            <a:endParaRPr lang="zh-CN" altLang="en-US"/>
          </a:p>
        </p:txBody>
      </p:sp>
    </p:spTree>
    <p:extLst>
      <p:ext uri="{BB962C8B-B14F-4D97-AF65-F5344CB8AC3E}">
        <p14:creationId xmlns:p14="http://schemas.microsoft.com/office/powerpoint/2010/main" val="263498912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99</a:t>
            </a:fld>
            <a:endParaRPr lang="zh-CN" altLang="en-US"/>
          </a:p>
        </p:txBody>
      </p:sp>
    </p:spTree>
    <p:extLst>
      <p:ext uri="{BB962C8B-B14F-4D97-AF65-F5344CB8AC3E}">
        <p14:creationId xmlns:p14="http://schemas.microsoft.com/office/powerpoint/2010/main" val="434816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3" name="图片占位符 22"/>
          <p:cNvSpPr>
            <a:spLocks noGrp="1"/>
          </p:cNvSpPr>
          <p:nvPr>
            <p:ph type="pic" sz="quarter" idx="12"/>
          </p:nvPr>
        </p:nvSpPr>
        <p:spPr>
          <a:xfrm>
            <a:off x="10890792" y="3345440"/>
            <a:ext cx="1301207" cy="3069398"/>
          </a:xfrm>
          <a:custGeom>
            <a:avLst/>
            <a:gdLst>
              <a:gd name="connsiteX0" fmla="*/ 1301207 w 1301207"/>
              <a:gd name="connsiteY0" fmla="*/ 0 h 3069398"/>
              <a:gd name="connsiteX1" fmla="*/ 1301207 w 1301207"/>
              <a:gd name="connsiteY1" fmla="*/ 3069398 h 3069398"/>
              <a:gd name="connsiteX2" fmla="*/ 165104 w 1301207"/>
              <a:gd name="connsiteY2" fmla="*/ 1933295 h 3069398"/>
              <a:gd name="connsiteX3" fmla="*/ 165104 w 1301207"/>
              <a:gd name="connsiteY3" fmla="*/ 1136103 h 3069398"/>
              <a:gd name="connsiteX0-1" fmla="*/ 1301207 w 1301207"/>
              <a:gd name="connsiteY0-2" fmla="*/ 0 h 3069398"/>
              <a:gd name="connsiteX1-3" fmla="*/ 1288508 w 1301207"/>
              <a:gd name="connsiteY1-4" fmla="*/ 1251960 h 3069398"/>
              <a:gd name="connsiteX2-5" fmla="*/ 1301207 w 1301207"/>
              <a:gd name="connsiteY2-6" fmla="*/ 3069398 h 3069398"/>
              <a:gd name="connsiteX3-7" fmla="*/ 165104 w 1301207"/>
              <a:gd name="connsiteY3-8" fmla="*/ 1933295 h 3069398"/>
              <a:gd name="connsiteX4" fmla="*/ 165104 w 1301207"/>
              <a:gd name="connsiteY4" fmla="*/ 1136103 h 3069398"/>
              <a:gd name="connsiteX5" fmla="*/ 1301207 w 1301207"/>
              <a:gd name="connsiteY5" fmla="*/ 0 h 3069398"/>
              <a:gd name="connsiteX0-9" fmla="*/ 1288508 w 1379948"/>
              <a:gd name="connsiteY0-10" fmla="*/ 1251960 h 3069398"/>
              <a:gd name="connsiteX1-11" fmla="*/ 1301207 w 1379948"/>
              <a:gd name="connsiteY1-12" fmla="*/ 3069398 h 3069398"/>
              <a:gd name="connsiteX2-13" fmla="*/ 165104 w 1379948"/>
              <a:gd name="connsiteY2-14" fmla="*/ 1933295 h 3069398"/>
              <a:gd name="connsiteX3-15" fmla="*/ 165104 w 1379948"/>
              <a:gd name="connsiteY3-16" fmla="*/ 1136103 h 3069398"/>
              <a:gd name="connsiteX4-17" fmla="*/ 1301207 w 1379948"/>
              <a:gd name="connsiteY4-18" fmla="*/ 0 h 3069398"/>
              <a:gd name="connsiteX5-19" fmla="*/ 1379948 w 1379948"/>
              <a:gd name="connsiteY5-20" fmla="*/ 1343400 h 3069398"/>
              <a:gd name="connsiteX0-21" fmla="*/ 1288508 w 1301207"/>
              <a:gd name="connsiteY0-22" fmla="*/ 1251960 h 3069398"/>
              <a:gd name="connsiteX1-23" fmla="*/ 1301207 w 1301207"/>
              <a:gd name="connsiteY1-24" fmla="*/ 3069398 h 3069398"/>
              <a:gd name="connsiteX2-25" fmla="*/ 165104 w 1301207"/>
              <a:gd name="connsiteY2-26" fmla="*/ 1933295 h 3069398"/>
              <a:gd name="connsiteX3-27" fmla="*/ 165104 w 1301207"/>
              <a:gd name="connsiteY3-28" fmla="*/ 1136103 h 3069398"/>
              <a:gd name="connsiteX4-29" fmla="*/ 1301207 w 1301207"/>
              <a:gd name="connsiteY4-30" fmla="*/ 0 h 3069398"/>
              <a:gd name="connsiteX0-31" fmla="*/ 1301207 w 1301207"/>
              <a:gd name="connsiteY0-32" fmla="*/ 3069398 h 3069398"/>
              <a:gd name="connsiteX1-33" fmla="*/ 165104 w 1301207"/>
              <a:gd name="connsiteY1-34" fmla="*/ 1933295 h 3069398"/>
              <a:gd name="connsiteX2-35" fmla="*/ 165104 w 1301207"/>
              <a:gd name="connsiteY2-36" fmla="*/ 1136103 h 3069398"/>
              <a:gd name="connsiteX3-37" fmla="*/ 1301207 w 1301207"/>
              <a:gd name="connsiteY3-38" fmla="*/ 0 h 3069398"/>
            </a:gdLst>
            <a:ahLst/>
            <a:cxnLst>
              <a:cxn ang="0">
                <a:pos x="connsiteX0-1" y="connsiteY0-2"/>
              </a:cxn>
              <a:cxn ang="0">
                <a:pos x="connsiteX1-3" y="connsiteY1-4"/>
              </a:cxn>
              <a:cxn ang="0">
                <a:pos x="connsiteX2-5" y="connsiteY2-6"/>
              </a:cxn>
              <a:cxn ang="0">
                <a:pos x="connsiteX3-7" y="connsiteY3-8"/>
              </a:cxn>
            </a:cxnLst>
            <a:rect l="l" t="t" r="r" b="b"/>
            <a:pathLst>
              <a:path w="1301207" h="3069398">
                <a:moveTo>
                  <a:pt x="1301207" y="3069398"/>
                </a:moveTo>
                <a:lnTo>
                  <a:pt x="165104" y="1933295"/>
                </a:lnTo>
                <a:cubicBezTo>
                  <a:pt x="-55034" y="1713157"/>
                  <a:pt x="-55034" y="1356242"/>
                  <a:pt x="165104" y="1136103"/>
                </a:cubicBezTo>
                <a:lnTo>
                  <a:pt x="1301207" y="0"/>
                </a:lnTo>
              </a:path>
            </a:pathLst>
          </a:cu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
        <p:nvSpPr>
          <p:cNvPr id="20" name="图片占位符 19"/>
          <p:cNvSpPr>
            <a:spLocks noGrp="1"/>
          </p:cNvSpPr>
          <p:nvPr>
            <p:ph type="pic" sz="quarter" idx="11"/>
          </p:nvPr>
        </p:nvSpPr>
        <p:spPr>
          <a:xfrm>
            <a:off x="8311358" y="142667"/>
            <a:ext cx="3880643" cy="4316073"/>
          </a:xfrm>
          <a:custGeom>
            <a:avLst/>
            <a:gdLst>
              <a:gd name="connsiteX0" fmla="*/ 2158037 w 3880643"/>
              <a:gd name="connsiteY0" fmla="*/ 0 h 4316073"/>
              <a:gd name="connsiteX1" fmla="*/ 2556633 w 3880643"/>
              <a:gd name="connsiteY1" fmla="*/ 165103 h 4316073"/>
              <a:gd name="connsiteX2" fmla="*/ 3880643 w 3880643"/>
              <a:gd name="connsiteY2" fmla="*/ 1489113 h 4316073"/>
              <a:gd name="connsiteX3" fmla="*/ 3880643 w 3880643"/>
              <a:gd name="connsiteY3" fmla="*/ 2826959 h 4316073"/>
              <a:gd name="connsiteX4" fmla="*/ 2556634 w 3880643"/>
              <a:gd name="connsiteY4" fmla="*/ 4150970 h 4316073"/>
              <a:gd name="connsiteX5" fmla="*/ 1759440 w 3880643"/>
              <a:gd name="connsiteY5" fmla="*/ 4150970 h 4316073"/>
              <a:gd name="connsiteX6" fmla="*/ 165104 w 3880643"/>
              <a:gd name="connsiteY6" fmla="*/ 2556633 h 4316073"/>
              <a:gd name="connsiteX7" fmla="*/ 165104 w 3880643"/>
              <a:gd name="connsiteY7" fmla="*/ 1759440 h 4316073"/>
              <a:gd name="connsiteX8" fmla="*/ 1759441 w 3880643"/>
              <a:gd name="connsiteY8" fmla="*/ 165103 h 4316073"/>
              <a:gd name="connsiteX9" fmla="*/ 2158037 w 3880643"/>
              <a:gd name="connsiteY9" fmla="*/ 0 h 4316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0643" h="4316073">
                <a:moveTo>
                  <a:pt x="2158037" y="0"/>
                </a:moveTo>
                <a:cubicBezTo>
                  <a:pt x="2302301" y="0"/>
                  <a:pt x="2446564" y="55034"/>
                  <a:pt x="2556633" y="165103"/>
                </a:cubicBezTo>
                <a:lnTo>
                  <a:pt x="3880643" y="1489113"/>
                </a:lnTo>
                <a:lnTo>
                  <a:pt x="3880643" y="2826959"/>
                </a:lnTo>
                <a:lnTo>
                  <a:pt x="2556634" y="4150970"/>
                </a:lnTo>
                <a:cubicBezTo>
                  <a:pt x="2336494" y="4371108"/>
                  <a:pt x="1979580" y="4371108"/>
                  <a:pt x="1759440" y="4150970"/>
                </a:cubicBezTo>
                <a:lnTo>
                  <a:pt x="165104" y="2556633"/>
                </a:lnTo>
                <a:cubicBezTo>
                  <a:pt x="-55034" y="2336494"/>
                  <a:pt x="-55034" y="1979579"/>
                  <a:pt x="165104" y="1759440"/>
                </a:cubicBezTo>
                <a:lnTo>
                  <a:pt x="1759441" y="165103"/>
                </a:lnTo>
                <a:cubicBezTo>
                  <a:pt x="1869511" y="55034"/>
                  <a:pt x="2013773" y="0"/>
                  <a:pt x="2158037" y="0"/>
                </a:cubicBezTo>
                <a:close/>
              </a:path>
            </a:pathLst>
          </a:cu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
        <p:nvSpPr>
          <p:cNvPr id="12" name="图片占位符 11"/>
          <p:cNvSpPr>
            <a:spLocks noGrp="1"/>
          </p:cNvSpPr>
          <p:nvPr>
            <p:ph type="pic" sz="quarter" idx="10"/>
          </p:nvPr>
        </p:nvSpPr>
        <p:spPr>
          <a:xfrm>
            <a:off x="5808252" y="1"/>
            <a:ext cx="4163416" cy="1879305"/>
          </a:xfrm>
          <a:custGeom>
            <a:avLst/>
            <a:gdLst>
              <a:gd name="connsiteX0" fmla="*/ 0 w 4163416"/>
              <a:gd name="connsiteY0" fmla="*/ 0 h 1879305"/>
              <a:gd name="connsiteX1" fmla="*/ 4163416 w 4163416"/>
              <a:gd name="connsiteY1" fmla="*/ 0 h 1879305"/>
              <a:gd name="connsiteX2" fmla="*/ 4146874 w 4163416"/>
              <a:gd name="connsiteY2" fmla="*/ 31436 h 1879305"/>
              <a:gd name="connsiteX3" fmla="*/ 4074640 w 4163416"/>
              <a:gd name="connsiteY3" fmla="*/ 119865 h 1879305"/>
              <a:gd name="connsiteX4" fmla="*/ 2480303 w 4163416"/>
              <a:gd name="connsiteY4" fmla="*/ 1714202 h 1879305"/>
              <a:gd name="connsiteX5" fmla="*/ 1683111 w 4163416"/>
              <a:gd name="connsiteY5" fmla="*/ 1714202 h 1879305"/>
              <a:gd name="connsiteX6" fmla="*/ 88774 w 4163416"/>
              <a:gd name="connsiteY6" fmla="*/ 119865 h 1879305"/>
              <a:gd name="connsiteX7" fmla="*/ 16541 w 4163416"/>
              <a:gd name="connsiteY7" fmla="*/ 31436 h 1879305"/>
              <a:gd name="connsiteX0-1" fmla="*/ 0 w 4163416"/>
              <a:gd name="connsiteY0-2" fmla="*/ 1 h 1879306"/>
              <a:gd name="connsiteX1-3" fmla="*/ 2002248 w 4163416"/>
              <a:gd name="connsiteY1-4" fmla="*/ 0 h 1879306"/>
              <a:gd name="connsiteX2-5" fmla="*/ 4163416 w 4163416"/>
              <a:gd name="connsiteY2-6" fmla="*/ 1 h 1879306"/>
              <a:gd name="connsiteX3-7" fmla="*/ 4146874 w 4163416"/>
              <a:gd name="connsiteY3-8" fmla="*/ 31437 h 1879306"/>
              <a:gd name="connsiteX4-9" fmla="*/ 4074640 w 4163416"/>
              <a:gd name="connsiteY4-10" fmla="*/ 119866 h 1879306"/>
              <a:gd name="connsiteX5-11" fmla="*/ 2480303 w 4163416"/>
              <a:gd name="connsiteY5-12" fmla="*/ 1714203 h 1879306"/>
              <a:gd name="connsiteX6-13" fmla="*/ 1683111 w 4163416"/>
              <a:gd name="connsiteY6-14" fmla="*/ 1714203 h 1879306"/>
              <a:gd name="connsiteX7-15" fmla="*/ 88774 w 4163416"/>
              <a:gd name="connsiteY7-16" fmla="*/ 119866 h 1879306"/>
              <a:gd name="connsiteX8" fmla="*/ 16541 w 4163416"/>
              <a:gd name="connsiteY8" fmla="*/ 31437 h 1879306"/>
              <a:gd name="connsiteX9" fmla="*/ 0 w 4163416"/>
              <a:gd name="connsiteY9" fmla="*/ 1 h 1879306"/>
              <a:gd name="connsiteX0-17" fmla="*/ 2002248 w 4163416"/>
              <a:gd name="connsiteY0-18" fmla="*/ 0 h 1879306"/>
              <a:gd name="connsiteX1-19" fmla="*/ 4163416 w 4163416"/>
              <a:gd name="connsiteY1-20" fmla="*/ 1 h 1879306"/>
              <a:gd name="connsiteX2-21" fmla="*/ 4146874 w 4163416"/>
              <a:gd name="connsiteY2-22" fmla="*/ 31437 h 1879306"/>
              <a:gd name="connsiteX3-23" fmla="*/ 4074640 w 4163416"/>
              <a:gd name="connsiteY3-24" fmla="*/ 119866 h 1879306"/>
              <a:gd name="connsiteX4-25" fmla="*/ 2480303 w 4163416"/>
              <a:gd name="connsiteY4-26" fmla="*/ 1714203 h 1879306"/>
              <a:gd name="connsiteX5-27" fmla="*/ 1683111 w 4163416"/>
              <a:gd name="connsiteY5-28" fmla="*/ 1714203 h 1879306"/>
              <a:gd name="connsiteX6-29" fmla="*/ 88774 w 4163416"/>
              <a:gd name="connsiteY6-30" fmla="*/ 119866 h 1879306"/>
              <a:gd name="connsiteX7-31" fmla="*/ 16541 w 4163416"/>
              <a:gd name="connsiteY7-32" fmla="*/ 31437 h 1879306"/>
              <a:gd name="connsiteX8-33" fmla="*/ 0 w 4163416"/>
              <a:gd name="connsiteY8-34" fmla="*/ 1 h 1879306"/>
              <a:gd name="connsiteX9-35" fmla="*/ 2093688 w 4163416"/>
              <a:gd name="connsiteY9-36" fmla="*/ 91440 h 1879306"/>
              <a:gd name="connsiteX0-37" fmla="*/ 2002248 w 4163416"/>
              <a:gd name="connsiteY0-38" fmla="*/ 0 h 1879306"/>
              <a:gd name="connsiteX1-39" fmla="*/ 4163416 w 4163416"/>
              <a:gd name="connsiteY1-40" fmla="*/ 1 h 1879306"/>
              <a:gd name="connsiteX2-41" fmla="*/ 4146874 w 4163416"/>
              <a:gd name="connsiteY2-42" fmla="*/ 31437 h 1879306"/>
              <a:gd name="connsiteX3-43" fmla="*/ 4074640 w 4163416"/>
              <a:gd name="connsiteY3-44" fmla="*/ 119866 h 1879306"/>
              <a:gd name="connsiteX4-45" fmla="*/ 2480303 w 4163416"/>
              <a:gd name="connsiteY4-46" fmla="*/ 1714203 h 1879306"/>
              <a:gd name="connsiteX5-47" fmla="*/ 1683111 w 4163416"/>
              <a:gd name="connsiteY5-48" fmla="*/ 1714203 h 1879306"/>
              <a:gd name="connsiteX6-49" fmla="*/ 88774 w 4163416"/>
              <a:gd name="connsiteY6-50" fmla="*/ 119866 h 1879306"/>
              <a:gd name="connsiteX7-51" fmla="*/ 16541 w 4163416"/>
              <a:gd name="connsiteY7-52" fmla="*/ 31437 h 1879306"/>
              <a:gd name="connsiteX8-53" fmla="*/ 0 w 4163416"/>
              <a:gd name="connsiteY8-54" fmla="*/ 1 h 1879306"/>
              <a:gd name="connsiteX0-55" fmla="*/ 4163416 w 4163416"/>
              <a:gd name="connsiteY0-56" fmla="*/ 0 h 1879305"/>
              <a:gd name="connsiteX1-57" fmla="*/ 4146874 w 4163416"/>
              <a:gd name="connsiteY1-58" fmla="*/ 31436 h 1879305"/>
              <a:gd name="connsiteX2-59" fmla="*/ 4074640 w 4163416"/>
              <a:gd name="connsiteY2-60" fmla="*/ 119865 h 1879305"/>
              <a:gd name="connsiteX3-61" fmla="*/ 2480303 w 4163416"/>
              <a:gd name="connsiteY3-62" fmla="*/ 1714202 h 1879305"/>
              <a:gd name="connsiteX4-63" fmla="*/ 1683111 w 4163416"/>
              <a:gd name="connsiteY4-64" fmla="*/ 1714202 h 1879305"/>
              <a:gd name="connsiteX5-65" fmla="*/ 88774 w 4163416"/>
              <a:gd name="connsiteY5-66" fmla="*/ 119865 h 1879305"/>
              <a:gd name="connsiteX6-67" fmla="*/ 16541 w 4163416"/>
              <a:gd name="connsiteY6-68" fmla="*/ 31436 h 1879305"/>
              <a:gd name="connsiteX7-69" fmla="*/ 0 w 4163416"/>
              <a:gd name="connsiteY7-70" fmla="*/ 0 h 18793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163416" h="1879305">
                <a:moveTo>
                  <a:pt x="4163416" y="0"/>
                </a:moveTo>
                <a:lnTo>
                  <a:pt x="4146874" y="31436"/>
                </a:lnTo>
                <a:cubicBezTo>
                  <a:pt x="4126236" y="62693"/>
                  <a:pt x="4102157" y="92348"/>
                  <a:pt x="4074640" y="119865"/>
                </a:cubicBezTo>
                <a:lnTo>
                  <a:pt x="2480303" y="1714202"/>
                </a:lnTo>
                <a:cubicBezTo>
                  <a:pt x="2260165" y="1934340"/>
                  <a:pt x="1903250" y="1934340"/>
                  <a:pt x="1683111" y="1714202"/>
                </a:cubicBezTo>
                <a:lnTo>
                  <a:pt x="88774" y="119865"/>
                </a:lnTo>
                <a:cubicBezTo>
                  <a:pt x="61257" y="92348"/>
                  <a:pt x="37179" y="62693"/>
                  <a:pt x="16541" y="31436"/>
                </a:cubicBezTo>
                <a:lnTo>
                  <a:pt x="0" y="0"/>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1DC28D3-987D-401E-95A8-72784AD93D33}" type="datetimeFigureOut">
              <a:rPr lang="zh-CN" altLang="en-US" smtClean="0"/>
              <a:pPr/>
              <a:t>2024/8/30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F7A4A5A-5C6D-4E6F-81A3-06DF189A7A65}"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3" name="图片占位符 12"/>
          <p:cNvSpPr>
            <a:spLocks noGrp="1"/>
          </p:cNvSpPr>
          <p:nvPr>
            <p:ph type="pic" sz="quarter" idx="10"/>
          </p:nvPr>
        </p:nvSpPr>
        <p:spPr>
          <a:xfrm>
            <a:off x="1295495" y="1716603"/>
            <a:ext cx="4262993" cy="4262992"/>
          </a:xfrm>
          <a:custGeom>
            <a:avLst/>
            <a:gdLst>
              <a:gd name="connsiteX0" fmla="*/ 2187077 w 4262993"/>
              <a:gd name="connsiteY0" fmla="*/ 0 h 4262992"/>
              <a:gd name="connsiteX1" fmla="*/ 2323431 w 4262993"/>
              <a:gd name="connsiteY1" fmla="*/ 56479 h 4262992"/>
              <a:gd name="connsiteX2" fmla="*/ 4206514 w 4262993"/>
              <a:gd name="connsiteY2" fmla="*/ 1939563 h 4262992"/>
              <a:gd name="connsiteX3" fmla="*/ 4206514 w 4262993"/>
              <a:gd name="connsiteY3" fmla="*/ 2212270 h 4262992"/>
              <a:gd name="connsiteX4" fmla="*/ 2212271 w 4262993"/>
              <a:gd name="connsiteY4" fmla="*/ 4206513 h 4262992"/>
              <a:gd name="connsiteX5" fmla="*/ 1939564 w 4262993"/>
              <a:gd name="connsiteY5" fmla="*/ 4206513 h 4262992"/>
              <a:gd name="connsiteX6" fmla="*/ 56480 w 4262993"/>
              <a:gd name="connsiteY6" fmla="*/ 2323430 h 4262992"/>
              <a:gd name="connsiteX7" fmla="*/ 56480 w 4262993"/>
              <a:gd name="connsiteY7" fmla="*/ 2050723 h 4262992"/>
              <a:gd name="connsiteX8" fmla="*/ 2050724 w 4262993"/>
              <a:gd name="connsiteY8" fmla="*/ 56479 h 4262992"/>
              <a:gd name="connsiteX9" fmla="*/ 2187077 w 4262993"/>
              <a:gd name="connsiteY9" fmla="*/ 0 h 4262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62993" h="4262992">
                <a:moveTo>
                  <a:pt x="2187077" y="0"/>
                </a:moveTo>
                <a:cubicBezTo>
                  <a:pt x="2236427" y="0"/>
                  <a:pt x="2285777" y="18826"/>
                  <a:pt x="2323431" y="56479"/>
                </a:cubicBezTo>
                <a:lnTo>
                  <a:pt x="4206514" y="1939563"/>
                </a:lnTo>
                <a:cubicBezTo>
                  <a:pt x="4281820" y="2014869"/>
                  <a:pt x="4281820" y="2136963"/>
                  <a:pt x="4206514" y="2212270"/>
                </a:cubicBezTo>
                <a:lnTo>
                  <a:pt x="2212271" y="4206513"/>
                </a:lnTo>
                <a:cubicBezTo>
                  <a:pt x="2136964" y="4281819"/>
                  <a:pt x="2014870" y="4281819"/>
                  <a:pt x="1939564" y="4206513"/>
                </a:cubicBezTo>
                <a:lnTo>
                  <a:pt x="56480" y="2323430"/>
                </a:lnTo>
                <a:cubicBezTo>
                  <a:pt x="-18826" y="2248123"/>
                  <a:pt x="-18826" y="2126029"/>
                  <a:pt x="56480" y="2050723"/>
                </a:cubicBezTo>
                <a:lnTo>
                  <a:pt x="2050724" y="56479"/>
                </a:lnTo>
                <a:cubicBezTo>
                  <a:pt x="2088377" y="18826"/>
                  <a:pt x="2137727" y="0"/>
                  <a:pt x="2187077" y="0"/>
                </a:cubicBez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5349054" y="2130866"/>
            <a:ext cx="2011319" cy="2011318"/>
          </a:xfrm>
          <a:custGeom>
            <a:avLst/>
            <a:gdLst>
              <a:gd name="connsiteX0" fmla="*/ 1031884 w 2011319"/>
              <a:gd name="connsiteY0" fmla="*/ 0 h 2011318"/>
              <a:gd name="connsiteX1" fmla="*/ 1096217 w 2011319"/>
              <a:gd name="connsiteY1" fmla="*/ 26647 h 2011318"/>
              <a:gd name="connsiteX2" fmla="*/ 1984672 w 2011319"/>
              <a:gd name="connsiteY2" fmla="*/ 915103 h 2011318"/>
              <a:gd name="connsiteX3" fmla="*/ 1984672 w 2011319"/>
              <a:gd name="connsiteY3" fmla="*/ 1043769 h 2011318"/>
              <a:gd name="connsiteX4" fmla="*/ 1043770 w 2011319"/>
              <a:gd name="connsiteY4" fmla="*/ 1984671 h 2011318"/>
              <a:gd name="connsiteX5" fmla="*/ 915104 w 2011319"/>
              <a:gd name="connsiteY5" fmla="*/ 1984671 h 2011318"/>
              <a:gd name="connsiteX6" fmla="*/ 26648 w 2011319"/>
              <a:gd name="connsiteY6" fmla="*/ 1096215 h 2011318"/>
              <a:gd name="connsiteX7" fmla="*/ 26648 w 2011319"/>
              <a:gd name="connsiteY7" fmla="*/ 967549 h 2011318"/>
              <a:gd name="connsiteX8" fmla="*/ 967550 w 2011319"/>
              <a:gd name="connsiteY8" fmla="*/ 26647 h 2011318"/>
              <a:gd name="connsiteX9" fmla="*/ 1031884 w 2011319"/>
              <a:gd name="connsiteY9" fmla="*/ 0 h 201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319" h="2011318">
                <a:moveTo>
                  <a:pt x="1031884" y="0"/>
                </a:moveTo>
                <a:cubicBezTo>
                  <a:pt x="1055168" y="0"/>
                  <a:pt x="1078452" y="8882"/>
                  <a:pt x="1096217" y="26647"/>
                </a:cubicBezTo>
                <a:lnTo>
                  <a:pt x="1984672" y="915103"/>
                </a:lnTo>
                <a:cubicBezTo>
                  <a:pt x="2020202" y="950633"/>
                  <a:pt x="2020202" y="1008239"/>
                  <a:pt x="1984672" y="1043769"/>
                </a:cubicBezTo>
                <a:lnTo>
                  <a:pt x="1043770" y="1984671"/>
                </a:lnTo>
                <a:cubicBezTo>
                  <a:pt x="1008240" y="2020201"/>
                  <a:pt x="950634" y="2020201"/>
                  <a:pt x="915104" y="1984671"/>
                </a:cubicBezTo>
                <a:lnTo>
                  <a:pt x="26648" y="1096215"/>
                </a:lnTo>
                <a:cubicBezTo>
                  <a:pt x="-8882" y="1060685"/>
                  <a:pt x="-8882" y="1003079"/>
                  <a:pt x="26648" y="967549"/>
                </a:cubicBezTo>
                <a:lnTo>
                  <a:pt x="967550" y="26647"/>
                </a:lnTo>
                <a:cubicBezTo>
                  <a:pt x="985315" y="8882"/>
                  <a:pt x="1008599" y="0"/>
                  <a:pt x="1031884" y="0"/>
                </a:cubicBezTo>
                <a:close/>
              </a:path>
            </a:pathLst>
          </a:custGeom>
        </p:spPr>
        <p:txBody>
          <a:bodyPr wrap="square">
            <a:noAutofit/>
          </a:bodyPr>
          <a:lstStyle/>
          <a:p>
            <a:endParaRPr lang="zh-CN" altLang="en-US"/>
          </a:p>
        </p:txBody>
      </p:sp>
      <p:sp>
        <p:nvSpPr>
          <p:cNvPr id="15" name="图片占位符 14"/>
          <p:cNvSpPr>
            <a:spLocks noGrp="1"/>
          </p:cNvSpPr>
          <p:nvPr>
            <p:ph type="pic" sz="quarter" idx="12"/>
          </p:nvPr>
        </p:nvSpPr>
        <p:spPr>
          <a:xfrm>
            <a:off x="4739453" y="4010466"/>
            <a:ext cx="2011319" cy="2011318"/>
          </a:xfrm>
          <a:custGeom>
            <a:avLst/>
            <a:gdLst>
              <a:gd name="connsiteX0" fmla="*/ 1031884 w 2011319"/>
              <a:gd name="connsiteY0" fmla="*/ 0 h 2011318"/>
              <a:gd name="connsiteX1" fmla="*/ 1096217 w 2011319"/>
              <a:gd name="connsiteY1" fmla="*/ 26647 h 2011318"/>
              <a:gd name="connsiteX2" fmla="*/ 1984672 w 2011319"/>
              <a:gd name="connsiteY2" fmla="*/ 915103 h 2011318"/>
              <a:gd name="connsiteX3" fmla="*/ 1984672 w 2011319"/>
              <a:gd name="connsiteY3" fmla="*/ 1043769 h 2011318"/>
              <a:gd name="connsiteX4" fmla="*/ 1043770 w 2011319"/>
              <a:gd name="connsiteY4" fmla="*/ 1984671 h 2011318"/>
              <a:gd name="connsiteX5" fmla="*/ 915104 w 2011319"/>
              <a:gd name="connsiteY5" fmla="*/ 1984671 h 2011318"/>
              <a:gd name="connsiteX6" fmla="*/ 26648 w 2011319"/>
              <a:gd name="connsiteY6" fmla="*/ 1096216 h 2011318"/>
              <a:gd name="connsiteX7" fmla="*/ 26648 w 2011319"/>
              <a:gd name="connsiteY7" fmla="*/ 967549 h 2011318"/>
              <a:gd name="connsiteX8" fmla="*/ 967550 w 2011319"/>
              <a:gd name="connsiteY8" fmla="*/ 26647 h 2011318"/>
              <a:gd name="connsiteX9" fmla="*/ 1031884 w 2011319"/>
              <a:gd name="connsiteY9" fmla="*/ 0 h 201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319" h="2011318">
                <a:moveTo>
                  <a:pt x="1031884" y="0"/>
                </a:moveTo>
                <a:cubicBezTo>
                  <a:pt x="1055168" y="0"/>
                  <a:pt x="1078452" y="8882"/>
                  <a:pt x="1096217" y="26647"/>
                </a:cubicBezTo>
                <a:lnTo>
                  <a:pt x="1984672" y="915103"/>
                </a:lnTo>
                <a:cubicBezTo>
                  <a:pt x="2020202" y="950633"/>
                  <a:pt x="2020202" y="1008239"/>
                  <a:pt x="1984672" y="1043769"/>
                </a:cubicBezTo>
                <a:lnTo>
                  <a:pt x="1043770" y="1984671"/>
                </a:lnTo>
                <a:cubicBezTo>
                  <a:pt x="1008240" y="2020201"/>
                  <a:pt x="950634" y="2020201"/>
                  <a:pt x="915104" y="1984671"/>
                </a:cubicBezTo>
                <a:lnTo>
                  <a:pt x="26648" y="1096216"/>
                </a:lnTo>
                <a:cubicBezTo>
                  <a:pt x="-8882" y="1060686"/>
                  <a:pt x="-8882" y="1003079"/>
                  <a:pt x="26648" y="967549"/>
                </a:cubicBezTo>
                <a:lnTo>
                  <a:pt x="967550" y="26647"/>
                </a:lnTo>
                <a:cubicBezTo>
                  <a:pt x="985315" y="8882"/>
                  <a:pt x="1008600" y="0"/>
                  <a:pt x="1031884" y="0"/>
                </a:cubicBezTo>
                <a:close/>
              </a:path>
            </a:pathLst>
          </a:custGeom>
        </p:spPr>
        <p:txBody>
          <a:bodyPr wrap="square">
            <a:noAutofit/>
          </a:bodyPr>
          <a:lstStyle/>
          <a:p>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4" name="图片占位符 13"/>
          <p:cNvSpPr>
            <a:spLocks noGrp="1"/>
          </p:cNvSpPr>
          <p:nvPr>
            <p:ph type="pic" sz="quarter" idx="13"/>
          </p:nvPr>
        </p:nvSpPr>
        <p:spPr>
          <a:xfrm>
            <a:off x="4315366" y="2034973"/>
            <a:ext cx="2093747" cy="1201420"/>
          </a:xfrm>
          <a:custGeom>
            <a:avLst/>
            <a:gdLst>
              <a:gd name="connsiteX0" fmla="*/ 115228 w 2093747"/>
              <a:gd name="connsiteY0" fmla="*/ 0 h 1201420"/>
              <a:gd name="connsiteX1" fmla="*/ 1978519 w 2093747"/>
              <a:gd name="connsiteY1" fmla="*/ 0 h 1201420"/>
              <a:gd name="connsiteX2" fmla="*/ 2093747 w 2093747"/>
              <a:gd name="connsiteY2" fmla="*/ 115228 h 1201420"/>
              <a:gd name="connsiteX3" fmla="*/ 2093747 w 2093747"/>
              <a:gd name="connsiteY3" fmla="*/ 1086192 h 1201420"/>
              <a:gd name="connsiteX4" fmla="*/ 1978519 w 2093747"/>
              <a:gd name="connsiteY4" fmla="*/ 1201420 h 1201420"/>
              <a:gd name="connsiteX5" fmla="*/ 115228 w 2093747"/>
              <a:gd name="connsiteY5" fmla="*/ 1201420 h 1201420"/>
              <a:gd name="connsiteX6" fmla="*/ 0 w 2093747"/>
              <a:gd name="connsiteY6" fmla="*/ 1086192 h 1201420"/>
              <a:gd name="connsiteX7" fmla="*/ 0 w 2093747"/>
              <a:gd name="connsiteY7" fmla="*/ 115228 h 1201420"/>
              <a:gd name="connsiteX8" fmla="*/ 115228 w 2093747"/>
              <a:gd name="connsiteY8" fmla="*/ 0 h 1201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747" h="1201420">
                <a:moveTo>
                  <a:pt x="115228" y="0"/>
                </a:moveTo>
                <a:lnTo>
                  <a:pt x="1978519" y="0"/>
                </a:lnTo>
                <a:cubicBezTo>
                  <a:pt x="2042158" y="0"/>
                  <a:pt x="2093747" y="51589"/>
                  <a:pt x="2093747" y="115228"/>
                </a:cubicBezTo>
                <a:lnTo>
                  <a:pt x="2093747" y="1086192"/>
                </a:lnTo>
                <a:cubicBezTo>
                  <a:pt x="2093747" y="1149831"/>
                  <a:pt x="2042158" y="1201420"/>
                  <a:pt x="1978519" y="1201420"/>
                </a:cubicBezTo>
                <a:lnTo>
                  <a:pt x="115228" y="1201420"/>
                </a:lnTo>
                <a:cubicBezTo>
                  <a:pt x="51589" y="1201420"/>
                  <a:pt x="0" y="1149831"/>
                  <a:pt x="0" y="1086192"/>
                </a:cubicBezTo>
                <a:lnTo>
                  <a:pt x="0" y="115228"/>
                </a:lnTo>
                <a:cubicBezTo>
                  <a:pt x="0" y="51589"/>
                  <a:pt x="51589" y="0"/>
                  <a:pt x="115228" y="0"/>
                </a:cubicBezTo>
                <a:close/>
              </a:path>
            </a:pathLst>
          </a:custGeom>
        </p:spPr>
        <p:txBody>
          <a:bodyPr wrap="square">
            <a:noAutofit/>
          </a:bodyPr>
          <a:lstStyle/>
          <a:p>
            <a:endParaRPr lang="zh-CN" altLang="en-US"/>
          </a:p>
        </p:txBody>
      </p:sp>
      <p:sp>
        <p:nvSpPr>
          <p:cNvPr id="15" name="图片占位符 14"/>
          <p:cNvSpPr>
            <a:spLocks noGrp="1"/>
          </p:cNvSpPr>
          <p:nvPr>
            <p:ph type="pic" sz="quarter" idx="14"/>
          </p:nvPr>
        </p:nvSpPr>
        <p:spPr>
          <a:xfrm>
            <a:off x="4315366" y="3368473"/>
            <a:ext cx="2093747" cy="2298700"/>
          </a:xfrm>
          <a:custGeom>
            <a:avLst/>
            <a:gdLst>
              <a:gd name="connsiteX0" fmla="*/ 107849 w 2093747"/>
              <a:gd name="connsiteY0" fmla="*/ 0 h 2298700"/>
              <a:gd name="connsiteX1" fmla="*/ 1985898 w 2093747"/>
              <a:gd name="connsiteY1" fmla="*/ 0 h 2298700"/>
              <a:gd name="connsiteX2" fmla="*/ 2093747 w 2093747"/>
              <a:gd name="connsiteY2" fmla="*/ 107849 h 2298700"/>
              <a:gd name="connsiteX3" fmla="*/ 2093747 w 2093747"/>
              <a:gd name="connsiteY3" fmla="*/ 2190851 h 2298700"/>
              <a:gd name="connsiteX4" fmla="*/ 1985898 w 2093747"/>
              <a:gd name="connsiteY4" fmla="*/ 2298700 h 2298700"/>
              <a:gd name="connsiteX5" fmla="*/ 107849 w 2093747"/>
              <a:gd name="connsiteY5" fmla="*/ 2298700 h 2298700"/>
              <a:gd name="connsiteX6" fmla="*/ 0 w 2093747"/>
              <a:gd name="connsiteY6" fmla="*/ 2190851 h 2298700"/>
              <a:gd name="connsiteX7" fmla="*/ 0 w 2093747"/>
              <a:gd name="connsiteY7" fmla="*/ 107849 h 2298700"/>
              <a:gd name="connsiteX8" fmla="*/ 107849 w 2093747"/>
              <a:gd name="connsiteY8" fmla="*/ 0 h 229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747" h="2298700">
                <a:moveTo>
                  <a:pt x="107849" y="0"/>
                </a:moveTo>
                <a:lnTo>
                  <a:pt x="1985898" y="0"/>
                </a:lnTo>
                <a:cubicBezTo>
                  <a:pt x="2045461" y="0"/>
                  <a:pt x="2093747" y="48286"/>
                  <a:pt x="2093747" y="107849"/>
                </a:cubicBezTo>
                <a:lnTo>
                  <a:pt x="2093747" y="2190851"/>
                </a:lnTo>
                <a:cubicBezTo>
                  <a:pt x="2093747" y="2250414"/>
                  <a:pt x="2045461" y="2298700"/>
                  <a:pt x="1985898" y="2298700"/>
                </a:cubicBezTo>
                <a:lnTo>
                  <a:pt x="107849" y="2298700"/>
                </a:lnTo>
                <a:cubicBezTo>
                  <a:pt x="48286" y="2298700"/>
                  <a:pt x="0" y="2250414"/>
                  <a:pt x="0" y="2190851"/>
                </a:cubicBezTo>
                <a:lnTo>
                  <a:pt x="0" y="107849"/>
                </a:lnTo>
                <a:cubicBezTo>
                  <a:pt x="0" y="48286"/>
                  <a:pt x="48286" y="0"/>
                  <a:pt x="107849" y="0"/>
                </a:cubicBezTo>
                <a:close/>
              </a:path>
            </a:pathLst>
          </a:custGeom>
        </p:spPr>
        <p:txBody>
          <a:bodyPr wrap="square">
            <a:noAutofit/>
          </a:bodyPr>
          <a:lstStyle/>
          <a:p>
            <a:endParaRPr lang="zh-CN" altLang="en-US"/>
          </a:p>
        </p:txBody>
      </p:sp>
      <p:sp>
        <p:nvSpPr>
          <p:cNvPr id="13" name="图片占位符 12"/>
          <p:cNvSpPr>
            <a:spLocks noGrp="1"/>
          </p:cNvSpPr>
          <p:nvPr>
            <p:ph type="pic" sz="quarter" idx="15"/>
          </p:nvPr>
        </p:nvSpPr>
        <p:spPr>
          <a:xfrm>
            <a:off x="6596436" y="2034973"/>
            <a:ext cx="4773780" cy="3632200"/>
          </a:xfrm>
          <a:custGeom>
            <a:avLst/>
            <a:gdLst>
              <a:gd name="connsiteX0" fmla="*/ 187095 w 4773780"/>
              <a:gd name="connsiteY0" fmla="*/ 0 h 3632200"/>
              <a:gd name="connsiteX1" fmla="*/ 4586685 w 4773780"/>
              <a:gd name="connsiteY1" fmla="*/ 0 h 3632200"/>
              <a:gd name="connsiteX2" fmla="*/ 4773780 w 4773780"/>
              <a:gd name="connsiteY2" fmla="*/ 187095 h 3632200"/>
              <a:gd name="connsiteX3" fmla="*/ 4773780 w 4773780"/>
              <a:gd name="connsiteY3" fmla="*/ 3445105 h 3632200"/>
              <a:gd name="connsiteX4" fmla="*/ 4586685 w 4773780"/>
              <a:gd name="connsiteY4" fmla="*/ 3632200 h 3632200"/>
              <a:gd name="connsiteX5" fmla="*/ 187095 w 4773780"/>
              <a:gd name="connsiteY5" fmla="*/ 3632200 h 3632200"/>
              <a:gd name="connsiteX6" fmla="*/ 0 w 4773780"/>
              <a:gd name="connsiteY6" fmla="*/ 3445105 h 3632200"/>
              <a:gd name="connsiteX7" fmla="*/ 0 w 4773780"/>
              <a:gd name="connsiteY7" fmla="*/ 187095 h 3632200"/>
              <a:gd name="connsiteX8" fmla="*/ 187095 w 4773780"/>
              <a:gd name="connsiteY8" fmla="*/ 0 h 363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3780" h="3632200">
                <a:moveTo>
                  <a:pt x="187095" y="0"/>
                </a:moveTo>
                <a:lnTo>
                  <a:pt x="4586685" y="0"/>
                </a:lnTo>
                <a:cubicBezTo>
                  <a:pt x="4690015" y="0"/>
                  <a:pt x="4773780" y="83765"/>
                  <a:pt x="4773780" y="187095"/>
                </a:cubicBezTo>
                <a:lnTo>
                  <a:pt x="4773780" y="3445105"/>
                </a:lnTo>
                <a:cubicBezTo>
                  <a:pt x="4773780" y="3548435"/>
                  <a:pt x="4690015" y="3632200"/>
                  <a:pt x="4586685" y="3632200"/>
                </a:cubicBezTo>
                <a:lnTo>
                  <a:pt x="187095" y="3632200"/>
                </a:lnTo>
                <a:cubicBezTo>
                  <a:pt x="83765" y="3632200"/>
                  <a:pt x="0" y="3548435"/>
                  <a:pt x="0" y="3445105"/>
                </a:cubicBezTo>
                <a:lnTo>
                  <a:pt x="0" y="187095"/>
                </a:lnTo>
                <a:cubicBezTo>
                  <a:pt x="0" y="83765"/>
                  <a:pt x="83765" y="0"/>
                  <a:pt x="187095" y="0"/>
                </a:cubicBezTo>
                <a:close/>
              </a:path>
            </a:pathLst>
          </a:custGeom>
        </p:spPr>
        <p:txBody>
          <a:bodyPr wrap="square">
            <a:noAutofit/>
          </a:bodyPr>
          <a:lstStyle/>
          <a:p>
            <a:endParaRPr lang="zh-CN" altLang="en-US"/>
          </a:p>
        </p:txBody>
      </p:sp>
      <p:sp>
        <p:nvSpPr>
          <p:cNvPr id="3" name="日期占位符 2"/>
          <p:cNvSpPr>
            <a:spLocks noGrp="1"/>
          </p:cNvSpPr>
          <p:nvPr>
            <p:ph type="dt" sz="half" idx="10"/>
          </p:nvPr>
        </p:nvSpPr>
        <p:spPr/>
        <p:txBody>
          <a:bodyPr/>
          <a:lstStyle/>
          <a:p>
            <a:fld id="{B1DC28D3-987D-401E-95A8-72784AD93D33}" type="datetimeFigureOut">
              <a:rPr lang="zh-CN" altLang="en-US" smtClean="0"/>
              <a:pPr/>
              <a:t>2024/8/30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F7A4A5A-5C6D-4E6F-81A3-06DF189A7A65}"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6" name="图片占位符 25"/>
          <p:cNvSpPr>
            <a:spLocks noGrp="1"/>
          </p:cNvSpPr>
          <p:nvPr>
            <p:ph type="pic" sz="quarter" idx="18"/>
          </p:nvPr>
        </p:nvSpPr>
        <p:spPr>
          <a:xfrm>
            <a:off x="9089489"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4 w 1599710"/>
              <a:gd name="connsiteY6" fmla="*/ 947591 h 1599710"/>
              <a:gd name="connsiteX7" fmla="*/ 61194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8" y="1620108"/>
                  <a:pt x="733712" y="1620108"/>
                  <a:pt x="652119" y="1538516"/>
                </a:cubicBezTo>
                <a:lnTo>
                  <a:pt x="61194" y="947591"/>
                </a:lnTo>
                <a:cubicBezTo>
                  <a:pt x="-20398" y="865999"/>
                  <a:pt x="-20398" y="733712"/>
                  <a:pt x="61194"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31" name="图片占位符 30"/>
          <p:cNvSpPr>
            <a:spLocks noGrp="1"/>
          </p:cNvSpPr>
          <p:nvPr>
            <p:ph type="pic" sz="quarter" idx="14"/>
          </p:nvPr>
        </p:nvSpPr>
        <p:spPr>
          <a:xfrm>
            <a:off x="1538935"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4 w 1599710"/>
              <a:gd name="connsiteY6" fmla="*/ 947591 h 1599710"/>
              <a:gd name="connsiteX7" fmla="*/ 61194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4" y="947591"/>
                </a:lnTo>
                <a:cubicBezTo>
                  <a:pt x="-20398" y="865999"/>
                  <a:pt x="-20398" y="733712"/>
                  <a:pt x="61194"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32" name="图片占位符 31"/>
          <p:cNvSpPr>
            <a:spLocks noGrp="1"/>
          </p:cNvSpPr>
          <p:nvPr>
            <p:ph type="pic" sz="quarter" idx="15"/>
          </p:nvPr>
        </p:nvSpPr>
        <p:spPr>
          <a:xfrm>
            <a:off x="3426574"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4 w 1599710"/>
              <a:gd name="connsiteY6" fmla="*/ 947591 h 1599710"/>
              <a:gd name="connsiteX7" fmla="*/ 61194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4" y="947591"/>
                </a:lnTo>
                <a:cubicBezTo>
                  <a:pt x="-20398" y="865999"/>
                  <a:pt x="-20398" y="733712"/>
                  <a:pt x="61194"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33" name="图片占位符 32"/>
          <p:cNvSpPr>
            <a:spLocks noGrp="1"/>
          </p:cNvSpPr>
          <p:nvPr>
            <p:ph type="pic" sz="quarter" idx="16"/>
          </p:nvPr>
        </p:nvSpPr>
        <p:spPr>
          <a:xfrm>
            <a:off x="5314212"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5" y="947591"/>
                </a:lnTo>
                <a:cubicBezTo>
                  <a:pt x="-20398" y="865999"/>
                  <a:pt x="-20398" y="733712"/>
                  <a:pt x="61195"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34" name="图片占位符 33"/>
          <p:cNvSpPr>
            <a:spLocks noGrp="1"/>
          </p:cNvSpPr>
          <p:nvPr>
            <p:ph type="pic" sz="quarter" idx="17"/>
          </p:nvPr>
        </p:nvSpPr>
        <p:spPr>
          <a:xfrm>
            <a:off x="7201851"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5" y="947591"/>
                </a:lnTo>
                <a:cubicBezTo>
                  <a:pt x="-20398" y="865999"/>
                  <a:pt x="-20398" y="733712"/>
                  <a:pt x="61195"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27" name="图片占位符 26"/>
          <p:cNvSpPr>
            <a:spLocks noGrp="1"/>
          </p:cNvSpPr>
          <p:nvPr>
            <p:ph type="pic" sz="quarter" idx="10"/>
          </p:nvPr>
        </p:nvSpPr>
        <p:spPr>
          <a:xfrm>
            <a:off x="2461837" y="16755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4 w 1599710"/>
              <a:gd name="connsiteY6" fmla="*/ 947591 h 1599710"/>
              <a:gd name="connsiteX7" fmla="*/ 61194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4" y="947591"/>
                </a:lnTo>
                <a:cubicBezTo>
                  <a:pt x="-20398" y="865999"/>
                  <a:pt x="-20398" y="733712"/>
                  <a:pt x="61194" y="652119"/>
                </a:cubicBezTo>
                <a:lnTo>
                  <a:pt x="652119" y="61194"/>
                </a:lnTo>
                <a:cubicBezTo>
                  <a:pt x="692916" y="20398"/>
                  <a:pt x="746385" y="0"/>
                  <a:pt x="799855" y="0"/>
                </a:cubicBezTo>
                <a:close/>
              </a:path>
            </a:pathLst>
          </a:custGeom>
        </p:spPr>
        <p:txBody>
          <a:bodyPr wrap="square">
            <a:noAutofit/>
          </a:bodyPr>
          <a:lstStyle/>
          <a:p>
            <a:endParaRPr lang="zh-CN" altLang="en-US" dirty="0"/>
          </a:p>
        </p:txBody>
      </p:sp>
      <p:sp>
        <p:nvSpPr>
          <p:cNvPr id="28" name="图片占位符 27"/>
          <p:cNvSpPr>
            <a:spLocks noGrp="1"/>
          </p:cNvSpPr>
          <p:nvPr>
            <p:ph type="pic" sz="quarter" idx="11"/>
          </p:nvPr>
        </p:nvSpPr>
        <p:spPr>
          <a:xfrm>
            <a:off x="4349476" y="16755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5" y="947591"/>
                </a:lnTo>
                <a:cubicBezTo>
                  <a:pt x="-20398" y="865999"/>
                  <a:pt x="-20398" y="733712"/>
                  <a:pt x="61195" y="652119"/>
                </a:cubicBezTo>
                <a:lnTo>
                  <a:pt x="652119" y="61194"/>
                </a:lnTo>
                <a:cubicBezTo>
                  <a:pt x="692916" y="20398"/>
                  <a:pt x="746385" y="0"/>
                  <a:pt x="799855" y="0"/>
                </a:cubicBezTo>
                <a:close/>
              </a:path>
            </a:pathLst>
          </a:custGeom>
        </p:spPr>
        <p:txBody>
          <a:bodyPr wrap="square">
            <a:noAutofit/>
          </a:bodyPr>
          <a:lstStyle/>
          <a:p>
            <a:endParaRPr lang="zh-CN" altLang="en-US" dirty="0"/>
          </a:p>
        </p:txBody>
      </p:sp>
      <p:sp>
        <p:nvSpPr>
          <p:cNvPr id="29" name="图片占位符 28"/>
          <p:cNvSpPr>
            <a:spLocks noGrp="1"/>
          </p:cNvSpPr>
          <p:nvPr>
            <p:ph type="pic" sz="quarter" idx="12"/>
          </p:nvPr>
        </p:nvSpPr>
        <p:spPr>
          <a:xfrm>
            <a:off x="6237114" y="16755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5" y="947591"/>
                </a:lnTo>
                <a:cubicBezTo>
                  <a:pt x="-20398" y="865999"/>
                  <a:pt x="-20398" y="733712"/>
                  <a:pt x="61195" y="652119"/>
                </a:cubicBezTo>
                <a:lnTo>
                  <a:pt x="652119" y="61194"/>
                </a:lnTo>
                <a:cubicBezTo>
                  <a:pt x="692915" y="20398"/>
                  <a:pt x="746385" y="0"/>
                  <a:pt x="799855" y="0"/>
                </a:cubicBezTo>
                <a:close/>
              </a:path>
            </a:pathLst>
          </a:custGeom>
        </p:spPr>
        <p:txBody>
          <a:bodyPr wrap="square">
            <a:noAutofit/>
          </a:bodyPr>
          <a:lstStyle/>
          <a:p>
            <a:endParaRPr lang="zh-CN" altLang="en-US"/>
          </a:p>
        </p:txBody>
      </p:sp>
      <p:sp>
        <p:nvSpPr>
          <p:cNvPr id="30" name="图片占位符 29"/>
          <p:cNvSpPr>
            <a:spLocks noGrp="1"/>
          </p:cNvSpPr>
          <p:nvPr>
            <p:ph type="pic" sz="quarter" idx="13"/>
          </p:nvPr>
        </p:nvSpPr>
        <p:spPr>
          <a:xfrm>
            <a:off x="8124752" y="16755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4" y="20398"/>
                  <a:pt x="947591" y="61194"/>
                </a:cubicBezTo>
                <a:lnTo>
                  <a:pt x="1538516" y="652119"/>
                </a:lnTo>
                <a:cubicBezTo>
                  <a:pt x="1620108" y="733712"/>
                  <a:pt x="1620108" y="865999"/>
                  <a:pt x="1538516" y="947591"/>
                </a:cubicBezTo>
                <a:lnTo>
                  <a:pt x="947591" y="1538516"/>
                </a:lnTo>
                <a:cubicBezTo>
                  <a:pt x="865998" y="1620108"/>
                  <a:pt x="733712" y="1620108"/>
                  <a:pt x="652119" y="1538516"/>
                </a:cubicBezTo>
                <a:lnTo>
                  <a:pt x="61195" y="947591"/>
                </a:lnTo>
                <a:cubicBezTo>
                  <a:pt x="-20398" y="865999"/>
                  <a:pt x="-20398" y="733712"/>
                  <a:pt x="61195" y="652119"/>
                </a:cubicBezTo>
                <a:lnTo>
                  <a:pt x="652119" y="61194"/>
                </a:lnTo>
                <a:cubicBezTo>
                  <a:pt x="692916" y="20398"/>
                  <a:pt x="746385" y="0"/>
                  <a:pt x="799855" y="0"/>
                </a:cubicBezTo>
                <a:close/>
              </a:path>
            </a:pathLst>
          </a:custGeom>
        </p:spPr>
        <p:txBody>
          <a:bodyPr wrap="square">
            <a:noAutofit/>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1DC28D3-987D-401E-95A8-72784AD93D33}" type="datetimeFigureOut">
              <a:rPr lang="zh-CN" altLang="en-US" smtClean="0"/>
              <a:pPr/>
              <a:t>2024/8/30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F7A4A5A-5C6D-4E6F-81A3-06DF189A7A65}" type="slidenum">
              <a:rPr lang="zh-CN" altLang="en-US" smtClean="0"/>
              <a:pPr/>
              <a:t>‹#›</a:t>
            </a:fld>
            <a:endParaRPr lang="zh-CN" altLang="en-US"/>
          </a:p>
        </p:txBody>
      </p:sp>
      <p:sp>
        <p:nvSpPr>
          <p:cNvPr id="7" name="矩形 6"/>
          <p:cNvSpPr/>
          <p:nvPr userDrawn="1"/>
        </p:nvSpPr>
        <p:spPr>
          <a:xfrm>
            <a:off x="8729683" y="6422330"/>
            <a:ext cx="775136" cy="246221"/>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p>
          <a:p>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3507265" y="2359368"/>
            <a:ext cx="1627407" cy="2887019"/>
          </a:xfrm>
          <a:custGeom>
            <a:avLst/>
            <a:gdLst>
              <a:gd name="connsiteX0" fmla="*/ 0 w 1627407"/>
              <a:gd name="connsiteY0" fmla="*/ 0 h 2887019"/>
              <a:gd name="connsiteX1" fmla="*/ 1627407 w 1627407"/>
              <a:gd name="connsiteY1" fmla="*/ 0 h 2887019"/>
              <a:gd name="connsiteX2" fmla="*/ 1627407 w 1627407"/>
              <a:gd name="connsiteY2" fmla="*/ 2887019 h 2887019"/>
              <a:gd name="connsiteX3" fmla="*/ 0 w 1627407"/>
              <a:gd name="connsiteY3" fmla="*/ 2887019 h 2887019"/>
            </a:gdLst>
            <a:ahLst/>
            <a:cxnLst>
              <a:cxn ang="0">
                <a:pos x="connsiteX0" y="connsiteY0"/>
              </a:cxn>
              <a:cxn ang="0">
                <a:pos x="connsiteX1" y="connsiteY1"/>
              </a:cxn>
              <a:cxn ang="0">
                <a:pos x="connsiteX2" y="connsiteY2"/>
              </a:cxn>
              <a:cxn ang="0">
                <a:pos x="connsiteX3" y="connsiteY3"/>
              </a:cxn>
            </a:cxnLst>
            <a:rect l="l" t="t" r="r" b="b"/>
            <a:pathLst>
              <a:path w="1627407" h="2887019">
                <a:moveTo>
                  <a:pt x="0" y="0"/>
                </a:moveTo>
                <a:lnTo>
                  <a:pt x="1627407" y="0"/>
                </a:lnTo>
                <a:lnTo>
                  <a:pt x="1627407" y="2887019"/>
                </a:lnTo>
                <a:lnTo>
                  <a:pt x="0" y="2887019"/>
                </a:ln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1311274" y="2359368"/>
            <a:ext cx="1627407" cy="2887019"/>
          </a:xfrm>
          <a:custGeom>
            <a:avLst/>
            <a:gdLst>
              <a:gd name="connsiteX0" fmla="*/ 0 w 1627407"/>
              <a:gd name="connsiteY0" fmla="*/ 0 h 2887019"/>
              <a:gd name="connsiteX1" fmla="*/ 1627407 w 1627407"/>
              <a:gd name="connsiteY1" fmla="*/ 0 h 2887019"/>
              <a:gd name="connsiteX2" fmla="*/ 1627407 w 1627407"/>
              <a:gd name="connsiteY2" fmla="*/ 2887019 h 2887019"/>
              <a:gd name="connsiteX3" fmla="*/ 0 w 1627407"/>
              <a:gd name="connsiteY3" fmla="*/ 2887019 h 2887019"/>
            </a:gdLst>
            <a:ahLst/>
            <a:cxnLst>
              <a:cxn ang="0">
                <a:pos x="connsiteX0" y="connsiteY0"/>
              </a:cxn>
              <a:cxn ang="0">
                <a:pos x="connsiteX1" y="connsiteY1"/>
              </a:cxn>
              <a:cxn ang="0">
                <a:pos x="connsiteX2" y="connsiteY2"/>
              </a:cxn>
              <a:cxn ang="0">
                <a:pos x="connsiteX3" y="connsiteY3"/>
              </a:cxn>
            </a:cxnLst>
            <a:rect l="l" t="t" r="r" b="b"/>
            <a:pathLst>
              <a:path w="1627407" h="2887019">
                <a:moveTo>
                  <a:pt x="0" y="0"/>
                </a:moveTo>
                <a:lnTo>
                  <a:pt x="1627407" y="0"/>
                </a:lnTo>
                <a:lnTo>
                  <a:pt x="1627407" y="2887019"/>
                </a:lnTo>
                <a:lnTo>
                  <a:pt x="0" y="2887019"/>
                </a:ln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2295507" y="1895063"/>
            <a:ext cx="1901775" cy="3373748"/>
          </a:xfrm>
          <a:custGeom>
            <a:avLst/>
            <a:gdLst>
              <a:gd name="connsiteX0" fmla="*/ 0 w 1901775"/>
              <a:gd name="connsiteY0" fmla="*/ 0 h 3373748"/>
              <a:gd name="connsiteX1" fmla="*/ 1901775 w 1901775"/>
              <a:gd name="connsiteY1" fmla="*/ 0 h 3373748"/>
              <a:gd name="connsiteX2" fmla="*/ 1901775 w 1901775"/>
              <a:gd name="connsiteY2" fmla="*/ 3373748 h 3373748"/>
              <a:gd name="connsiteX3" fmla="*/ 0 w 1901775"/>
              <a:gd name="connsiteY3" fmla="*/ 3373748 h 3373748"/>
            </a:gdLst>
            <a:ahLst/>
            <a:cxnLst>
              <a:cxn ang="0">
                <a:pos x="connsiteX0" y="connsiteY0"/>
              </a:cxn>
              <a:cxn ang="0">
                <a:pos x="connsiteX1" y="connsiteY1"/>
              </a:cxn>
              <a:cxn ang="0">
                <a:pos x="connsiteX2" y="connsiteY2"/>
              </a:cxn>
              <a:cxn ang="0">
                <a:pos x="connsiteX3" y="connsiteY3"/>
              </a:cxn>
            </a:cxnLst>
            <a:rect l="l" t="t" r="r" b="b"/>
            <a:pathLst>
              <a:path w="1901775" h="3373748">
                <a:moveTo>
                  <a:pt x="0" y="0"/>
                </a:moveTo>
                <a:lnTo>
                  <a:pt x="1901775" y="0"/>
                </a:lnTo>
                <a:lnTo>
                  <a:pt x="1901775" y="3373748"/>
                </a:lnTo>
                <a:lnTo>
                  <a:pt x="0" y="3373748"/>
                </a:lnTo>
                <a:close/>
              </a:path>
            </a:pathLst>
          </a:custGeom>
        </p:spPr>
        <p:txBody>
          <a:bodyPr wrap="square">
            <a:noAutofit/>
          </a:bodyPr>
          <a:lstStyle/>
          <a:p>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0" y="1"/>
            <a:ext cx="5778474" cy="5747783"/>
          </a:xfrm>
          <a:custGeom>
            <a:avLst/>
            <a:gdLst>
              <a:gd name="connsiteX0" fmla="*/ 2119001 w 5778474"/>
              <a:gd name="connsiteY0" fmla="*/ 3618970 h 5747783"/>
              <a:gd name="connsiteX1" fmla="*/ 2315600 w 5778474"/>
              <a:gd name="connsiteY1" fmla="*/ 3700404 h 5747783"/>
              <a:gd name="connsiteX2" fmla="*/ 3101974 w 5778474"/>
              <a:gd name="connsiteY2" fmla="*/ 4486778 h 5747783"/>
              <a:gd name="connsiteX3" fmla="*/ 3101974 w 5778474"/>
              <a:gd name="connsiteY3" fmla="*/ 4879976 h 5747783"/>
              <a:gd name="connsiteX4" fmla="*/ 2315600 w 5778474"/>
              <a:gd name="connsiteY4" fmla="*/ 5666350 h 5747783"/>
              <a:gd name="connsiteX5" fmla="*/ 1922402 w 5778474"/>
              <a:gd name="connsiteY5" fmla="*/ 5666350 h 5747783"/>
              <a:gd name="connsiteX6" fmla="*/ 1136028 w 5778474"/>
              <a:gd name="connsiteY6" fmla="*/ 4879976 h 5747783"/>
              <a:gd name="connsiteX7" fmla="*/ 1136028 w 5778474"/>
              <a:gd name="connsiteY7" fmla="*/ 4486778 h 5747783"/>
              <a:gd name="connsiteX8" fmla="*/ 1922402 w 5778474"/>
              <a:gd name="connsiteY8" fmla="*/ 3700404 h 5747783"/>
              <a:gd name="connsiteX9" fmla="*/ 2119001 w 5778474"/>
              <a:gd name="connsiteY9" fmla="*/ 3618970 h 5747783"/>
              <a:gd name="connsiteX10" fmla="*/ 821473 w 5778474"/>
              <a:gd name="connsiteY10" fmla="*/ 2321442 h 5747783"/>
              <a:gd name="connsiteX11" fmla="*/ 1018072 w 5778474"/>
              <a:gd name="connsiteY11" fmla="*/ 2402876 h 5747783"/>
              <a:gd name="connsiteX12" fmla="*/ 1804446 w 5778474"/>
              <a:gd name="connsiteY12" fmla="*/ 3189250 h 5747783"/>
              <a:gd name="connsiteX13" fmla="*/ 1804446 w 5778474"/>
              <a:gd name="connsiteY13" fmla="*/ 3582448 h 5747783"/>
              <a:gd name="connsiteX14" fmla="*/ 1018072 w 5778474"/>
              <a:gd name="connsiteY14" fmla="*/ 4368823 h 5747783"/>
              <a:gd name="connsiteX15" fmla="*/ 624874 w 5778474"/>
              <a:gd name="connsiteY15" fmla="*/ 4368823 h 5747783"/>
              <a:gd name="connsiteX16" fmla="*/ 0 w 5778474"/>
              <a:gd name="connsiteY16" fmla="*/ 3743949 h 5747783"/>
              <a:gd name="connsiteX17" fmla="*/ 0 w 5778474"/>
              <a:gd name="connsiteY17" fmla="*/ 3027750 h 5747783"/>
              <a:gd name="connsiteX18" fmla="*/ 624874 w 5778474"/>
              <a:gd name="connsiteY18" fmla="*/ 2402876 h 5747783"/>
              <a:gd name="connsiteX19" fmla="*/ 821473 w 5778474"/>
              <a:gd name="connsiteY19" fmla="*/ 2321442 h 5747783"/>
              <a:gd name="connsiteX20" fmla="*/ 3416534 w 5778474"/>
              <a:gd name="connsiteY20" fmla="*/ 2321437 h 5747783"/>
              <a:gd name="connsiteX21" fmla="*/ 3613133 w 5778474"/>
              <a:gd name="connsiteY21" fmla="*/ 2402870 h 5747783"/>
              <a:gd name="connsiteX22" fmla="*/ 4399507 w 5778474"/>
              <a:gd name="connsiteY22" fmla="*/ 3189245 h 5747783"/>
              <a:gd name="connsiteX23" fmla="*/ 4399507 w 5778474"/>
              <a:gd name="connsiteY23" fmla="*/ 3582443 h 5747783"/>
              <a:gd name="connsiteX24" fmla="*/ 3613133 w 5778474"/>
              <a:gd name="connsiteY24" fmla="*/ 4368817 h 5747783"/>
              <a:gd name="connsiteX25" fmla="*/ 3219935 w 5778474"/>
              <a:gd name="connsiteY25" fmla="*/ 4368817 h 5747783"/>
              <a:gd name="connsiteX26" fmla="*/ 2433561 w 5778474"/>
              <a:gd name="connsiteY26" fmla="*/ 3582443 h 5747783"/>
              <a:gd name="connsiteX27" fmla="*/ 2433561 w 5778474"/>
              <a:gd name="connsiteY27" fmla="*/ 3189245 h 5747783"/>
              <a:gd name="connsiteX28" fmla="*/ 3219935 w 5778474"/>
              <a:gd name="connsiteY28" fmla="*/ 2402870 h 5747783"/>
              <a:gd name="connsiteX29" fmla="*/ 3416534 w 5778474"/>
              <a:gd name="connsiteY29" fmla="*/ 2321437 h 5747783"/>
              <a:gd name="connsiteX30" fmla="*/ 0 w 5778474"/>
              <a:gd name="connsiteY30" fmla="*/ 1384804 h 5747783"/>
              <a:gd name="connsiteX31" fmla="*/ 506920 w 5778474"/>
              <a:gd name="connsiteY31" fmla="*/ 1891724 h 5747783"/>
              <a:gd name="connsiteX32" fmla="*/ 506919 w 5778474"/>
              <a:gd name="connsiteY32" fmla="*/ 2284921 h 5747783"/>
              <a:gd name="connsiteX33" fmla="*/ 0 w 5778474"/>
              <a:gd name="connsiteY33" fmla="*/ 2791839 h 5747783"/>
              <a:gd name="connsiteX34" fmla="*/ 2119006 w 5778474"/>
              <a:gd name="connsiteY34" fmla="*/ 1023909 h 5747783"/>
              <a:gd name="connsiteX35" fmla="*/ 2315606 w 5778474"/>
              <a:gd name="connsiteY35" fmla="*/ 1105343 h 5747783"/>
              <a:gd name="connsiteX36" fmla="*/ 3101980 w 5778474"/>
              <a:gd name="connsiteY36" fmla="*/ 1891717 h 5747783"/>
              <a:gd name="connsiteX37" fmla="*/ 3101980 w 5778474"/>
              <a:gd name="connsiteY37" fmla="*/ 2284914 h 5747783"/>
              <a:gd name="connsiteX38" fmla="*/ 2315606 w 5778474"/>
              <a:gd name="connsiteY38" fmla="*/ 3071289 h 5747783"/>
              <a:gd name="connsiteX39" fmla="*/ 1922408 w 5778474"/>
              <a:gd name="connsiteY39" fmla="*/ 3071289 h 5747783"/>
              <a:gd name="connsiteX40" fmla="*/ 1136034 w 5778474"/>
              <a:gd name="connsiteY40" fmla="*/ 2284914 h 5747783"/>
              <a:gd name="connsiteX41" fmla="*/ 1136034 w 5778474"/>
              <a:gd name="connsiteY41" fmla="*/ 1891716 h 5747783"/>
              <a:gd name="connsiteX42" fmla="*/ 1922408 w 5778474"/>
              <a:gd name="connsiteY42" fmla="*/ 1105342 h 5747783"/>
              <a:gd name="connsiteX43" fmla="*/ 2119006 w 5778474"/>
              <a:gd name="connsiteY43" fmla="*/ 1023909 h 5747783"/>
              <a:gd name="connsiteX44" fmla="*/ 4714068 w 5778474"/>
              <a:gd name="connsiteY44" fmla="*/ 1023903 h 5747783"/>
              <a:gd name="connsiteX45" fmla="*/ 4910667 w 5778474"/>
              <a:gd name="connsiteY45" fmla="*/ 1105337 h 5747783"/>
              <a:gd name="connsiteX46" fmla="*/ 5697041 w 5778474"/>
              <a:gd name="connsiteY46" fmla="*/ 1891711 h 5747783"/>
              <a:gd name="connsiteX47" fmla="*/ 5697041 w 5778474"/>
              <a:gd name="connsiteY47" fmla="*/ 2284909 h 5747783"/>
              <a:gd name="connsiteX48" fmla="*/ 4910667 w 5778474"/>
              <a:gd name="connsiteY48" fmla="*/ 3071283 h 5747783"/>
              <a:gd name="connsiteX49" fmla="*/ 4517469 w 5778474"/>
              <a:gd name="connsiteY49" fmla="*/ 3071283 h 5747783"/>
              <a:gd name="connsiteX50" fmla="*/ 3731095 w 5778474"/>
              <a:gd name="connsiteY50" fmla="*/ 2284909 h 5747783"/>
              <a:gd name="connsiteX51" fmla="*/ 3731095 w 5778474"/>
              <a:gd name="connsiteY51" fmla="*/ 1891711 h 5747783"/>
              <a:gd name="connsiteX52" fmla="*/ 4517469 w 5778474"/>
              <a:gd name="connsiteY52" fmla="*/ 1105337 h 5747783"/>
              <a:gd name="connsiteX53" fmla="*/ 4714068 w 5778474"/>
              <a:gd name="connsiteY53" fmla="*/ 1023903 h 5747783"/>
              <a:gd name="connsiteX54" fmla="*/ 3027750 w 5778474"/>
              <a:gd name="connsiteY54" fmla="*/ 0 h 5747783"/>
              <a:gd name="connsiteX55" fmla="*/ 3805329 w 5778474"/>
              <a:gd name="connsiteY55" fmla="*/ 0 h 5747783"/>
              <a:gd name="connsiteX56" fmla="*/ 4399513 w 5778474"/>
              <a:gd name="connsiteY56" fmla="*/ 594184 h 5747783"/>
              <a:gd name="connsiteX57" fmla="*/ 4399513 w 5778474"/>
              <a:gd name="connsiteY57" fmla="*/ 987382 h 5747783"/>
              <a:gd name="connsiteX58" fmla="*/ 3613139 w 5778474"/>
              <a:gd name="connsiteY58" fmla="*/ 1773756 h 5747783"/>
              <a:gd name="connsiteX59" fmla="*/ 3219941 w 5778474"/>
              <a:gd name="connsiteY59" fmla="*/ 1773756 h 5747783"/>
              <a:gd name="connsiteX60" fmla="*/ 2433567 w 5778474"/>
              <a:gd name="connsiteY60" fmla="*/ 987382 h 5747783"/>
              <a:gd name="connsiteX61" fmla="*/ 2433567 w 5778474"/>
              <a:gd name="connsiteY61" fmla="*/ 594184 h 5747783"/>
              <a:gd name="connsiteX62" fmla="*/ 2791841 w 5778474"/>
              <a:gd name="connsiteY62" fmla="*/ 0 h 5747783"/>
              <a:gd name="connsiteX63" fmla="*/ 2315612 w 5778474"/>
              <a:gd name="connsiteY63" fmla="*/ 476229 h 5747783"/>
              <a:gd name="connsiteX64" fmla="*/ 1922415 w 5778474"/>
              <a:gd name="connsiteY64" fmla="*/ 476230 h 5747783"/>
              <a:gd name="connsiteX65" fmla="*/ 1446185 w 5778474"/>
              <a:gd name="connsiteY65" fmla="*/ 1 h 5747783"/>
              <a:gd name="connsiteX66" fmla="*/ 432697 w 5778474"/>
              <a:gd name="connsiteY66" fmla="*/ 0 h 5747783"/>
              <a:gd name="connsiteX67" fmla="*/ 1210263 w 5778474"/>
              <a:gd name="connsiteY67" fmla="*/ 0 h 5747783"/>
              <a:gd name="connsiteX68" fmla="*/ 1804453 w 5778474"/>
              <a:gd name="connsiteY68" fmla="*/ 594190 h 5747783"/>
              <a:gd name="connsiteX69" fmla="*/ 1804453 w 5778474"/>
              <a:gd name="connsiteY69" fmla="*/ 987388 h 5747783"/>
              <a:gd name="connsiteX70" fmla="*/ 1018079 w 5778474"/>
              <a:gd name="connsiteY70" fmla="*/ 1773762 h 5747783"/>
              <a:gd name="connsiteX71" fmla="*/ 624881 w 5778474"/>
              <a:gd name="connsiteY71" fmla="*/ 1773762 h 5747783"/>
              <a:gd name="connsiteX72" fmla="*/ 0 w 5778474"/>
              <a:gd name="connsiteY72" fmla="*/ 1148882 h 5747783"/>
              <a:gd name="connsiteX73" fmla="*/ 0 w 5778474"/>
              <a:gd name="connsiteY73" fmla="*/ 432696 h 5747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5778474" h="5747783">
                <a:moveTo>
                  <a:pt x="2119001" y="3618970"/>
                </a:moveTo>
                <a:cubicBezTo>
                  <a:pt x="2190156" y="3618970"/>
                  <a:pt x="2261310" y="3646114"/>
                  <a:pt x="2315600" y="3700404"/>
                </a:cubicBezTo>
                <a:lnTo>
                  <a:pt x="3101974" y="4486778"/>
                </a:lnTo>
                <a:cubicBezTo>
                  <a:pt x="3210552" y="4595356"/>
                  <a:pt x="3210552" y="4771398"/>
                  <a:pt x="3101974" y="4879976"/>
                </a:cubicBezTo>
                <a:lnTo>
                  <a:pt x="2315600" y="5666350"/>
                </a:lnTo>
                <a:cubicBezTo>
                  <a:pt x="2207022" y="5774928"/>
                  <a:pt x="2030980" y="5774928"/>
                  <a:pt x="1922402" y="5666350"/>
                </a:cubicBezTo>
                <a:lnTo>
                  <a:pt x="1136028" y="4879976"/>
                </a:lnTo>
                <a:cubicBezTo>
                  <a:pt x="1027449" y="4771398"/>
                  <a:pt x="1027449" y="4595356"/>
                  <a:pt x="1136028" y="4486778"/>
                </a:cubicBezTo>
                <a:lnTo>
                  <a:pt x="1922402" y="3700404"/>
                </a:lnTo>
                <a:cubicBezTo>
                  <a:pt x="1976691" y="3646114"/>
                  <a:pt x="2047846" y="3618970"/>
                  <a:pt x="2119001" y="3618970"/>
                </a:cubicBezTo>
                <a:close/>
                <a:moveTo>
                  <a:pt x="821473" y="2321442"/>
                </a:moveTo>
                <a:cubicBezTo>
                  <a:pt x="892629" y="2321443"/>
                  <a:pt x="963784" y="2348587"/>
                  <a:pt x="1018072" y="2402876"/>
                </a:cubicBezTo>
                <a:lnTo>
                  <a:pt x="1804446" y="3189250"/>
                </a:lnTo>
                <a:cubicBezTo>
                  <a:pt x="1913025" y="3297829"/>
                  <a:pt x="1913025" y="3473870"/>
                  <a:pt x="1804446" y="3582448"/>
                </a:cubicBezTo>
                <a:lnTo>
                  <a:pt x="1018072" y="4368823"/>
                </a:lnTo>
                <a:cubicBezTo>
                  <a:pt x="909494" y="4477401"/>
                  <a:pt x="733453" y="4477401"/>
                  <a:pt x="624874" y="4368823"/>
                </a:cubicBezTo>
                <a:lnTo>
                  <a:pt x="0" y="3743949"/>
                </a:lnTo>
                <a:lnTo>
                  <a:pt x="0" y="3027750"/>
                </a:lnTo>
                <a:lnTo>
                  <a:pt x="624874" y="2402876"/>
                </a:lnTo>
                <a:cubicBezTo>
                  <a:pt x="679163" y="2348587"/>
                  <a:pt x="750318" y="2321443"/>
                  <a:pt x="821473" y="2321442"/>
                </a:cubicBezTo>
                <a:close/>
                <a:moveTo>
                  <a:pt x="3416534" y="2321437"/>
                </a:moveTo>
                <a:cubicBezTo>
                  <a:pt x="3487689" y="2321437"/>
                  <a:pt x="3558844" y="2348582"/>
                  <a:pt x="3613133" y="2402870"/>
                </a:cubicBezTo>
                <a:lnTo>
                  <a:pt x="4399507" y="3189245"/>
                </a:lnTo>
                <a:cubicBezTo>
                  <a:pt x="4508086" y="3297822"/>
                  <a:pt x="4508086" y="3473865"/>
                  <a:pt x="4399507" y="3582443"/>
                </a:cubicBezTo>
                <a:lnTo>
                  <a:pt x="3613133" y="4368817"/>
                </a:lnTo>
                <a:cubicBezTo>
                  <a:pt x="3504555" y="4477395"/>
                  <a:pt x="3328513" y="4477395"/>
                  <a:pt x="3219935" y="4368817"/>
                </a:cubicBezTo>
                <a:lnTo>
                  <a:pt x="2433561" y="3582443"/>
                </a:lnTo>
                <a:cubicBezTo>
                  <a:pt x="2324983" y="3473864"/>
                  <a:pt x="2324983" y="3297823"/>
                  <a:pt x="2433561" y="3189245"/>
                </a:cubicBezTo>
                <a:lnTo>
                  <a:pt x="3219935" y="2402870"/>
                </a:lnTo>
                <a:cubicBezTo>
                  <a:pt x="3274224" y="2348582"/>
                  <a:pt x="3345379" y="2321437"/>
                  <a:pt x="3416534" y="2321437"/>
                </a:cubicBezTo>
                <a:close/>
                <a:moveTo>
                  <a:pt x="0" y="1384804"/>
                </a:moveTo>
                <a:lnTo>
                  <a:pt x="506920" y="1891724"/>
                </a:lnTo>
                <a:cubicBezTo>
                  <a:pt x="615498" y="2000302"/>
                  <a:pt x="615497" y="2176342"/>
                  <a:pt x="506919" y="2284921"/>
                </a:cubicBezTo>
                <a:lnTo>
                  <a:pt x="0" y="2791839"/>
                </a:lnTo>
                <a:close/>
                <a:moveTo>
                  <a:pt x="2119006" y="1023909"/>
                </a:moveTo>
                <a:cubicBezTo>
                  <a:pt x="2190162" y="1023908"/>
                  <a:pt x="2261317" y="1051054"/>
                  <a:pt x="2315606" y="1105343"/>
                </a:cubicBezTo>
                <a:lnTo>
                  <a:pt x="3101980" y="1891717"/>
                </a:lnTo>
                <a:cubicBezTo>
                  <a:pt x="3210558" y="2000296"/>
                  <a:pt x="3210558" y="2176337"/>
                  <a:pt x="3101980" y="2284914"/>
                </a:cubicBezTo>
                <a:lnTo>
                  <a:pt x="2315606" y="3071289"/>
                </a:lnTo>
                <a:cubicBezTo>
                  <a:pt x="2207028" y="3179867"/>
                  <a:pt x="2030987" y="3179867"/>
                  <a:pt x="1922408" y="3071289"/>
                </a:cubicBezTo>
                <a:lnTo>
                  <a:pt x="1136034" y="2284914"/>
                </a:lnTo>
                <a:cubicBezTo>
                  <a:pt x="1027455" y="2176337"/>
                  <a:pt x="1027455" y="2000296"/>
                  <a:pt x="1136034" y="1891716"/>
                </a:cubicBezTo>
                <a:lnTo>
                  <a:pt x="1922408" y="1105342"/>
                </a:lnTo>
                <a:cubicBezTo>
                  <a:pt x="1976697" y="1051053"/>
                  <a:pt x="2047852" y="1023909"/>
                  <a:pt x="2119006" y="1023909"/>
                </a:cubicBezTo>
                <a:close/>
                <a:moveTo>
                  <a:pt x="4714068" y="1023903"/>
                </a:moveTo>
                <a:cubicBezTo>
                  <a:pt x="4785223" y="1023903"/>
                  <a:pt x="4856377" y="1051048"/>
                  <a:pt x="4910667" y="1105337"/>
                </a:cubicBezTo>
                <a:lnTo>
                  <a:pt x="5697041" y="1891711"/>
                </a:lnTo>
                <a:cubicBezTo>
                  <a:pt x="5805619" y="2000289"/>
                  <a:pt x="5805619" y="2176331"/>
                  <a:pt x="5697041" y="2284909"/>
                </a:cubicBezTo>
                <a:lnTo>
                  <a:pt x="4910667" y="3071283"/>
                </a:lnTo>
                <a:cubicBezTo>
                  <a:pt x="4802089" y="3179862"/>
                  <a:pt x="4626047" y="3179861"/>
                  <a:pt x="4517469" y="3071283"/>
                </a:cubicBezTo>
                <a:lnTo>
                  <a:pt x="3731095" y="2284909"/>
                </a:lnTo>
                <a:cubicBezTo>
                  <a:pt x="3622516" y="2176331"/>
                  <a:pt x="3622516" y="2000289"/>
                  <a:pt x="3731095" y="1891711"/>
                </a:cubicBezTo>
                <a:lnTo>
                  <a:pt x="4517469" y="1105337"/>
                </a:lnTo>
                <a:cubicBezTo>
                  <a:pt x="4571758" y="1051048"/>
                  <a:pt x="4642912" y="1023903"/>
                  <a:pt x="4714068" y="1023903"/>
                </a:cubicBezTo>
                <a:close/>
                <a:moveTo>
                  <a:pt x="3027750" y="0"/>
                </a:moveTo>
                <a:lnTo>
                  <a:pt x="3805329" y="0"/>
                </a:lnTo>
                <a:lnTo>
                  <a:pt x="4399513" y="594184"/>
                </a:lnTo>
                <a:cubicBezTo>
                  <a:pt x="4508091" y="702762"/>
                  <a:pt x="4508091" y="878804"/>
                  <a:pt x="4399513" y="987382"/>
                </a:cubicBezTo>
                <a:lnTo>
                  <a:pt x="3613139" y="1773756"/>
                </a:lnTo>
                <a:cubicBezTo>
                  <a:pt x="3504560" y="1882335"/>
                  <a:pt x="3328519" y="1882335"/>
                  <a:pt x="3219941" y="1773756"/>
                </a:cubicBezTo>
                <a:lnTo>
                  <a:pt x="2433567" y="987382"/>
                </a:lnTo>
                <a:cubicBezTo>
                  <a:pt x="2324988" y="878804"/>
                  <a:pt x="2324989" y="702763"/>
                  <a:pt x="2433567" y="594184"/>
                </a:cubicBezTo>
                <a:close/>
                <a:moveTo>
                  <a:pt x="2791841" y="0"/>
                </a:moveTo>
                <a:lnTo>
                  <a:pt x="2315612" y="476229"/>
                </a:lnTo>
                <a:cubicBezTo>
                  <a:pt x="2207034" y="584808"/>
                  <a:pt x="2030993" y="584808"/>
                  <a:pt x="1922415" y="476230"/>
                </a:cubicBezTo>
                <a:lnTo>
                  <a:pt x="1446185" y="1"/>
                </a:lnTo>
                <a:close/>
                <a:moveTo>
                  <a:pt x="432697" y="0"/>
                </a:moveTo>
                <a:lnTo>
                  <a:pt x="1210263" y="0"/>
                </a:lnTo>
                <a:lnTo>
                  <a:pt x="1804453" y="594190"/>
                </a:lnTo>
                <a:cubicBezTo>
                  <a:pt x="1913031" y="702769"/>
                  <a:pt x="1913031" y="878810"/>
                  <a:pt x="1804453" y="987388"/>
                </a:cubicBezTo>
                <a:lnTo>
                  <a:pt x="1018079" y="1773762"/>
                </a:lnTo>
                <a:cubicBezTo>
                  <a:pt x="909500" y="1882341"/>
                  <a:pt x="733459" y="1882341"/>
                  <a:pt x="624881" y="1773762"/>
                </a:cubicBezTo>
                <a:lnTo>
                  <a:pt x="0" y="1148882"/>
                </a:lnTo>
                <a:lnTo>
                  <a:pt x="0" y="432696"/>
                </a:lnTo>
                <a:close/>
              </a:path>
            </a:pathLst>
          </a:custGeom>
        </p:spPr>
        <p:txBody>
          <a:bodyPr wrap="square">
            <a:noAutofit/>
          </a:bodyPr>
          <a:lstStyle/>
          <a:p>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0" y="0"/>
            <a:ext cx="5279257" cy="5530032"/>
          </a:xfrm>
          <a:custGeom>
            <a:avLst/>
            <a:gdLst>
              <a:gd name="connsiteX0" fmla="*/ 0 w 5279257"/>
              <a:gd name="connsiteY0" fmla="*/ 0 h 5530032"/>
              <a:gd name="connsiteX1" fmla="*/ 3641372 w 5279257"/>
              <a:gd name="connsiteY1" fmla="*/ 0 h 5530032"/>
              <a:gd name="connsiteX2" fmla="*/ 5010556 w 5279257"/>
              <a:gd name="connsiteY2" fmla="*/ 1369184 h 5530032"/>
              <a:gd name="connsiteX3" fmla="*/ 5010556 w 5279257"/>
              <a:gd name="connsiteY3" fmla="*/ 2666592 h 5530032"/>
              <a:gd name="connsiteX4" fmla="*/ 2415817 w 5279257"/>
              <a:gd name="connsiteY4" fmla="*/ 5261331 h 5530032"/>
              <a:gd name="connsiteX5" fmla="*/ 1118409 w 5279257"/>
              <a:gd name="connsiteY5" fmla="*/ 5261331 h 5530032"/>
              <a:gd name="connsiteX6" fmla="*/ 1 w 5279257"/>
              <a:gd name="connsiteY6" fmla="*/ 4142923 h 553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9257" h="5530032">
                <a:moveTo>
                  <a:pt x="0" y="0"/>
                </a:moveTo>
                <a:lnTo>
                  <a:pt x="3641372" y="0"/>
                </a:lnTo>
                <a:lnTo>
                  <a:pt x="5010556" y="1369184"/>
                </a:lnTo>
                <a:cubicBezTo>
                  <a:pt x="5368825" y="1727453"/>
                  <a:pt x="5368825" y="2308323"/>
                  <a:pt x="5010556" y="2666592"/>
                </a:cubicBezTo>
                <a:lnTo>
                  <a:pt x="2415817" y="5261331"/>
                </a:lnTo>
                <a:cubicBezTo>
                  <a:pt x="2057548" y="5619600"/>
                  <a:pt x="1476678" y="5619600"/>
                  <a:pt x="1118409" y="5261331"/>
                </a:cubicBezTo>
                <a:lnTo>
                  <a:pt x="1" y="4142923"/>
                </a:lnTo>
                <a:close/>
              </a:path>
            </a:pathLst>
          </a:custGeom>
        </p:spPr>
        <p:txBody>
          <a:bodyPr wrap="square">
            <a:noAutofit/>
          </a:bodyPr>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DC28D3-987D-401E-95A8-72784AD93D33}" type="datetimeFigureOut">
              <a:rPr lang="zh-CN" altLang="en-US" smtClean="0"/>
              <a:pPr/>
              <a:t>2024/8/30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A4A5A-5C6D-4E6F-81A3-06DF189A7A6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image" Target="../media/image10.wmf"/><Relationship Id="rId4" Type="http://schemas.openxmlformats.org/officeDocument/2006/relationships/oleObject" Target="../embeddings/oleObject1.bin"/></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形状 15"/>
          <p:cNvSpPr/>
          <p:nvPr/>
        </p:nvSpPr>
        <p:spPr>
          <a:xfrm rot="2700000">
            <a:off x="4021881" y="3484071"/>
            <a:ext cx="6764267" cy="6764267"/>
          </a:xfrm>
          <a:custGeom>
            <a:avLst/>
            <a:gdLst>
              <a:gd name="connsiteX0" fmla="*/ 210727 w 6764267"/>
              <a:gd name="connsiteY0" fmla="*/ 210726 h 6764267"/>
              <a:gd name="connsiteX1" fmla="*/ 719464 w 6764267"/>
              <a:gd name="connsiteY1" fmla="*/ 0 h 6764267"/>
              <a:gd name="connsiteX2" fmla="*/ 6764267 w 6764267"/>
              <a:gd name="connsiteY2" fmla="*/ 0 h 6764267"/>
              <a:gd name="connsiteX3" fmla="*/ 0 w 6764267"/>
              <a:gd name="connsiteY3" fmla="*/ 6764267 h 6764267"/>
              <a:gd name="connsiteX4" fmla="*/ 0 w 6764267"/>
              <a:gd name="connsiteY4" fmla="*/ 719463 h 6764267"/>
              <a:gd name="connsiteX5" fmla="*/ 210727 w 6764267"/>
              <a:gd name="connsiteY5" fmla="*/ 210726 h 6764267"/>
              <a:gd name="connsiteX0-1" fmla="*/ 210727 w 6764267"/>
              <a:gd name="connsiteY0-2" fmla="*/ 210726 h 6764267"/>
              <a:gd name="connsiteX1-3" fmla="*/ 719464 w 6764267"/>
              <a:gd name="connsiteY1-4" fmla="*/ 0 h 6764267"/>
              <a:gd name="connsiteX2-5" fmla="*/ 6764267 w 6764267"/>
              <a:gd name="connsiteY2-6" fmla="*/ 0 h 6764267"/>
              <a:gd name="connsiteX3-7" fmla="*/ 3308399 w 6764267"/>
              <a:gd name="connsiteY3-8" fmla="*/ 3454528 h 6764267"/>
              <a:gd name="connsiteX4-9" fmla="*/ 0 w 6764267"/>
              <a:gd name="connsiteY4-10" fmla="*/ 6764267 h 6764267"/>
              <a:gd name="connsiteX5-11" fmla="*/ 0 w 6764267"/>
              <a:gd name="connsiteY5-12" fmla="*/ 719463 h 6764267"/>
              <a:gd name="connsiteX6" fmla="*/ 210727 w 6764267"/>
              <a:gd name="connsiteY6" fmla="*/ 210726 h 6764267"/>
              <a:gd name="connsiteX0-13" fmla="*/ 3308399 w 6764267"/>
              <a:gd name="connsiteY0-14" fmla="*/ 3454528 h 6764267"/>
              <a:gd name="connsiteX1-15" fmla="*/ 0 w 6764267"/>
              <a:gd name="connsiteY1-16" fmla="*/ 6764267 h 6764267"/>
              <a:gd name="connsiteX2-17" fmla="*/ 0 w 6764267"/>
              <a:gd name="connsiteY2-18" fmla="*/ 719463 h 6764267"/>
              <a:gd name="connsiteX3-19" fmla="*/ 210727 w 6764267"/>
              <a:gd name="connsiteY3-20" fmla="*/ 210726 h 6764267"/>
              <a:gd name="connsiteX4-21" fmla="*/ 719464 w 6764267"/>
              <a:gd name="connsiteY4-22" fmla="*/ 0 h 6764267"/>
              <a:gd name="connsiteX5-23" fmla="*/ 6764267 w 6764267"/>
              <a:gd name="connsiteY5-24" fmla="*/ 0 h 6764267"/>
              <a:gd name="connsiteX6-25" fmla="*/ 3399839 w 6764267"/>
              <a:gd name="connsiteY6-26" fmla="*/ 3545968 h 6764267"/>
              <a:gd name="connsiteX0-27" fmla="*/ 3308399 w 6764267"/>
              <a:gd name="connsiteY0-28" fmla="*/ 3454528 h 6764267"/>
              <a:gd name="connsiteX1-29" fmla="*/ 0 w 6764267"/>
              <a:gd name="connsiteY1-30" fmla="*/ 6764267 h 6764267"/>
              <a:gd name="connsiteX2-31" fmla="*/ 0 w 6764267"/>
              <a:gd name="connsiteY2-32" fmla="*/ 719463 h 6764267"/>
              <a:gd name="connsiteX3-33" fmla="*/ 210727 w 6764267"/>
              <a:gd name="connsiteY3-34" fmla="*/ 210726 h 6764267"/>
              <a:gd name="connsiteX4-35" fmla="*/ 719464 w 6764267"/>
              <a:gd name="connsiteY4-36" fmla="*/ 0 h 6764267"/>
              <a:gd name="connsiteX5-37" fmla="*/ 6764267 w 6764267"/>
              <a:gd name="connsiteY5-38" fmla="*/ 0 h 6764267"/>
              <a:gd name="connsiteX0-39" fmla="*/ 0 w 6764267"/>
              <a:gd name="connsiteY0-40" fmla="*/ 6764267 h 6764267"/>
              <a:gd name="connsiteX1-41" fmla="*/ 0 w 6764267"/>
              <a:gd name="connsiteY1-42" fmla="*/ 719463 h 6764267"/>
              <a:gd name="connsiteX2-43" fmla="*/ 210727 w 6764267"/>
              <a:gd name="connsiteY2-44" fmla="*/ 210726 h 6764267"/>
              <a:gd name="connsiteX3-45" fmla="*/ 719464 w 6764267"/>
              <a:gd name="connsiteY3-46" fmla="*/ 0 h 6764267"/>
              <a:gd name="connsiteX4-47" fmla="*/ 6764267 w 6764267"/>
              <a:gd name="connsiteY4-48" fmla="*/ 0 h 676426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764267" h="6764267">
                <a:moveTo>
                  <a:pt x="0" y="6764267"/>
                </a:moveTo>
                <a:lnTo>
                  <a:pt x="0" y="719463"/>
                </a:lnTo>
                <a:cubicBezTo>
                  <a:pt x="0" y="520789"/>
                  <a:pt x="80529" y="340923"/>
                  <a:pt x="210727" y="210726"/>
                </a:cubicBezTo>
                <a:cubicBezTo>
                  <a:pt x="340924" y="80529"/>
                  <a:pt x="520790" y="0"/>
                  <a:pt x="719464" y="0"/>
                </a:cubicBezTo>
                <a:lnTo>
                  <a:pt x="6764267" y="0"/>
                </a:lnTo>
              </a:path>
            </a:pathLst>
          </a:custGeom>
          <a:ln w="1524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占位符 27"/>
          <p:cNvPicPr>
            <a:picLocks noGrp="1" noChangeAspect="1"/>
          </p:cNvPicPr>
          <p:nvPr>
            <p:ph type="pic" sz="quarter" idx="12"/>
          </p:nvPr>
        </p:nvPicPr>
        <p:blipFill>
          <a:blip r:embed="rId4" cstate="screen"/>
          <a:srcRect/>
          <a:stretch>
            <a:fillRect/>
          </a:stretch>
        </p:blipFill>
        <p:spPr>
          <a:xfrm>
            <a:off x="10890792" y="3345440"/>
            <a:ext cx="1301207" cy="3069398"/>
          </a:xfrm>
        </p:spPr>
      </p:pic>
      <p:pic>
        <p:nvPicPr>
          <p:cNvPr id="26" name="图片占位符 25"/>
          <p:cNvPicPr>
            <a:picLocks noGrp="1" noChangeAspect="1"/>
          </p:cNvPicPr>
          <p:nvPr>
            <p:ph type="pic" sz="quarter" idx="11"/>
          </p:nvPr>
        </p:nvPicPr>
        <p:blipFill>
          <a:blip r:embed="rId5" cstate="screen"/>
          <a:srcRect/>
          <a:stretch>
            <a:fillRect/>
          </a:stretch>
        </p:blipFill>
        <p:spPr/>
      </p:pic>
      <p:pic>
        <p:nvPicPr>
          <p:cNvPr id="21" name="图片占位符 20"/>
          <p:cNvPicPr>
            <a:picLocks noGrp="1" noChangeAspect="1"/>
          </p:cNvPicPr>
          <p:nvPr>
            <p:ph type="pic" sz="quarter" idx="10"/>
          </p:nvPr>
        </p:nvPicPr>
        <p:blipFill>
          <a:blip r:embed="rId6" cstate="screen"/>
          <a:srcRect/>
          <a:stretch>
            <a:fillRect/>
          </a:stretch>
        </p:blipFill>
        <p:spPr/>
      </p:pic>
      <p:sp>
        <p:nvSpPr>
          <p:cNvPr id="29" name="文本框 28"/>
          <p:cNvSpPr txBox="1"/>
          <p:nvPr/>
        </p:nvSpPr>
        <p:spPr>
          <a:xfrm>
            <a:off x="680085" y="1723390"/>
            <a:ext cx="6767830" cy="583565"/>
          </a:xfrm>
          <a:prstGeom prst="rect">
            <a:avLst/>
          </a:prstGeom>
          <a:noFill/>
        </p:spPr>
        <p:txBody>
          <a:bodyPr wrap="square" rtlCol="0">
            <a:spAutoFit/>
          </a:bodyPr>
          <a:lstStyle>
            <a:defPPr>
              <a:defRPr lang="zh-CN"/>
            </a:defPPr>
            <a:lvl1pPr>
              <a:defRPr sz="2800" b="1">
                <a:solidFill>
                  <a:schemeClr val="accent1"/>
                </a:solidFill>
              </a:defRPr>
            </a:lvl1pPr>
          </a:lstStyle>
          <a:p>
            <a:r>
              <a:rPr lang="zh-CN" altLang="en-US" sz="3200" dirty="0">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北京市丰台区成人职业技能培训学校</a:t>
            </a:r>
          </a:p>
        </p:txBody>
      </p:sp>
      <p:grpSp>
        <p:nvGrpSpPr>
          <p:cNvPr id="38" name="组合 37"/>
          <p:cNvGrpSpPr/>
          <p:nvPr/>
        </p:nvGrpSpPr>
        <p:grpSpPr>
          <a:xfrm>
            <a:off x="550545" y="2637155"/>
            <a:ext cx="2639060" cy="601980"/>
            <a:chOff x="602533" y="3311161"/>
            <a:chExt cx="1584325" cy="360000"/>
          </a:xfrm>
        </p:grpSpPr>
        <p:sp>
          <p:nvSpPr>
            <p:cNvPr id="30" name="矩形: 圆角 29"/>
            <p:cNvSpPr/>
            <p:nvPr/>
          </p:nvSpPr>
          <p:spPr>
            <a:xfrm>
              <a:off x="784522" y="3311161"/>
              <a:ext cx="1220561" cy="3600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602533" y="3398136"/>
              <a:ext cx="1584325" cy="183418"/>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1400" dirty="0">
                  <a:solidFill>
                    <a:schemeClr val="bg1"/>
                  </a:solidFill>
                </a:rPr>
                <a:t>人力资源管理师</a:t>
              </a:r>
            </a:p>
          </p:txBody>
        </p:sp>
      </p:grpSp>
      <p:sp>
        <p:nvSpPr>
          <p:cNvPr id="34" name="文本框 33"/>
          <p:cNvSpPr txBox="1"/>
          <p:nvPr/>
        </p:nvSpPr>
        <p:spPr>
          <a:xfrm>
            <a:off x="1224915" y="4150995"/>
            <a:ext cx="716280" cy="306705"/>
          </a:xfrm>
          <a:prstGeom prst="rect">
            <a:avLst/>
          </a:prstGeom>
          <a:noFill/>
        </p:spPr>
        <p:txBody>
          <a:bodyPr wrap="non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1400" b="0" dirty="0">
                <a:solidFill>
                  <a:schemeClr val="bg1"/>
                </a:solidFill>
              </a:rPr>
              <a:t>育说课</a:t>
            </a:r>
          </a:p>
        </p:txBody>
      </p:sp>
      <p:grpSp>
        <p:nvGrpSpPr>
          <p:cNvPr id="2" name="组合 1"/>
          <p:cNvGrpSpPr/>
          <p:nvPr/>
        </p:nvGrpSpPr>
        <p:grpSpPr>
          <a:xfrm>
            <a:off x="550545" y="3569335"/>
            <a:ext cx="2639060" cy="594360"/>
            <a:chOff x="602533" y="3311161"/>
            <a:chExt cx="1584325" cy="360000"/>
          </a:xfrm>
        </p:grpSpPr>
        <p:sp>
          <p:nvSpPr>
            <p:cNvPr id="3" name="矩形: 圆角 29"/>
            <p:cNvSpPr/>
            <p:nvPr/>
          </p:nvSpPr>
          <p:spPr>
            <a:xfrm>
              <a:off x="784522" y="3311161"/>
              <a:ext cx="1220561" cy="3600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602533" y="3398136"/>
              <a:ext cx="1584325" cy="185769"/>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1400" dirty="0">
                  <a:solidFill>
                    <a:schemeClr val="bg1"/>
                  </a:solidFill>
                </a:rPr>
                <a:t>劳动关系协调师</a:t>
              </a:r>
            </a:p>
          </p:txBody>
        </p:sp>
      </p:grpSp>
      <p:grpSp>
        <p:nvGrpSpPr>
          <p:cNvPr id="5" name="组合 4"/>
          <p:cNvGrpSpPr/>
          <p:nvPr/>
        </p:nvGrpSpPr>
        <p:grpSpPr>
          <a:xfrm>
            <a:off x="550545" y="4448810"/>
            <a:ext cx="2639060" cy="594360"/>
            <a:chOff x="602533" y="3311161"/>
            <a:chExt cx="1584325" cy="360000"/>
          </a:xfrm>
        </p:grpSpPr>
        <p:sp>
          <p:nvSpPr>
            <p:cNvPr id="6" name="矩形: 圆角 29"/>
            <p:cNvSpPr/>
            <p:nvPr/>
          </p:nvSpPr>
          <p:spPr>
            <a:xfrm>
              <a:off x="784522" y="3311161"/>
              <a:ext cx="1220561" cy="3600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02533" y="3398136"/>
              <a:ext cx="1584325" cy="185769"/>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1400" dirty="0">
                  <a:solidFill>
                    <a:schemeClr val="bg1"/>
                  </a:solidFill>
                </a:rPr>
                <a:t>中级经济师</a:t>
              </a:r>
            </a:p>
          </p:txBody>
        </p:sp>
      </p:grpSp>
      <p:pic>
        <p:nvPicPr>
          <p:cNvPr id="8" name="图片 7" descr="123456"/>
          <p:cNvPicPr>
            <a:picLocks noChangeAspect="1"/>
          </p:cNvPicPr>
          <p:nvPr/>
        </p:nvPicPr>
        <p:blipFill>
          <a:blip r:embed="rId7" cstate="print"/>
          <a:stretch>
            <a:fillRect/>
          </a:stretch>
        </p:blipFill>
        <p:spPr>
          <a:xfrm>
            <a:off x="460375" y="541020"/>
            <a:ext cx="974090" cy="974090"/>
          </a:xfrm>
          <a:prstGeom prst="rect">
            <a:avLst/>
          </a:prstGeom>
        </p:spPr>
      </p:pic>
      <p:grpSp>
        <p:nvGrpSpPr>
          <p:cNvPr id="9" name="组合 8"/>
          <p:cNvGrpSpPr/>
          <p:nvPr/>
        </p:nvGrpSpPr>
        <p:grpSpPr>
          <a:xfrm>
            <a:off x="550545" y="5372100"/>
            <a:ext cx="2639060" cy="594360"/>
            <a:chOff x="602533" y="3311161"/>
            <a:chExt cx="1584325" cy="360000"/>
          </a:xfrm>
        </p:grpSpPr>
        <p:sp>
          <p:nvSpPr>
            <p:cNvPr id="10" name="矩形: 圆角 29"/>
            <p:cNvSpPr/>
            <p:nvPr/>
          </p:nvSpPr>
          <p:spPr>
            <a:xfrm>
              <a:off x="784522" y="3311161"/>
              <a:ext cx="1220561" cy="3600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602533" y="3398136"/>
              <a:ext cx="1584325" cy="185769"/>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1400" dirty="0">
                  <a:solidFill>
                    <a:schemeClr val="bg1"/>
                  </a:solidFill>
                </a:rPr>
                <a:t>学历提升</a:t>
              </a:r>
            </a:p>
          </p:txBody>
        </p:sp>
      </p:grpSp>
      <p:sp>
        <p:nvSpPr>
          <p:cNvPr id="14" name="文本框 13"/>
          <p:cNvSpPr txBox="1"/>
          <p:nvPr/>
        </p:nvSpPr>
        <p:spPr>
          <a:xfrm>
            <a:off x="5370195" y="5822315"/>
            <a:ext cx="4601845" cy="645160"/>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3600" dirty="0">
                <a:solidFill>
                  <a:schemeClr val="bg1"/>
                </a:solidFill>
                <a:latin typeface="华文中宋" panose="02010600040101010101" charset="-122"/>
                <a:ea typeface="华文中宋" panose="02010600040101010101" charset="-122"/>
                <a:cs typeface="华文中宋" panose="02010600040101010101" charset="-122"/>
              </a:rPr>
              <a:t>求实创新  自强不息</a:t>
            </a:r>
          </a:p>
        </p:txBody>
      </p:sp>
    </p:spTree>
  </p:cSld>
  <p:clrMapOvr>
    <a:masterClrMapping/>
  </p:clrMapOvr>
  <mc:AlternateContent xmlns:mc="http://schemas.openxmlformats.org/markup-compatibility/2006" xmlns:p14="http://schemas.microsoft.com/office/powerpoint/2010/main">
    <mc:Choice Requires="p14">
      <p:transition spd="med" p14:dur="700" advTm="4000">
        <p:fade/>
      </p:transition>
    </mc:Choice>
    <mc:Fallback xmlns="">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3" decel="10000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1+#ppt_w/2"/>
                                          </p:val>
                                        </p:tav>
                                        <p:tav tm="100000">
                                          <p:val>
                                            <p:strVal val="#ppt_x"/>
                                          </p:val>
                                        </p:tav>
                                      </p:tavLst>
                                    </p:anim>
                                    <p:anim calcmode="lin" valueType="num">
                                      <p:cBhvr additive="base">
                                        <p:cTn id="12" dur="10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1+#ppt_w/2"/>
                                          </p:val>
                                        </p:tav>
                                        <p:tav tm="100000">
                                          <p:val>
                                            <p:strVal val="#ppt_x"/>
                                          </p:val>
                                        </p:tav>
                                      </p:tavLst>
                                    </p:anim>
                                    <p:anim calcmode="lin" valueType="num">
                                      <p:cBhvr additive="base">
                                        <p:cTn id="16" dur="1000" fill="hold"/>
                                        <p:tgtEl>
                                          <p:spTgt spid="28"/>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ppt_x"/>
                                          </p:val>
                                        </p:tav>
                                        <p:tav tm="100000">
                                          <p:val>
                                            <p:strVal val="#ppt_x"/>
                                          </p:val>
                                        </p:tav>
                                      </p:tavLst>
                                    </p:anim>
                                    <p:anim calcmode="lin" valueType="num">
                                      <p:cBhvr additive="base">
                                        <p:cTn id="20" dur="1000" fill="hold"/>
                                        <p:tgtEl>
                                          <p:spTgt spid="16"/>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decel="9500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1000" fill="hold"/>
                                        <p:tgtEl>
                                          <p:spTgt spid="29"/>
                                        </p:tgtEl>
                                        <p:attrNameLst>
                                          <p:attrName>ppt_x</p:attrName>
                                        </p:attrNameLst>
                                      </p:cBhvr>
                                      <p:tavLst>
                                        <p:tav tm="0">
                                          <p:val>
                                            <p:strVal val="0-#ppt_w/2"/>
                                          </p:val>
                                        </p:tav>
                                        <p:tav tm="100000">
                                          <p:val>
                                            <p:strVal val="#ppt_x"/>
                                          </p:val>
                                        </p:tav>
                                      </p:tavLst>
                                    </p:anim>
                                    <p:anim calcmode="lin" valueType="num">
                                      <p:cBhvr additive="base">
                                        <p:cTn id="25" dur="1000" fill="hold"/>
                                        <p:tgtEl>
                                          <p:spTgt spid="2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500" fill="hold"/>
                                        <p:tgtEl>
                                          <p:spTgt spid="2"/>
                                        </p:tgtEl>
                                        <p:attrNameLst>
                                          <p:attrName>ppt_w</p:attrName>
                                        </p:attrNameLst>
                                      </p:cBhvr>
                                      <p:tavLst>
                                        <p:tav tm="0">
                                          <p:val>
                                            <p:fltVal val="0"/>
                                          </p:val>
                                        </p:tav>
                                        <p:tav tm="100000">
                                          <p:val>
                                            <p:strVal val="#ppt_w"/>
                                          </p:val>
                                        </p:tav>
                                      </p:tavLst>
                                    </p:anim>
                                    <p:anim calcmode="lin" valueType="num">
                                      <p:cBhvr>
                                        <p:cTn id="36" dur="500" fill="hold"/>
                                        <p:tgtEl>
                                          <p:spTgt spid="2"/>
                                        </p:tgtEl>
                                        <p:attrNameLst>
                                          <p:attrName>ppt_h</p:attrName>
                                        </p:attrNameLst>
                                      </p:cBhvr>
                                      <p:tavLst>
                                        <p:tav tm="0">
                                          <p:val>
                                            <p:fltVal val="0"/>
                                          </p:val>
                                        </p:tav>
                                        <p:tav tm="100000">
                                          <p:val>
                                            <p:strVal val="#ppt_h"/>
                                          </p:val>
                                        </p:tav>
                                      </p:tavLst>
                                    </p:anim>
                                    <p:animEffect transition="in" filter="fade">
                                      <p:cBhvr>
                                        <p:cTn id="37" dur="500"/>
                                        <p:tgtEl>
                                          <p:spTgt spid="2"/>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animEffect transition="in" filter="fade">
                                      <p:cBhvr>
                                        <p:cTn id="43" dur="500"/>
                                        <p:tgtEl>
                                          <p:spTgt spid="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790380B3-203D-493A-AD87-4E631012B751}"/>
              </a:ext>
            </a:extLst>
          </p:cNvPr>
          <p:cNvSpPr/>
          <p:nvPr/>
        </p:nvSpPr>
        <p:spPr>
          <a:xfrm>
            <a:off x="979805" y="469582"/>
            <a:ext cx="3323346"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rPr>
              <a:t>5</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培训与开发效果的评估</a:t>
            </a:r>
            <a:r>
              <a:rPr lang="zh-CN" altLang="en-US" b="1" u="sng"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方法</a:t>
            </a:r>
            <a:r>
              <a:rPr lang="zh-CN" altLang="zh-CN" kern="100" dirty="0">
                <a:solidFill>
                  <a:srgbClr val="000080"/>
                </a:solidFill>
                <a:latin typeface="黑体" panose="02010609060101010101" pitchFamily="49" charset="-122"/>
                <a:ea typeface="黑体" panose="02010609060101010101" pitchFamily="49" charset="-122"/>
              </a:rPr>
              <a:t> </a:t>
            </a:r>
            <a:endParaRPr lang="zh-CN" altLang="en-US" dirty="0">
              <a:latin typeface="黑体" panose="02010609060101010101" pitchFamily="49" charset="-122"/>
              <a:ea typeface="黑体" panose="02010609060101010101" pitchFamily="49" charset="-122"/>
            </a:endParaRPr>
          </a:p>
        </p:txBody>
      </p:sp>
      <p:graphicFrame>
        <p:nvGraphicFramePr>
          <p:cNvPr id="7" name="表格 6">
            <a:extLst>
              <a:ext uri="{FF2B5EF4-FFF2-40B4-BE49-F238E27FC236}">
                <a16:creationId xmlns:a16="http://schemas.microsoft.com/office/drawing/2014/main" id="{7AC61FFA-F994-4871-BFD5-D18683379D4A}"/>
              </a:ext>
            </a:extLst>
          </p:cNvPr>
          <p:cNvGraphicFramePr>
            <a:graphicFrameLocks noGrp="1"/>
          </p:cNvGraphicFramePr>
          <p:nvPr>
            <p:extLst>
              <p:ext uri="{D42A27DB-BD31-4B8C-83A1-F6EECF244321}">
                <p14:modId xmlns:p14="http://schemas.microsoft.com/office/powerpoint/2010/main" val="1258143841"/>
              </p:ext>
            </p:extLst>
          </p:nvPr>
        </p:nvGraphicFramePr>
        <p:xfrm>
          <a:off x="834502" y="868239"/>
          <a:ext cx="10617692" cy="5632070"/>
        </p:xfrm>
        <a:graphic>
          <a:graphicData uri="http://schemas.openxmlformats.org/drawingml/2006/table">
            <a:tbl>
              <a:tblPr>
                <a:tableStyleId>{5C22544A-7EE6-4342-B048-85BDC9FD1C3A}</a:tableStyleId>
              </a:tblPr>
              <a:tblGrid>
                <a:gridCol w="1447059">
                  <a:extLst>
                    <a:ext uri="{9D8B030D-6E8A-4147-A177-3AD203B41FA5}">
                      <a16:colId xmlns:a16="http://schemas.microsoft.com/office/drawing/2014/main" val="762991038"/>
                    </a:ext>
                  </a:extLst>
                </a:gridCol>
                <a:gridCol w="9170633">
                  <a:extLst>
                    <a:ext uri="{9D8B030D-6E8A-4147-A177-3AD203B41FA5}">
                      <a16:colId xmlns:a16="http://schemas.microsoft.com/office/drawing/2014/main" val="2366388953"/>
                    </a:ext>
                  </a:extLst>
                </a:gridCol>
              </a:tblGrid>
              <a:tr h="2281361">
                <a:tc>
                  <a:txBody>
                    <a:bodyPr/>
                    <a:lstStyle/>
                    <a:p>
                      <a:pPr indent="266700"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 </a:t>
                      </a:r>
                      <a:r>
                        <a:rPr lang="zh-CN" altLang="en-US" sz="1800" b="1" kern="100" dirty="0">
                          <a:solidFill>
                            <a:srgbClr val="002060"/>
                          </a:solidFill>
                          <a:effectLst/>
                          <a:latin typeface="黑体" panose="02010609060101010101" pitchFamily="49" charset="-122"/>
                          <a:ea typeface="黑体" panose="02010609060101010101" pitchFamily="49" charset="-122"/>
                        </a:rPr>
                        <a:t>结束时的评估方法</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tc>
                  <a:txBody>
                    <a:bodyPr/>
                    <a:lstStyle/>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rPr>
                        <a:t>1.</a:t>
                      </a:r>
                      <a:r>
                        <a:rPr lang="zh-CN" altLang="en-US"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rPr>
                        <a:t>利用知识或技能测验来评定培训与开发的效果</a:t>
                      </a:r>
                      <a:endParaRPr lang="en-US" alt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rPr>
                        <a:t>2.</a:t>
                      </a:r>
                      <a:r>
                        <a:rPr lang="zh-CN" altLang="en-US"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rPr>
                        <a:t>设计相关工作态度调查问卷来评定培训与开发效果</a:t>
                      </a:r>
                      <a:endParaRPr lang="en-US" alt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rPr>
                        <a:t>3.</a:t>
                      </a:r>
                      <a:r>
                        <a:rPr lang="zh-CN" altLang="en-US"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rPr>
                        <a:t>利用调查表来征询受训人对培训与开发的改进建议</a:t>
                      </a:r>
                      <a:endParaRPr lang="en-US" alt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rPr>
                        <a:t>4.</a:t>
                      </a:r>
                      <a:r>
                        <a:rPr lang="zh-CN" altLang="en-US"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rPr>
                        <a:t>记录培训与开发期间受训人员的出席情况</a:t>
                      </a:r>
                      <a:endParaRPr lang="en-US" alt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rPr>
                        <a:t>5.</a:t>
                      </a:r>
                      <a:r>
                        <a:rPr lang="zh-CN" altLang="en-US"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rPr>
                        <a:t>根据责任人、协助人员等的报告来评估培训与开发的效果</a:t>
                      </a:r>
                      <a:endParaRPr lang="en-US" alt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rPr>
                        <a:t>6.</a:t>
                      </a:r>
                      <a:r>
                        <a:rPr lang="zh-CN" altLang="en-US"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rPr>
                        <a:t>根据受训人员在培训与开发结束的成绩来评估培训与开发的效果</a:t>
                      </a:r>
                      <a:endParaRPr lang="en-US" alt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p>
                      <a:pPr indent="266700" algn="just">
                        <a:lnSpc>
                          <a:spcPct val="150000"/>
                        </a:lnSpc>
                        <a:spcAft>
                          <a:spcPts val="0"/>
                        </a:spcAft>
                      </a:pP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extLst>
                  <a:ext uri="{0D108BD9-81ED-4DB2-BD59-A6C34878D82A}">
                    <a16:rowId xmlns:a16="http://schemas.microsoft.com/office/drawing/2014/main" val="3325781333"/>
                  </a:ext>
                </a:extLst>
              </a:tr>
              <a:tr h="1038452">
                <a:tc>
                  <a:txBody>
                    <a:bodyPr/>
                    <a:lstStyle/>
                    <a:p>
                      <a:pPr indent="266700" algn="l">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mn-cs"/>
                        </a:rPr>
                        <a:t>回任工作的评估方法</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p>
                      <a:pPr indent="266700" algn="ctr">
                        <a:lnSpc>
                          <a:spcPct val="150000"/>
                        </a:lnSpc>
                        <a:spcAft>
                          <a:spcPts val="0"/>
                        </a:spcAft>
                      </a:pP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tc>
                  <a:txBody>
                    <a:bodyPr/>
                    <a:lstStyle/>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rPr>
                        <a:t>1.</a:t>
                      </a:r>
                      <a:r>
                        <a:rPr lang="zh-CN" altLang="en-US" sz="1800" b="1" kern="100" dirty="0">
                          <a:solidFill>
                            <a:srgbClr val="002060"/>
                          </a:solidFill>
                          <a:effectLst/>
                          <a:latin typeface="黑体" panose="02010609060101010101" pitchFamily="49" charset="-122"/>
                          <a:ea typeface="黑体" panose="02010609060101010101" pitchFamily="49" charset="-122"/>
                        </a:rPr>
                        <a:t>培训结束后的一段时间，通过调查受训人工作绩效的改善来评估培训与开发的效果</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rPr>
                        <a:t>2.</a:t>
                      </a:r>
                      <a:r>
                        <a:rPr lang="zh-CN" altLang="en-US" sz="1800" b="1" kern="100" dirty="0">
                          <a:solidFill>
                            <a:srgbClr val="002060"/>
                          </a:solidFill>
                          <a:effectLst/>
                          <a:latin typeface="黑体" panose="02010609060101010101" pitchFamily="49" charset="-122"/>
                          <a:ea typeface="黑体" panose="02010609060101010101" pitchFamily="49" charset="-122"/>
                        </a:rPr>
                        <a:t>通过实地观察受训人的工作实况来评估培训与开发的效果</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rPr>
                        <a:t>3.</a:t>
                      </a:r>
                      <a:r>
                        <a:rPr lang="zh-CN" altLang="en-US" sz="1800" b="1" kern="100" dirty="0">
                          <a:solidFill>
                            <a:srgbClr val="002060"/>
                          </a:solidFill>
                          <a:effectLst/>
                          <a:latin typeface="黑体" panose="02010609060101010101" pitchFamily="49" charset="-122"/>
                          <a:ea typeface="黑体" panose="02010609060101010101" pitchFamily="49" charset="-122"/>
                        </a:rPr>
                        <a:t>调查或访问受训员工的上级主管或下属，根据所获得的反馈信息来评估效果</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rPr>
                        <a:t>4.</a:t>
                      </a:r>
                      <a:r>
                        <a:rPr lang="zh-CN" altLang="en-US" sz="1800" b="1" kern="100" dirty="0">
                          <a:solidFill>
                            <a:srgbClr val="002060"/>
                          </a:solidFill>
                          <a:effectLst/>
                          <a:latin typeface="黑体" panose="02010609060101010101" pitchFamily="49" charset="-122"/>
                          <a:ea typeface="黑体" panose="02010609060101010101" pitchFamily="49" charset="-122"/>
                        </a:rPr>
                        <a:t>通过分析受训人员的人事记录资料来评估培训与开发的效果</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rPr>
                        <a:t>5.</a:t>
                      </a:r>
                      <a:r>
                        <a:rPr lang="zh-CN" altLang="en-US" sz="1800" b="1" kern="100" dirty="0">
                          <a:solidFill>
                            <a:srgbClr val="002060"/>
                          </a:solidFill>
                          <a:effectLst/>
                          <a:latin typeface="黑体" panose="02010609060101010101" pitchFamily="49" charset="-122"/>
                          <a:ea typeface="黑体" panose="02010609060101010101" pitchFamily="49" charset="-122"/>
                        </a:rPr>
                        <a:t>通过比较受训人员与未受训人员的工作效率老评估培训与开发的效果</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rPr>
                        <a:t>6.</a:t>
                      </a:r>
                      <a:r>
                        <a:rPr lang="zh-CN" altLang="en-US" sz="1800" b="1" kern="100" dirty="0">
                          <a:solidFill>
                            <a:srgbClr val="002060"/>
                          </a:solidFill>
                          <a:effectLst/>
                          <a:latin typeface="黑体" panose="02010609060101010101" pitchFamily="49" charset="-122"/>
                          <a:ea typeface="黑体" panose="02010609060101010101" pitchFamily="49" charset="-122"/>
                        </a:rPr>
                        <a:t>根据受训人员是否达到工作标准来评估培训与开发的效果</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endParaRPr lang="zh-CN" sz="1800" b="1" kern="100" dirty="0">
                        <a:solidFill>
                          <a:srgbClr val="002060"/>
                        </a:solidFill>
                        <a:effectLst/>
                        <a:latin typeface="黑体" panose="02010609060101010101" pitchFamily="49" charset="-122"/>
                        <a:ea typeface="黑体" panose="02010609060101010101" pitchFamily="49" charset="-122"/>
                      </a:endParaRPr>
                    </a:p>
                  </a:txBody>
                  <a:tcPr marL="36985" marR="36985" marT="0" marB="0"/>
                </a:tc>
                <a:extLst>
                  <a:ext uri="{0D108BD9-81ED-4DB2-BD59-A6C34878D82A}">
                    <a16:rowId xmlns:a16="http://schemas.microsoft.com/office/drawing/2014/main" val="2841986229"/>
                  </a:ext>
                </a:extLst>
              </a:tr>
            </a:tbl>
          </a:graphicData>
        </a:graphic>
      </p:graphicFrame>
    </p:spTree>
    <p:extLst>
      <p:ext uri="{BB962C8B-B14F-4D97-AF65-F5344CB8AC3E}">
        <p14:creationId xmlns:p14="http://schemas.microsoft.com/office/powerpoint/2010/main" val="778558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CA206A58-5637-411B-A1AF-2C907027FED7}"/>
              </a:ext>
            </a:extLst>
          </p:cNvPr>
          <p:cNvSpPr/>
          <p:nvPr/>
        </p:nvSpPr>
        <p:spPr>
          <a:xfrm>
            <a:off x="977462" y="484882"/>
            <a:ext cx="10730667" cy="5796459"/>
          </a:xfrm>
          <a:prstGeom prst="rect">
            <a:avLst/>
          </a:prstGeom>
        </p:spPr>
        <p:txBody>
          <a:bodyPr wrap="square">
            <a:spAutoFit/>
          </a:bodyPr>
          <a:lstStyle/>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31</a:t>
            </a:r>
            <a:r>
              <a:rPr lang="zh-CN" altLang="en-US" sz="1600" b="1" kern="100" dirty="0">
                <a:solidFill>
                  <a:srgbClr val="002060"/>
                </a:solidFill>
                <a:latin typeface="黑体" pitchFamily="49" charset="-122"/>
                <a:ea typeface="黑体" pitchFamily="49" charset="-122"/>
                <a:cs typeface="Times New Roman" panose="02020603050405020304" pitchFamily="18" charset="0"/>
              </a:rPr>
              <a:t>考点：个人及市场劳动力供给</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6.</a:t>
            </a:r>
            <a:r>
              <a:rPr lang="zh-CN" altLang="en-US" sz="1600" b="1" kern="100" dirty="0">
                <a:solidFill>
                  <a:srgbClr val="002060"/>
                </a:solidFill>
                <a:latin typeface="黑体" pitchFamily="49" charset="-122"/>
                <a:ea typeface="黑体" pitchFamily="49" charset="-122"/>
                <a:cs typeface="Times New Roman" panose="02020603050405020304" pitchFamily="18" charset="0"/>
              </a:rPr>
              <a:t>如果某城市清洁工的小时工资率为</a:t>
            </a:r>
            <a:r>
              <a:rPr lang="en-US" altLang="zh-CN" sz="1600" b="1" kern="100" dirty="0">
                <a:solidFill>
                  <a:srgbClr val="002060"/>
                </a:solidFill>
                <a:latin typeface="黑体" pitchFamily="49" charset="-122"/>
                <a:ea typeface="黑体" pitchFamily="49" charset="-122"/>
                <a:cs typeface="Times New Roman" panose="02020603050405020304" pitchFamily="18" charset="0"/>
              </a:rPr>
              <a:t>15</a:t>
            </a:r>
            <a:r>
              <a:rPr lang="zh-CN" altLang="en-US" sz="1600" b="1" kern="100" dirty="0">
                <a:solidFill>
                  <a:srgbClr val="002060"/>
                </a:solidFill>
                <a:latin typeface="黑体" pitchFamily="49" charset="-122"/>
                <a:ea typeface="黑体" pitchFamily="49" charset="-122"/>
                <a:cs typeface="Times New Roman" panose="02020603050405020304" pitchFamily="18" charset="0"/>
              </a:rPr>
              <a:t>元，清洁工的劳动力总供给时间为</a:t>
            </a:r>
            <a:r>
              <a:rPr lang="en-US" altLang="zh-CN" sz="1600" b="1" kern="100" dirty="0">
                <a:solidFill>
                  <a:srgbClr val="002060"/>
                </a:solidFill>
                <a:latin typeface="黑体" pitchFamily="49" charset="-122"/>
                <a:ea typeface="黑体" pitchFamily="49" charset="-122"/>
                <a:cs typeface="Times New Roman" panose="02020603050405020304" pitchFamily="18" charset="0"/>
              </a:rPr>
              <a:t>1000</a:t>
            </a:r>
            <a:r>
              <a:rPr lang="zh-CN" altLang="en-US" sz="1600" b="1" kern="100" dirty="0">
                <a:solidFill>
                  <a:srgbClr val="002060"/>
                </a:solidFill>
                <a:latin typeface="黑体" pitchFamily="49" charset="-122"/>
                <a:ea typeface="黑体" pitchFamily="49" charset="-122"/>
                <a:cs typeface="Times New Roman" panose="02020603050405020304" pitchFamily="18" charset="0"/>
              </a:rPr>
              <a:t>小时，当小时工资率提高到</a:t>
            </a:r>
            <a:r>
              <a:rPr lang="en-US" altLang="zh-CN" sz="1600" b="1" kern="100" dirty="0">
                <a:solidFill>
                  <a:srgbClr val="002060"/>
                </a:solidFill>
                <a:latin typeface="黑体" pitchFamily="49" charset="-122"/>
                <a:ea typeface="黑体" pitchFamily="49" charset="-122"/>
                <a:cs typeface="Times New Roman" panose="02020603050405020304" pitchFamily="18" charset="0"/>
              </a:rPr>
              <a:t>20</a:t>
            </a:r>
            <a:r>
              <a:rPr lang="zh-CN" altLang="en-US" sz="1600" b="1" kern="100" dirty="0">
                <a:solidFill>
                  <a:srgbClr val="002060"/>
                </a:solidFill>
                <a:latin typeface="黑体" pitchFamily="49" charset="-122"/>
                <a:ea typeface="黑体" pitchFamily="49" charset="-122"/>
                <a:cs typeface="Times New Roman" panose="02020603050405020304" pitchFamily="18" charset="0"/>
              </a:rPr>
              <a:t>元之后，该市清洁工的劳动力总供给时间上升到</a:t>
            </a:r>
            <a:r>
              <a:rPr lang="en-US" altLang="zh-CN" sz="1600" b="1" kern="100" dirty="0">
                <a:solidFill>
                  <a:srgbClr val="002060"/>
                </a:solidFill>
                <a:latin typeface="黑体" pitchFamily="49" charset="-122"/>
                <a:ea typeface="黑体" pitchFamily="49" charset="-122"/>
                <a:cs typeface="Times New Roman" panose="02020603050405020304" pitchFamily="18" charset="0"/>
              </a:rPr>
              <a:t>1500</a:t>
            </a:r>
            <a:r>
              <a:rPr lang="zh-CN" altLang="en-US" sz="1600" b="1" kern="100" dirty="0">
                <a:solidFill>
                  <a:srgbClr val="002060"/>
                </a:solidFill>
                <a:latin typeface="黑体" pitchFamily="49" charset="-122"/>
                <a:ea typeface="黑体" pitchFamily="49" charset="-122"/>
                <a:cs typeface="Times New Roman" panose="02020603050405020304" pitchFamily="18" charset="0"/>
              </a:rPr>
              <a:t>小时，则该市的劳动力供给弹性为（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A.0.33       B.0.50      C.1.50         D.1.00 </a:t>
            </a:r>
          </a:p>
          <a:p>
            <a:pPr>
              <a:spcBef>
                <a:spcPts val="750"/>
              </a:spcBef>
              <a:spcAft>
                <a:spcPts val="750"/>
              </a:spcAft>
            </a:pP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7.</a:t>
            </a:r>
            <a:r>
              <a:rPr lang="zh-CN" altLang="en-US" sz="1600" b="1" kern="100" dirty="0">
                <a:solidFill>
                  <a:srgbClr val="002060"/>
                </a:solidFill>
                <a:latin typeface="黑体" pitchFamily="49" charset="-122"/>
                <a:ea typeface="黑体" pitchFamily="49" charset="-122"/>
                <a:cs typeface="Times New Roman" panose="02020603050405020304" pitchFamily="18" charset="0"/>
              </a:rPr>
              <a:t>某行业所面临的劳动力供给弹性为</a:t>
            </a:r>
            <a:r>
              <a:rPr lang="en-US" altLang="zh-CN" sz="1600" b="1" kern="100" dirty="0">
                <a:solidFill>
                  <a:srgbClr val="002060"/>
                </a:solidFill>
                <a:latin typeface="黑体" pitchFamily="49" charset="-122"/>
                <a:ea typeface="黑体" pitchFamily="49" charset="-122"/>
                <a:cs typeface="Times New Roman" panose="02020603050405020304" pitchFamily="18" charset="0"/>
              </a:rPr>
              <a:t>0.6</a:t>
            </a:r>
            <a:r>
              <a:rPr lang="zh-CN" altLang="en-US" sz="1600" b="1" kern="100" dirty="0">
                <a:solidFill>
                  <a:srgbClr val="002060"/>
                </a:solidFill>
                <a:latin typeface="黑体" pitchFamily="49" charset="-122"/>
                <a:ea typeface="黑体" pitchFamily="49" charset="-122"/>
                <a:cs typeface="Times New Roman" panose="02020603050405020304" pitchFamily="18" charset="0"/>
              </a:rPr>
              <a:t>，如果该行业的市场工资率上涨</a:t>
            </a:r>
            <a:r>
              <a:rPr lang="en-US" altLang="zh-CN" sz="1600" b="1" kern="100" dirty="0">
                <a:solidFill>
                  <a:srgbClr val="002060"/>
                </a:solidFill>
                <a:latin typeface="黑体" pitchFamily="49" charset="-122"/>
                <a:ea typeface="黑体" pitchFamily="49" charset="-122"/>
                <a:cs typeface="Times New Roman" panose="02020603050405020304" pitchFamily="18" charset="0"/>
              </a:rPr>
              <a:t>2%</a:t>
            </a:r>
            <a:r>
              <a:rPr lang="zh-CN" altLang="en-US" sz="1600" b="1" kern="100" dirty="0">
                <a:solidFill>
                  <a:srgbClr val="002060"/>
                </a:solidFill>
                <a:latin typeface="黑体" pitchFamily="49" charset="-122"/>
                <a:ea typeface="黑体" pitchFamily="49" charset="-122"/>
                <a:cs typeface="Times New Roman" panose="02020603050405020304" pitchFamily="18" charset="0"/>
              </a:rPr>
              <a:t>，则该行业的劳动力供给工时总量（  </a:t>
            </a:r>
            <a:r>
              <a:rPr lang="en-US" altLang="zh-CN" sz="1600" b="1" kern="100" dirty="0">
                <a:solidFill>
                  <a:srgbClr val="002060"/>
                </a:solidFill>
                <a:latin typeface="黑体" pitchFamily="49" charset="-122"/>
                <a:ea typeface="黑体" pitchFamily="49" charset="-122"/>
                <a:cs typeface="Times New Roman" panose="02020603050405020304" pitchFamily="18" charset="0"/>
              </a:rPr>
              <a:t>)</a:t>
            </a: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增加</a:t>
            </a:r>
            <a:r>
              <a:rPr lang="en-US" altLang="zh-CN" sz="1600" b="1" kern="100" dirty="0">
                <a:solidFill>
                  <a:srgbClr val="002060"/>
                </a:solidFill>
                <a:latin typeface="黑体" pitchFamily="49" charset="-122"/>
                <a:ea typeface="黑体" pitchFamily="49" charset="-122"/>
                <a:cs typeface="Times New Roman" panose="02020603050405020304" pitchFamily="18" charset="0"/>
              </a:rPr>
              <a:t>3%     B.</a:t>
            </a:r>
            <a:r>
              <a:rPr lang="zh-CN" altLang="en-US" sz="1600" b="1" kern="100" dirty="0">
                <a:solidFill>
                  <a:srgbClr val="002060"/>
                </a:solidFill>
                <a:latin typeface="黑体" pitchFamily="49" charset="-122"/>
                <a:ea typeface="黑体" pitchFamily="49" charset="-122"/>
                <a:cs typeface="Times New Roman" panose="02020603050405020304" pitchFamily="18" charset="0"/>
              </a:rPr>
              <a:t>减少</a:t>
            </a:r>
            <a:r>
              <a:rPr lang="en-US" altLang="zh-CN" sz="1600" b="1" kern="100" dirty="0">
                <a:solidFill>
                  <a:srgbClr val="002060"/>
                </a:solidFill>
                <a:latin typeface="黑体" pitchFamily="49" charset="-122"/>
                <a:ea typeface="黑体" pitchFamily="49" charset="-122"/>
                <a:cs typeface="Times New Roman" panose="02020603050405020304" pitchFamily="18" charset="0"/>
              </a:rPr>
              <a:t>3%    C.</a:t>
            </a:r>
            <a:r>
              <a:rPr lang="zh-CN" altLang="en-US" sz="1600" b="1" kern="100" dirty="0">
                <a:solidFill>
                  <a:srgbClr val="002060"/>
                </a:solidFill>
                <a:latin typeface="黑体" pitchFamily="49" charset="-122"/>
                <a:ea typeface="黑体" pitchFamily="49" charset="-122"/>
                <a:cs typeface="Times New Roman" panose="02020603050405020304" pitchFamily="18" charset="0"/>
              </a:rPr>
              <a:t>增加</a:t>
            </a:r>
            <a:r>
              <a:rPr lang="en-US" altLang="zh-CN" sz="1600" b="1" kern="100" dirty="0">
                <a:solidFill>
                  <a:srgbClr val="002060"/>
                </a:solidFill>
                <a:latin typeface="黑体" pitchFamily="49" charset="-122"/>
                <a:ea typeface="黑体" pitchFamily="49" charset="-122"/>
                <a:cs typeface="Times New Roman" panose="02020603050405020304" pitchFamily="18" charset="0"/>
              </a:rPr>
              <a:t>1.2%     D.</a:t>
            </a:r>
            <a:r>
              <a:rPr lang="zh-CN" altLang="en-US" sz="1600" b="1" kern="100" dirty="0">
                <a:solidFill>
                  <a:srgbClr val="002060"/>
                </a:solidFill>
                <a:latin typeface="黑体" pitchFamily="49" charset="-122"/>
                <a:ea typeface="黑体" pitchFamily="49" charset="-122"/>
                <a:cs typeface="Times New Roman" panose="02020603050405020304" pitchFamily="18" charset="0"/>
              </a:rPr>
              <a:t>减少</a:t>
            </a:r>
            <a:r>
              <a:rPr lang="en-US" altLang="zh-CN" sz="1600" b="1" kern="100" dirty="0">
                <a:solidFill>
                  <a:srgbClr val="002060"/>
                </a:solidFill>
                <a:latin typeface="黑体" pitchFamily="49" charset="-122"/>
                <a:ea typeface="黑体" pitchFamily="49" charset="-122"/>
                <a:cs typeface="Times New Roman" panose="02020603050405020304" pitchFamily="18" charset="0"/>
              </a:rPr>
              <a:t>1.2%</a:t>
            </a:r>
          </a:p>
          <a:p>
            <a:pPr>
              <a:spcBef>
                <a:spcPts val="750"/>
              </a:spcBef>
              <a:spcAft>
                <a:spcPts val="750"/>
              </a:spcAft>
            </a:pP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8.</a:t>
            </a:r>
            <a:r>
              <a:rPr lang="zh-CN" altLang="en-US" sz="1600" b="1" kern="100" dirty="0">
                <a:solidFill>
                  <a:srgbClr val="002060"/>
                </a:solidFill>
                <a:latin typeface="黑体" pitchFamily="49" charset="-122"/>
                <a:ea typeface="黑体" pitchFamily="49" charset="-122"/>
                <a:cs typeface="Times New Roman" panose="02020603050405020304" pitchFamily="18" charset="0"/>
              </a:rPr>
              <a:t>某市制鞋工人工资率为每小时</a:t>
            </a:r>
            <a:r>
              <a:rPr lang="en-US" altLang="zh-CN" sz="1600" b="1" kern="100" dirty="0">
                <a:solidFill>
                  <a:srgbClr val="002060"/>
                </a:solidFill>
                <a:latin typeface="黑体" pitchFamily="49" charset="-122"/>
                <a:ea typeface="黑体" pitchFamily="49" charset="-122"/>
                <a:cs typeface="Times New Roman" panose="02020603050405020304" pitchFamily="18" charset="0"/>
              </a:rPr>
              <a:t>40</a:t>
            </a:r>
            <a:r>
              <a:rPr lang="zh-CN" altLang="en-US" sz="1600" b="1" kern="100" dirty="0">
                <a:solidFill>
                  <a:srgbClr val="002060"/>
                </a:solidFill>
                <a:latin typeface="黑体" pitchFamily="49" charset="-122"/>
                <a:ea typeface="黑体" pitchFamily="49" charset="-122"/>
                <a:cs typeface="Times New Roman" panose="02020603050405020304" pitchFamily="18" charset="0"/>
              </a:rPr>
              <a:t>元，该市制鞋工人的劳动力总供给人数为</a:t>
            </a:r>
            <a:r>
              <a:rPr lang="en-US" altLang="zh-CN" sz="1600" b="1" kern="100" dirty="0">
                <a:solidFill>
                  <a:srgbClr val="002060"/>
                </a:solidFill>
                <a:latin typeface="黑体" pitchFamily="49" charset="-122"/>
                <a:ea typeface="黑体" pitchFamily="49" charset="-122"/>
                <a:cs typeface="Times New Roman" panose="02020603050405020304" pitchFamily="18" charset="0"/>
              </a:rPr>
              <a:t>2</a:t>
            </a:r>
            <a:r>
              <a:rPr lang="zh-CN" altLang="en-US" sz="1600" b="1" kern="100" dirty="0">
                <a:solidFill>
                  <a:srgbClr val="002060"/>
                </a:solidFill>
                <a:latin typeface="黑体" pitchFamily="49" charset="-122"/>
                <a:ea typeface="黑体" pitchFamily="49" charset="-122"/>
                <a:cs typeface="Times New Roman" panose="02020603050405020304" pitchFamily="18" charset="0"/>
              </a:rPr>
              <a:t>万人，当工资率提高到每小时</a:t>
            </a:r>
            <a:r>
              <a:rPr lang="en-US" altLang="zh-CN" sz="1600" b="1" kern="100" dirty="0">
                <a:solidFill>
                  <a:srgbClr val="002060"/>
                </a:solidFill>
                <a:latin typeface="黑体" pitchFamily="49" charset="-122"/>
                <a:ea typeface="黑体" pitchFamily="49" charset="-122"/>
                <a:cs typeface="Times New Roman" panose="02020603050405020304" pitchFamily="18" charset="0"/>
              </a:rPr>
              <a:t>50</a:t>
            </a:r>
            <a:r>
              <a:rPr lang="zh-CN" altLang="en-US" sz="1600" b="1" kern="100" dirty="0">
                <a:solidFill>
                  <a:srgbClr val="002060"/>
                </a:solidFill>
                <a:latin typeface="黑体" pitchFamily="49" charset="-122"/>
                <a:ea typeface="黑体" pitchFamily="49" charset="-122"/>
                <a:cs typeface="Times New Roman" panose="02020603050405020304" pitchFamily="18" charset="0"/>
              </a:rPr>
              <a:t>元时，该市制鞋工人的劳动力总供给人数上升到</a:t>
            </a:r>
            <a:r>
              <a:rPr lang="en-US" altLang="zh-CN" sz="1600" b="1" kern="100" dirty="0">
                <a:solidFill>
                  <a:srgbClr val="002060"/>
                </a:solidFill>
                <a:latin typeface="黑体" pitchFamily="49" charset="-122"/>
                <a:ea typeface="黑体" pitchFamily="49" charset="-122"/>
                <a:cs typeface="Times New Roman" panose="02020603050405020304" pitchFamily="18" charset="0"/>
              </a:rPr>
              <a:t>3</a:t>
            </a:r>
            <a:r>
              <a:rPr lang="zh-CN" altLang="en-US" sz="1600" b="1" kern="100" dirty="0">
                <a:solidFill>
                  <a:srgbClr val="002060"/>
                </a:solidFill>
                <a:latin typeface="黑体" pitchFamily="49" charset="-122"/>
                <a:ea typeface="黑体" pitchFamily="49" charset="-122"/>
                <a:cs typeface="Times New Roman" panose="02020603050405020304" pitchFamily="18" charset="0"/>
              </a:rPr>
              <a:t>万人，则该市制鞋工人的劳动力供给是（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缺乏弹性的</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富有弹性的</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单位弹性的</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无弹性的   </a:t>
            </a:r>
            <a:r>
              <a:rPr lang="en-US" altLang="zh-CN" sz="1600" b="1" kern="100" dirty="0">
                <a:solidFill>
                  <a:srgbClr val="002060"/>
                </a:solidFill>
                <a:latin typeface="黑体" pitchFamily="49" charset="-122"/>
                <a:ea typeface="黑体" pitchFamily="49" charset="-122"/>
                <a:cs typeface="Times New Roman" panose="02020603050405020304" pitchFamily="18" charset="0"/>
              </a:rPr>
              <a:t>V</a:t>
            </a:r>
            <a:r>
              <a:rPr lang="zh-CN" altLang="en-US" sz="1600" b="1" kern="100" dirty="0">
                <a:solidFill>
                  <a:srgbClr val="002060"/>
                </a:solidFill>
                <a:latin typeface="黑体" pitchFamily="49" charset="-122"/>
                <a:ea typeface="黑体" pitchFamily="49" charset="-122"/>
                <a:cs typeface="Times New Roman" panose="02020603050405020304" pitchFamily="18" charset="0"/>
              </a:rPr>
              <a:t>考点：家庭劳动力供给与周期性劳动力供给</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p:txBody>
      </p:sp>
    </p:spTree>
    <p:extLst>
      <p:ext uri="{BB962C8B-B14F-4D97-AF65-F5344CB8AC3E}">
        <p14:creationId xmlns:p14="http://schemas.microsoft.com/office/powerpoint/2010/main" val="2359251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CA206A58-5637-411B-A1AF-2C907027FED7}"/>
              </a:ext>
            </a:extLst>
          </p:cNvPr>
          <p:cNvSpPr/>
          <p:nvPr/>
        </p:nvSpPr>
        <p:spPr>
          <a:xfrm>
            <a:off x="977462" y="484882"/>
            <a:ext cx="10730667" cy="5755422"/>
          </a:xfrm>
          <a:prstGeom prst="rect">
            <a:avLst/>
          </a:prstGeom>
        </p:spPr>
        <p:txBody>
          <a:bodyPr wrap="square">
            <a:spAutoFit/>
          </a:bodyPr>
          <a:lstStyle/>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31</a:t>
            </a:r>
            <a:r>
              <a:rPr lang="zh-CN" altLang="en-US" sz="1600" b="1" kern="100" dirty="0">
                <a:solidFill>
                  <a:srgbClr val="002060"/>
                </a:solidFill>
                <a:latin typeface="黑体" pitchFamily="49" charset="-122"/>
                <a:ea typeface="黑体" pitchFamily="49" charset="-122"/>
                <a:cs typeface="Times New Roman" panose="02020603050405020304" pitchFamily="18" charset="0"/>
              </a:rPr>
              <a:t>考点：家庭劳动力供给与周期性劳动力供给</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9.</a:t>
            </a:r>
            <a:r>
              <a:rPr lang="zh-CN" altLang="en-US" sz="1600" b="1" kern="100" dirty="0">
                <a:solidFill>
                  <a:srgbClr val="002060"/>
                </a:solidFill>
                <a:latin typeface="黑体" pitchFamily="49" charset="-122"/>
                <a:ea typeface="黑体" pitchFamily="49" charset="-122"/>
                <a:cs typeface="Times New Roman" panose="02020603050405020304" pitchFamily="18" charset="0"/>
              </a:rPr>
              <a:t>家庭生产理论认为（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家庭可以用时间密集型和商品密集型两种方式生产家庭物品</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家庭的可支配时间可以划分为市场工作时间和家庭生产时间两大类</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家庭的直接效用的来源是整个家庭获得的总劳动收入</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家庭需要决定消费哪些家庭物品</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E.</a:t>
            </a:r>
            <a:r>
              <a:rPr lang="zh-CN" altLang="en-US" sz="1600" b="1" kern="100" dirty="0">
                <a:solidFill>
                  <a:srgbClr val="002060"/>
                </a:solidFill>
                <a:latin typeface="黑体" pitchFamily="49" charset="-122"/>
                <a:ea typeface="黑体" pitchFamily="49" charset="-122"/>
                <a:cs typeface="Times New Roman" panose="02020603050405020304" pitchFamily="18" charset="0"/>
              </a:rPr>
              <a:t>家庭的劳动力供给行为是家庭成员劳动力供给行为的简单加总</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10.</a:t>
            </a:r>
            <a:r>
              <a:rPr lang="zh-CN" altLang="en-US" sz="1600" b="1" kern="100" dirty="0">
                <a:solidFill>
                  <a:srgbClr val="002060"/>
                </a:solidFill>
                <a:latin typeface="黑体" pitchFamily="49" charset="-122"/>
                <a:ea typeface="黑体" pitchFamily="49" charset="-122"/>
                <a:cs typeface="Times New Roman" panose="02020603050405020304" pitchFamily="18" charset="0"/>
              </a:rPr>
              <a:t>导致女性劳动力参与率下降的因素是（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女性的相对工作率上升</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家庭生产活动的生产率提高</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出生率上升</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离婚率上升</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p:txBody>
      </p:sp>
    </p:spTree>
    <p:extLst>
      <p:ext uri="{BB962C8B-B14F-4D97-AF65-F5344CB8AC3E}">
        <p14:creationId xmlns:p14="http://schemas.microsoft.com/office/powerpoint/2010/main" val="6559379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CA206A58-5637-411B-A1AF-2C907027FED7}"/>
              </a:ext>
            </a:extLst>
          </p:cNvPr>
          <p:cNvSpPr/>
          <p:nvPr/>
        </p:nvSpPr>
        <p:spPr>
          <a:xfrm>
            <a:off x="977462" y="484882"/>
            <a:ext cx="10730667" cy="5755422"/>
          </a:xfrm>
          <a:prstGeom prst="rect">
            <a:avLst/>
          </a:prstGeom>
        </p:spPr>
        <p:txBody>
          <a:bodyPr wrap="square">
            <a:spAutoFit/>
          </a:bodyPr>
          <a:lstStyle/>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31</a:t>
            </a:r>
            <a:r>
              <a:rPr lang="zh-CN" altLang="en-US" sz="1600" b="1" kern="100" dirty="0">
                <a:solidFill>
                  <a:srgbClr val="002060"/>
                </a:solidFill>
                <a:latin typeface="黑体" pitchFamily="49" charset="-122"/>
                <a:ea typeface="黑体" pitchFamily="49" charset="-122"/>
                <a:cs typeface="Times New Roman" panose="02020603050405020304" pitchFamily="18" charset="0"/>
              </a:rPr>
              <a:t>考点：家庭劳动力供给与周期性劳动力供给</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11.</a:t>
            </a:r>
            <a:r>
              <a:rPr lang="zh-CN" altLang="en-US" sz="1600" b="1" kern="100" dirty="0">
                <a:solidFill>
                  <a:srgbClr val="002060"/>
                </a:solidFill>
                <a:latin typeface="黑体" pitchFamily="49" charset="-122"/>
                <a:ea typeface="黑体" pitchFamily="49" charset="-122"/>
                <a:cs typeface="Times New Roman" panose="02020603050405020304" pitchFamily="18" charset="0"/>
              </a:rPr>
              <a:t>关于经济周期中劳动力供给的表述，错误的有（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在经济衰退时期，附加的劳动者效应类似于替代效应</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灰心丧气的劳动者效应是指失业劳动者停止寻找工作，临时成为非劳动力的情况</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附加的劳动者效应会导致政府公布的失业率上升</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附加的劳动者效应与灰心丧气的劳动者效应在作用方向上是相同的</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E.</a:t>
            </a:r>
            <a:r>
              <a:rPr lang="zh-CN" altLang="en-US" sz="1600" b="1" kern="100" dirty="0">
                <a:solidFill>
                  <a:srgbClr val="002060"/>
                </a:solidFill>
                <a:latin typeface="黑体" pitchFamily="49" charset="-122"/>
                <a:ea typeface="黑体" pitchFamily="49" charset="-122"/>
                <a:cs typeface="Times New Roman" panose="02020603050405020304" pitchFamily="18" charset="0"/>
              </a:rPr>
              <a:t>在经济衰退时期，灰心丧气的劳动者效应占据着主导地位</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12.</a:t>
            </a:r>
            <a:r>
              <a:rPr lang="zh-CN" altLang="en-US" sz="1600" b="1" kern="100" dirty="0">
                <a:solidFill>
                  <a:srgbClr val="002060"/>
                </a:solidFill>
                <a:latin typeface="黑体" pitchFamily="49" charset="-122"/>
                <a:ea typeface="黑体" pitchFamily="49" charset="-122"/>
                <a:cs typeface="Times New Roman" panose="02020603050405020304" pitchFamily="18" charset="0"/>
              </a:rPr>
              <a:t>附加的劳动者效应和灰心丧气的劳动者效应都是在（  ）中可能发生的促使劳动者进人和退出劳动力市场的因素</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经济周期</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生命周期</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家庭</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企业</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p:txBody>
      </p:sp>
    </p:spTree>
    <p:extLst>
      <p:ext uri="{BB962C8B-B14F-4D97-AF65-F5344CB8AC3E}">
        <p14:creationId xmlns:p14="http://schemas.microsoft.com/office/powerpoint/2010/main" val="32495083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CA206A58-5637-411B-A1AF-2C907027FED7}"/>
              </a:ext>
            </a:extLst>
          </p:cNvPr>
          <p:cNvSpPr/>
          <p:nvPr/>
        </p:nvSpPr>
        <p:spPr>
          <a:xfrm>
            <a:off x="977462" y="484882"/>
            <a:ext cx="10730667" cy="5304016"/>
          </a:xfrm>
          <a:prstGeom prst="rect">
            <a:avLst/>
          </a:prstGeom>
        </p:spPr>
        <p:txBody>
          <a:bodyPr wrap="square">
            <a:spAutoFit/>
          </a:bodyPr>
          <a:lstStyle/>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31</a:t>
            </a:r>
            <a:r>
              <a:rPr lang="zh-CN" altLang="en-US" sz="1600" b="1" kern="100" dirty="0">
                <a:solidFill>
                  <a:srgbClr val="002060"/>
                </a:solidFill>
                <a:latin typeface="黑体" pitchFamily="49" charset="-122"/>
                <a:ea typeface="黑体" pitchFamily="49" charset="-122"/>
                <a:cs typeface="Times New Roman" panose="02020603050405020304" pitchFamily="18" charset="0"/>
              </a:rPr>
              <a:t>考点：劳动力需求及其影响因素</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13.</a:t>
            </a:r>
            <a:r>
              <a:rPr lang="zh-CN" altLang="en-US" sz="1600" b="1" kern="100" dirty="0">
                <a:solidFill>
                  <a:srgbClr val="002060"/>
                </a:solidFill>
                <a:latin typeface="黑体" pitchFamily="49" charset="-122"/>
                <a:ea typeface="黑体" pitchFamily="49" charset="-122"/>
                <a:cs typeface="Times New Roman" panose="02020603050405020304" pitchFamily="18" charset="0"/>
              </a:rPr>
              <a:t>在其他条件不变的情况下，相关因素对劳动力需求的影响是（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工资率上涨的规模效应导致劳动力需求下降</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工资率上涨的替代效应导致劳动力需求上升</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产品需求上升导致劳动力需求下降</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产品需求下降导致劳动力需求上升</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14.</a:t>
            </a:r>
            <a:r>
              <a:rPr lang="zh-CN" altLang="en-US" sz="1600" b="1" kern="100" dirty="0">
                <a:solidFill>
                  <a:srgbClr val="002060"/>
                </a:solidFill>
                <a:latin typeface="黑体" pitchFamily="49" charset="-122"/>
                <a:ea typeface="黑体" pitchFamily="49" charset="-122"/>
                <a:cs typeface="Times New Roman" panose="02020603050405020304" pitchFamily="18" charset="0"/>
              </a:rPr>
              <a:t>关于劳动力需求的说法，错误的是（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劳动力需求是一种派生需求</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其他条件一定，工资率上升必然导致劳动力需求数量下降</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劳动力需求与资本价格无关</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在长期中，工资率变动会对劳动力需求同时产生规模效应和替代效应</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p:txBody>
      </p:sp>
    </p:spTree>
    <p:extLst>
      <p:ext uri="{BB962C8B-B14F-4D97-AF65-F5344CB8AC3E}">
        <p14:creationId xmlns:p14="http://schemas.microsoft.com/office/powerpoint/2010/main" val="4034553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CA206A58-5637-411B-A1AF-2C907027FED7}"/>
              </a:ext>
            </a:extLst>
          </p:cNvPr>
          <p:cNvSpPr/>
          <p:nvPr/>
        </p:nvSpPr>
        <p:spPr>
          <a:xfrm>
            <a:off x="977462" y="484882"/>
            <a:ext cx="10730667" cy="5755422"/>
          </a:xfrm>
          <a:prstGeom prst="rect">
            <a:avLst/>
          </a:prstGeom>
        </p:spPr>
        <p:txBody>
          <a:bodyPr wrap="square">
            <a:spAutoFit/>
          </a:bodyPr>
          <a:lstStyle/>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31</a:t>
            </a:r>
            <a:r>
              <a:rPr lang="zh-CN" altLang="en-US" sz="1600" b="1" kern="100" dirty="0">
                <a:solidFill>
                  <a:srgbClr val="002060"/>
                </a:solidFill>
                <a:latin typeface="黑体" pitchFamily="49" charset="-122"/>
                <a:ea typeface="黑体" pitchFamily="49" charset="-122"/>
                <a:cs typeface="Times New Roman" panose="02020603050405020304" pitchFamily="18" charset="0"/>
              </a:rPr>
              <a:t>考点：劳动力需求及其影响因素</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15.</a:t>
            </a:r>
            <a:r>
              <a:rPr lang="zh-CN" altLang="en-US" sz="1600" b="1" kern="100" dirty="0">
                <a:solidFill>
                  <a:srgbClr val="002060"/>
                </a:solidFill>
                <a:latin typeface="黑体" pitchFamily="49" charset="-122"/>
                <a:ea typeface="黑体" pitchFamily="49" charset="-122"/>
                <a:cs typeface="Times New Roman" panose="02020603050405020304" pitchFamily="18" charset="0"/>
              </a:rPr>
              <a:t> 在其他条件一定的情况下，必然导致劳动力需求下降的有（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工资率下降的替代效应</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工资率下降的规模效应</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工资率上升的规模效应</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工资率上升的替代效应</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E.</a:t>
            </a:r>
            <a:r>
              <a:rPr lang="zh-CN" altLang="en-US" sz="1600" b="1" kern="100" dirty="0">
                <a:solidFill>
                  <a:srgbClr val="002060"/>
                </a:solidFill>
                <a:latin typeface="黑体" pitchFamily="49" charset="-122"/>
                <a:ea typeface="黑体" pitchFamily="49" charset="-122"/>
                <a:cs typeface="Times New Roman" panose="02020603050405020304" pitchFamily="18" charset="0"/>
              </a:rPr>
              <a:t>工资率下降的收入效应</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16.</a:t>
            </a:r>
            <a:r>
              <a:rPr lang="zh-CN" altLang="en-US" sz="1600" b="1" kern="100" dirty="0">
                <a:solidFill>
                  <a:srgbClr val="002060"/>
                </a:solidFill>
                <a:latin typeface="黑体" pitchFamily="49" charset="-122"/>
                <a:ea typeface="黑体" pitchFamily="49" charset="-122"/>
                <a:cs typeface="Times New Roman" panose="02020603050405020304" pitchFamily="18" charset="0"/>
              </a:rPr>
              <a:t>在其他条件不变的情况下，会导致劳动力需求量上升的是（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资本价格下降的收入效应</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资本价格上升的替代效应</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资本价格下降的替代效应</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资本价格上升的规模效应</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p:txBody>
      </p:sp>
    </p:spTree>
    <p:extLst>
      <p:ext uri="{BB962C8B-B14F-4D97-AF65-F5344CB8AC3E}">
        <p14:creationId xmlns:p14="http://schemas.microsoft.com/office/powerpoint/2010/main" val="11809392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CA206A58-5637-411B-A1AF-2C907027FED7}"/>
              </a:ext>
            </a:extLst>
          </p:cNvPr>
          <p:cNvSpPr/>
          <p:nvPr/>
        </p:nvSpPr>
        <p:spPr>
          <a:xfrm>
            <a:off x="977462" y="484882"/>
            <a:ext cx="10730667" cy="5345053"/>
          </a:xfrm>
          <a:prstGeom prst="rect">
            <a:avLst/>
          </a:prstGeom>
        </p:spPr>
        <p:txBody>
          <a:bodyPr wrap="square">
            <a:spAutoFit/>
          </a:bodyPr>
          <a:lstStyle/>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32</a:t>
            </a:r>
            <a:r>
              <a:rPr lang="zh-CN" altLang="en-US" sz="1600" b="1" kern="100" dirty="0">
                <a:solidFill>
                  <a:srgbClr val="002060"/>
                </a:solidFill>
                <a:latin typeface="黑体" pitchFamily="49" charset="-122"/>
                <a:ea typeface="黑体" pitchFamily="49" charset="-122"/>
                <a:cs typeface="Times New Roman" panose="02020603050405020304" pitchFamily="18" charset="0"/>
              </a:rPr>
              <a:t>考点：劳动力需求弹性与派生需求定理</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1.</a:t>
            </a:r>
            <a:r>
              <a:rPr lang="zh-CN" altLang="en-US" sz="1600" b="1" kern="100" dirty="0">
                <a:solidFill>
                  <a:srgbClr val="002060"/>
                </a:solidFill>
                <a:latin typeface="黑体" pitchFamily="49" charset="-122"/>
                <a:ea typeface="黑体" pitchFamily="49" charset="-122"/>
                <a:cs typeface="Times New Roman" panose="02020603050405020304" pitchFamily="18" charset="0"/>
              </a:rPr>
              <a:t>如果劳动力需求是富有弹性的，在只看绝对值的情况下，劳动力需求数量的变化规律是（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变化百分比大于其工资率变化百分比</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变化百分比小于其工资率变化百分比</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变化值大于其工资率变化值</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变化值小于其工资率变化值</a:t>
            </a:r>
            <a:br>
              <a:rPr lang="en-US" altLang="zh-CN" sz="1600" b="1" kern="100" dirty="0">
                <a:solidFill>
                  <a:srgbClr val="002060"/>
                </a:solidFill>
                <a:latin typeface="黑体" pitchFamily="49" charset="-122"/>
                <a:ea typeface="黑体" pitchFamily="49" charset="-122"/>
                <a:cs typeface="Times New Roman" panose="02020603050405020304" pitchFamily="18" charset="0"/>
              </a:rPr>
            </a:b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2.</a:t>
            </a:r>
            <a:r>
              <a:rPr lang="zh-CN" altLang="en-US" sz="1600" b="1" kern="100" dirty="0">
                <a:solidFill>
                  <a:srgbClr val="002060"/>
                </a:solidFill>
                <a:latin typeface="黑体" pitchFamily="49" charset="-122"/>
                <a:ea typeface="黑体" pitchFamily="49" charset="-122"/>
                <a:cs typeface="Times New Roman" panose="02020603050405020304" pitchFamily="18" charset="0"/>
              </a:rPr>
              <a:t>某沿海省份对制鞋工人的劳动力需求是单位弹性的，该省企业目前雇用的制鞋工人总人数为</a:t>
            </a:r>
            <a:r>
              <a:rPr lang="en-US" altLang="zh-CN" sz="1600" b="1" kern="100" dirty="0">
                <a:solidFill>
                  <a:srgbClr val="002060"/>
                </a:solidFill>
                <a:latin typeface="黑体" pitchFamily="49" charset="-122"/>
                <a:ea typeface="黑体" pitchFamily="49" charset="-122"/>
                <a:cs typeface="Times New Roman" panose="02020603050405020304" pitchFamily="18" charset="0"/>
              </a:rPr>
              <a:t>20000</a:t>
            </a:r>
            <a:r>
              <a:rPr lang="zh-CN" altLang="en-US" sz="1600" b="1" kern="100" dirty="0">
                <a:solidFill>
                  <a:srgbClr val="002060"/>
                </a:solidFill>
                <a:latin typeface="黑体" pitchFamily="49" charset="-122"/>
                <a:ea typeface="黑体" pitchFamily="49" charset="-122"/>
                <a:cs typeface="Times New Roman" panose="02020603050405020304" pitchFamily="18" charset="0"/>
              </a:rPr>
              <a:t>人，工人的市场工资率是</a:t>
            </a:r>
            <a:r>
              <a:rPr lang="en-US" altLang="zh-CN" sz="1600" b="1" kern="100" dirty="0">
                <a:solidFill>
                  <a:srgbClr val="002060"/>
                </a:solidFill>
                <a:latin typeface="黑体" pitchFamily="49" charset="-122"/>
                <a:ea typeface="黑体" pitchFamily="49" charset="-122"/>
                <a:cs typeface="Times New Roman" panose="02020603050405020304" pitchFamily="18" charset="0"/>
              </a:rPr>
              <a:t>20</a:t>
            </a:r>
            <a:r>
              <a:rPr lang="zh-CN" altLang="en-US" sz="1600" b="1" kern="100" dirty="0">
                <a:solidFill>
                  <a:srgbClr val="002060"/>
                </a:solidFill>
                <a:latin typeface="黑体" pitchFamily="49" charset="-122"/>
                <a:ea typeface="黑体" pitchFamily="49" charset="-122"/>
                <a:cs typeface="Times New Roman" panose="02020603050405020304" pitchFamily="18" charset="0"/>
              </a:rPr>
              <a:t>元／小时，如果工资率上升为</a:t>
            </a:r>
            <a:r>
              <a:rPr lang="en-US" altLang="zh-CN" sz="1600" b="1" kern="100" dirty="0">
                <a:solidFill>
                  <a:srgbClr val="002060"/>
                </a:solidFill>
                <a:latin typeface="黑体" pitchFamily="49" charset="-122"/>
                <a:ea typeface="黑体" pitchFamily="49" charset="-122"/>
                <a:cs typeface="Times New Roman" panose="02020603050405020304" pitchFamily="18" charset="0"/>
              </a:rPr>
              <a:t>25</a:t>
            </a:r>
            <a:r>
              <a:rPr lang="zh-CN" altLang="en-US" sz="1600" b="1" kern="100" dirty="0">
                <a:solidFill>
                  <a:srgbClr val="002060"/>
                </a:solidFill>
                <a:latin typeface="黑体" pitchFamily="49" charset="-122"/>
                <a:ea typeface="黑体" pitchFamily="49" charset="-122"/>
                <a:cs typeface="Times New Roman" panose="02020603050405020304" pitchFamily="18" charset="0"/>
              </a:rPr>
              <a:t>元／小时，则该省企业愿意雇用的制鞋工人总人数将变成（   ）人</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A.30000</a:t>
            </a: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B.25000</a:t>
            </a: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C.20000</a:t>
            </a: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D.15000</a:t>
            </a:r>
          </a:p>
        </p:txBody>
      </p:sp>
    </p:spTree>
    <p:extLst>
      <p:ext uri="{BB962C8B-B14F-4D97-AF65-F5344CB8AC3E}">
        <p14:creationId xmlns:p14="http://schemas.microsoft.com/office/powerpoint/2010/main" val="37802403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CA206A58-5637-411B-A1AF-2C907027FED7}"/>
              </a:ext>
            </a:extLst>
          </p:cNvPr>
          <p:cNvSpPr/>
          <p:nvPr/>
        </p:nvSpPr>
        <p:spPr>
          <a:xfrm>
            <a:off x="977462" y="484882"/>
            <a:ext cx="10730667" cy="5591274"/>
          </a:xfrm>
          <a:prstGeom prst="rect">
            <a:avLst/>
          </a:prstGeom>
        </p:spPr>
        <p:txBody>
          <a:bodyPr wrap="square">
            <a:spAutoFit/>
          </a:bodyPr>
          <a:lstStyle/>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32</a:t>
            </a:r>
            <a:r>
              <a:rPr lang="zh-CN" altLang="en-US" sz="1600" b="1" kern="100" dirty="0">
                <a:solidFill>
                  <a:srgbClr val="002060"/>
                </a:solidFill>
                <a:latin typeface="黑体" pitchFamily="49" charset="-122"/>
                <a:ea typeface="黑体" pitchFamily="49" charset="-122"/>
                <a:cs typeface="Times New Roman" panose="02020603050405020304" pitchFamily="18" charset="0"/>
              </a:rPr>
              <a:t>考点：劳动力需求弹性与派生需求定理</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3.</a:t>
            </a:r>
            <a:r>
              <a:rPr lang="zh-CN" altLang="en-US" sz="1600" b="1" kern="100" dirty="0">
                <a:solidFill>
                  <a:srgbClr val="002060"/>
                </a:solidFill>
                <a:latin typeface="黑体" pitchFamily="49" charset="-122"/>
                <a:ea typeface="黑体" pitchFamily="49" charset="-122"/>
                <a:cs typeface="Times New Roman" panose="02020603050405020304" pitchFamily="18" charset="0"/>
              </a:rPr>
              <a:t>某地区汽车生产工人工资率从每小时</a:t>
            </a:r>
            <a:r>
              <a:rPr lang="en-US" altLang="zh-CN" sz="1600" b="1" kern="100" dirty="0">
                <a:solidFill>
                  <a:srgbClr val="002060"/>
                </a:solidFill>
                <a:latin typeface="黑体" pitchFamily="49" charset="-122"/>
                <a:ea typeface="黑体" pitchFamily="49" charset="-122"/>
                <a:cs typeface="Times New Roman" panose="02020603050405020304" pitchFamily="18" charset="0"/>
              </a:rPr>
              <a:t>30</a:t>
            </a:r>
            <a:r>
              <a:rPr lang="zh-CN" altLang="en-US" sz="1600" b="1" kern="100" dirty="0">
                <a:solidFill>
                  <a:srgbClr val="002060"/>
                </a:solidFill>
                <a:latin typeface="黑体" pitchFamily="49" charset="-122"/>
                <a:ea typeface="黑体" pitchFamily="49" charset="-122"/>
                <a:cs typeface="Times New Roman" panose="02020603050405020304" pitchFamily="18" charset="0"/>
              </a:rPr>
              <a:t>元上升到</a:t>
            </a:r>
            <a:r>
              <a:rPr lang="en-US" altLang="zh-CN" sz="1600" b="1" kern="100" dirty="0">
                <a:solidFill>
                  <a:srgbClr val="002060"/>
                </a:solidFill>
                <a:latin typeface="黑体" pitchFamily="49" charset="-122"/>
                <a:ea typeface="黑体" pitchFamily="49" charset="-122"/>
                <a:cs typeface="Times New Roman" panose="02020603050405020304" pitchFamily="18" charset="0"/>
              </a:rPr>
              <a:t>33</a:t>
            </a:r>
            <a:r>
              <a:rPr lang="zh-CN" altLang="en-US" sz="1600" b="1" kern="100" dirty="0">
                <a:solidFill>
                  <a:srgbClr val="002060"/>
                </a:solidFill>
                <a:latin typeface="黑体" pitchFamily="49" charset="-122"/>
                <a:ea typeface="黑体" pitchFamily="49" charset="-122"/>
                <a:cs typeface="Times New Roman" panose="02020603050405020304" pitchFamily="18" charset="0"/>
              </a:rPr>
              <a:t>元，该地区汽车制造商对汽车生产工人的劳动力需求将会从原来的</a:t>
            </a:r>
            <a:r>
              <a:rPr lang="en-US" altLang="zh-CN" sz="1600" b="1" kern="100" dirty="0">
                <a:solidFill>
                  <a:srgbClr val="002060"/>
                </a:solidFill>
                <a:latin typeface="黑体" pitchFamily="49" charset="-122"/>
                <a:ea typeface="黑体" pitchFamily="49" charset="-122"/>
                <a:cs typeface="Times New Roman" panose="02020603050405020304" pitchFamily="18" charset="0"/>
              </a:rPr>
              <a:t>10.000</a:t>
            </a:r>
            <a:r>
              <a:rPr lang="zh-CN" altLang="en-US" sz="1600" b="1" kern="100" dirty="0">
                <a:solidFill>
                  <a:srgbClr val="002060"/>
                </a:solidFill>
                <a:latin typeface="黑体" pitchFamily="49" charset="-122"/>
                <a:ea typeface="黑体" pitchFamily="49" charset="-122"/>
                <a:cs typeface="Times New Roman" panose="02020603050405020304" pitchFamily="18" charset="0"/>
              </a:rPr>
              <a:t>人减少到</a:t>
            </a:r>
            <a:r>
              <a:rPr lang="en-US" altLang="zh-CN" sz="1600" b="1" kern="100" dirty="0">
                <a:solidFill>
                  <a:srgbClr val="002060"/>
                </a:solidFill>
                <a:latin typeface="黑体" pitchFamily="49" charset="-122"/>
                <a:ea typeface="黑体" pitchFamily="49" charset="-122"/>
                <a:cs typeface="Times New Roman" panose="02020603050405020304" pitchFamily="18" charset="0"/>
              </a:rPr>
              <a:t>8000</a:t>
            </a:r>
            <a:r>
              <a:rPr lang="zh-CN" altLang="en-US" sz="1600" b="1" kern="100" dirty="0">
                <a:solidFill>
                  <a:srgbClr val="002060"/>
                </a:solidFill>
                <a:latin typeface="黑体" pitchFamily="49" charset="-122"/>
                <a:ea typeface="黑体" pitchFamily="49" charset="-122"/>
                <a:cs typeface="Times New Roman" panose="02020603050405020304" pitchFamily="18" charset="0"/>
              </a:rPr>
              <a:t>人，则该地区汽车生产工人的劳动力需求自身工资弹性属于（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缺乏弹性</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富有弹性</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单位弹性</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无弹性</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4.</a:t>
            </a:r>
            <a:r>
              <a:rPr lang="zh-CN" altLang="en-US" sz="1600" b="1" kern="100" dirty="0">
                <a:solidFill>
                  <a:srgbClr val="002060"/>
                </a:solidFill>
                <a:latin typeface="黑体" pitchFamily="49" charset="-122"/>
                <a:ea typeface="黑体" pitchFamily="49" charset="-122"/>
                <a:cs typeface="Times New Roman" panose="02020603050405020304" pitchFamily="18" charset="0"/>
              </a:rPr>
              <a:t>某类劳动力的工资率为每小时</a:t>
            </a:r>
            <a:r>
              <a:rPr lang="en-US" altLang="zh-CN" sz="1600" b="1" kern="100" dirty="0">
                <a:solidFill>
                  <a:srgbClr val="002060"/>
                </a:solidFill>
                <a:latin typeface="黑体" pitchFamily="49" charset="-122"/>
                <a:ea typeface="黑体" pitchFamily="49" charset="-122"/>
                <a:cs typeface="Times New Roman" panose="02020603050405020304" pitchFamily="18" charset="0"/>
              </a:rPr>
              <a:t>10</a:t>
            </a:r>
            <a:r>
              <a:rPr lang="zh-CN" altLang="en-US" sz="1600" b="1" kern="100" dirty="0">
                <a:solidFill>
                  <a:srgbClr val="002060"/>
                </a:solidFill>
                <a:latin typeface="黑体" pitchFamily="49" charset="-122"/>
                <a:ea typeface="黑体" pitchFamily="49" charset="-122"/>
                <a:cs typeface="Times New Roman" panose="02020603050405020304" pitchFamily="18" charset="0"/>
              </a:rPr>
              <a:t>元时，某城市对这类劳动力的需求总量为</a:t>
            </a:r>
            <a:r>
              <a:rPr lang="en-US" altLang="zh-CN" sz="1600" b="1" kern="100" dirty="0">
                <a:solidFill>
                  <a:srgbClr val="002060"/>
                </a:solidFill>
                <a:latin typeface="黑体" pitchFamily="49" charset="-122"/>
                <a:ea typeface="黑体" pitchFamily="49" charset="-122"/>
                <a:cs typeface="Times New Roman" panose="02020603050405020304" pitchFamily="18" charset="0"/>
              </a:rPr>
              <a:t>10</a:t>
            </a:r>
            <a:r>
              <a:rPr lang="zh-CN" altLang="en-US" sz="1600" b="1" kern="100" dirty="0">
                <a:solidFill>
                  <a:srgbClr val="002060"/>
                </a:solidFill>
                <a:latin typeface="黑体" pitchFamily="49" charset="-122"/>
                <a:ea typeface="黑体" pitchFamily="49" charset="-122"/>
                <a:cs typeface="Times New Roman" panose="02020603050405020304" pitchFamily="18" charset="0"/>
              </a:rPr>
              <a:t>万小时，已知该市对这类劳动力的需求弹性为单位弹性，则当这种劳动力的工资率上涨到每小时</a:t>
            </a:r>
            <a:r>
              <a:rPr lang="en-US" altLang="zh-CN" sz="1600" b="1" kern="100" dirty="0">
                <a:solidFill>
                  <a:srgbClr val="002060"/>
                </a:solidFill>
                <a:latin typeface="黑体" pitchFamily="49" charset="-122"/>
                <a:ea typeface="黑体" pitchFamily="49" charset="-122"/>
                <a:cs typeface="Times New Roman" panose="02020603050405020304" pitchFamily="18" charset="0"/>
              </a:rPr>
              <a:t>15</a:t>
            </a:r>
            <a:r>
              <a:rPr lang="zh-CN" altLang="en-US" sz="1600" b="1" kern="100" dirty="0">
                <a:solidFill>
                  <a:srgbClr val="002060"/>
                </a:solidFill>
                <a:latin typeface="黑体" pitchFamily="49" charset="-122"/>
                <a:ea typeface="黑体" pitchFamily="49" charset="-122"/>
                <a:cs typeface="Times New Roman" panose="02020603050405020304" pitchFamily="18" charset="0"/>
              </a:rPr>
              <a:t>元时</a:t>
            </a:r>
            <a:r>
              <a:rPr lang="en-US" altLang="zh-CN" sz="1600" b="1" kern="100" dirty="0">
                <a:solidFill>
                  <a:srgbClr val="002060"/>
                </a:solidFill>
                <a:latin typeface="黑体" pitchFamily="49" charset="-122"/>
                <a:ea typeface="黑体" pitchFamily="49" charset="-122"/>
                <a:cs typeface="Times New Roman" panose="02020603050405020304" pitchFamily="18" charset="0"/>
              </a:rPr>
              <a:t>,</a:t>
            </a:r>
            <a:r>
              <a:rPr lang="zh-CN" altLang="en-US" sz="1600" b="1" kern="100" dirty="0">
                <a:solidFill>
                  <a:srgbClr val="002060"/>
                </a:solidFill>
                <a:latin typeface="黑体" pitchFamily="49" charset="-122"/>
                <a:ea typeface="黑体" pitchFamily="49" charset="-122"/>
                <a:cs typeface="Times New Roman" panose="02020603050405020304" pitchFamily="18" charset="0"/>
              </a:rPr>
              <a:t>该市对此类劳动力的需求总量会变成（  ）万小时。</a:t>
            </a:r>
            <a:r>
              <a:rPr lang="en-US" altLang="zh-CN" sz="1600" b="1" kern="100" dirty="0">
                <a:solidFill>
                  <a:srgbClr val="002060"/>
                </a:solidFill>
                <a:latin typeface="黑体" pitchFamily="49" charset="-122"/>
                <a:ea typeface="黑体" pitchFamily="49" charset="-122"/>
                <a:cs typeface="Times New Roman" panose="02020603050405020304" pitchFamily="18" charset="0"/>
              </a:rPr>
              <a:t>A.2</a:t>
            </a: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B.4</a:t>
            </a: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C.5</a:t>
            </a: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D.15</a:t>
            </a:r>
          </a:p>
        </p:txBody>
      </p:sp>
    </p:spTree>
    <p:extLst>
      <p:ext uri="{BB962C8B-B14F-4D97-AF65-F5344CB8AC3E}">
        <p14:creationId xmlns:p14="http://schemas.microsoft.com/office/powerpoint/2010/main" val="2861948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CA206A58-5637-411B-A1AF-2C907027FED7}"/>
              </a:ext>
            </a:extLst>
          </p:cNvPr>
          <p:cNvSpPr/>
          <p:nvPr/>
        </p:nvSpPr>
        <p:spPr>
          <a:xfrm>
            <a:off x="977462" y="484882"/>
            <a:ext cx="10730667" cy="5755422"/>
          </a:xfrm>
          <a:prstGeom prst="rect">
            <a:avLst/>
          </a:prstGeom>
        </p:spPr>
        <p:txBody>
          <a:bodyPr wrap="square">
            <a:spAutoFit/>
          </a:bodyPr>
          <a:lstStyle/>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32</a:t>
            </a:r>
            <a:r>
              <a:rPr lang="zh-CN" altLang="en-US" sz="1600" b="1" kern="100" dirty="0">
                <a:solidFill>
                  <a:srgbClr val="002060"/>
                </a:solidFill>
                <a:latin typeface="黑体" pitchFamily="49" charset="-122"/>
                <a:ea typeface="黑体" pitchFamily="49" charset="-122"/>
                <a:cs typeface="Times New Roman" panose="02020603050405020304" pitchFamily="18" charset="0"/>
              </a:rPr>
              <a:t>考点：劳动力需求弹性与派生需求定理</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5.</a:t>
            </a:r>
            <a:r>
              <a:rPr lang="zh-CN" altLang="en-US" sz="1600" b="1" kern="100" dirty="0">
                <a:solidFill>
                  <a:srgbClr val="002060"/>
                </a:solidFill>
                <a:latin typeface="黑体" pitchFamily="49" charset="-122"/>
                <a:ea typeface="黑体" pitchFamily="49" charset="-122"/>
                <a:cs typeface="Times New Roman" panose="02020603050405020304" pitchFamily="18" charset="0"/>
              </a:rPr>
              <a:t>若劳动力需求缺乏弹性，当工资率下降时，其劳动力工资总量（  </a:t>
            </a:r>
            <a:r>
              <a:rPr lang="en-US" altLang="zh-CN" sz="1600" b="1" kern="100" dirty="0">
                <a:solidFill>
                  <a:srgbClr val="002060"/>
                </a:solidFill>
                <a:latin typeface="黑体" pitchFamily="49" charset="-122"/>
                <a:ea typeface="黑体" pitchFamily="49" charset="-122"/>
                <a:cs typeface="Times New Roman" panose="02020603050405020304" pitchFamily="18" charset="0"/>
              </a:rPr>
              <a:t>)</a:t>
            </a: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上升</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下降</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无变化</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先上升再下降</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6.</a:t>
            </a:r>
            <a:r>
              <a:rPr lang="zh-CN" altLang="en-US" sz="1600" b="1" kern="100" dirty="0">
                <a:solidFill>
                  <a:srgbClr val="002060"/>
                </a:solidFill>
                <a:latin typeface="黑体" pitchFamily="49" charset="-122"/>
                <a:ea typeface="黑体" pitchFamily="49" charset="-122"/>
                <a:cs typeface="Times New Roman" panose="02020603050405020304" pitchFamily="18" charset="0"/>
              </a:rPr>
              <a:t>根据派生需求定理，在其他条件相同的情况下，若（  ），则劳动力需求弹性越高。</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最终产品的需求价格弹性越大</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其他要素对劳动力的替代越困难</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其他生产要素的供给弹性越大</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劳动力成本在总成本中所占的比重越小</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E.</a:t>
            </a:r>
            <a:r>
              <a:rPr lang="zh-CN" altLang="en-US" sz="1600" b="1" kern="100" dirty="0">
                <a:solidFill>
                  <a:srgbClr val="002060"/>
                </a:solidFill>
                <a:latin typeface="黑体" pitchFamily="49" charset="-122"/>
                <a:ea typeface="黑体" pitchFamily="49" charset="-122"/>
                <a:cs typeface="Times New Roman" panose="02020603050405020304" pitchFamily="18" charset="0"/>
              </a:rPr>
              <a:t>其他要素对劳动力的替代越容易</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p:txBody>
      </p:sp>
    </p:spTree>
    <p:extLst>
      <p:ext uri="{BB962C8B-B14F-4D97-AF65-F5344CB8AC3E}">
        <p14:creationId xmlns:p14="http://schemas.microsoft.com/office/powerpoint/2010/main" val="2104786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CA206A58-5637-411B-A1AF-2C907027FED7}"/>
              </a:ext>
            </a:extLst>
          </p:cNvPr>
          <p:cNvSpPr/>
          <p:nvPr/>
        </p:nvSpPr>
        <p:spPr>
          <a:xfrm>
            <a:off x="977462" y="484882"/>
            <a:ext cx="10730667" cy="5304016"/>
          </a:xfrm>
          <a:prstGeom prst="rect">
            <a:avLst/>
          </a:prstGeom>
        </p:spPr>
        <p:txBody>
          <a:bodyPr wrap="square">
            <a:spAutoFit/>
          </a:bodyPr>
          <a:lstStyle/>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32</a:t>
            </a:r>
            <a:r>
              <a:rPr lang="zh-CN" altLang="en-US" sz="1600" b="1" kern="100" dirty="0">
                <a:solidFill>
                  <a:srgbClr val="002060"/>
                </a:solidFill>
                <a:latin typeface="黑体" pitchFamily="49" charset="-122"/>
                <a:ea typeface="黑体" pitchFamily="49" charset="-122"/>
                <a:cs typeface="Times New Roman" panose="02020603050405020304" pitchFamily="18" charset="0"/>
              </a:rPr>
              <a:t>考点：劳动力需求弹性与派生需求定理</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7.</a:t>
            </a:r>
            <a:r>
              <a:rPr lang="zh-CN" altLang="en-US" sz="1600" b="1" kern="100" dirty="0">
                <a:solidFill>
                  <a:srgbClr val="002060"/>
                </a:solidFill>
                <a:latin typeface="黑体" pitchFamily="49" charset="-122"/>
                <a:ea typeface="黑体" pitchFamily="49" charset="-122"/>
                <a:cs typeface="Times New Roman" panose="02020603050405020304" pitchFamily="18" charset="0"/>
              </a:rPr>
              <a:t>下列属于不利于中国劳动者就业的情况是（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中国劳动者的劳动力需求弹性比较小</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发达国家劳动者对中国劳动者的替代难度比较高</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中国劳动者生产的产品具有较高的需求价格弹</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能够替代中国劳动者的其他生产要素（资本和发达国家劳动者等）的供给弹性比较小</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8.</a:t>
            </a:r>
            <a:r>
              <a:rPr lang="zh-CN" altLang="en-US" sz="1600" b="1" kern="100" dirty="0">
                <a:solidFill>
                  <a:srgbClr val="002060"/>
                </a:solidFill>
                <a:latin typeface="黑体" pitchFamily="49" charset="-122"/>
                <a:ea typeface="黑体" pitchFamily="49" charset="-122"/>
                <a:cs typeface="Times New Roman" panose="02020603050405020304" pitchFamily="18" charset="0"/>
              </a:rPr>
              <a:t>如果青年劳动力的工资率上涨</a:t>
            </a:r>
            <a:r>
              <a:rPr lang="en-US" altLang="zh-CN" sz="1600" b="1" kern="100" dirty="0">
                <a:solidFill>
                  <a:srgbClr val="002060"/>
                </a:solidFill>
                <a:latin typeface="黑体" pitchFamily="49" charset="-122"/>
                <a:ea typeface="黑体" pitchFamily="49" charset="-122"/>
                <a:cs typeface="Times New Roman" panose="02020603050405020304" pitchFamily="18" charset="0"/>
              </a:rPr>
              <a:t>1%</a:t>
            </a:r>
            <a:r>
              <a:rPr lang="zh-CN" altLang="en-US" sz="1600" b="1" kern="100" dirty="0">
                <a:solidFill>
                  <a:srgbClr val="002060"/>
                </a:solidFill>
                <a:latin typeface="黑体" pitchFamily="49" charset="-122"/>
                <a:ea typeface="黑体" pitchFamily="49" charset="-122"/>
                <a:cs typeface="Times New Roman" panose="02020603050405020304" pitchFamily="18" charset="0"/>
              </a:rPr>
              <a:t>导致中年劳动力的就业量上升</a:t>
            </a:r>
            <a:r>
              <a:rPr lang="en-US" altLang="zh-CN" sz="1600" b="1" kern="100" dirty="0">
                <a:solidFill>
                  <a:srgbClr val="002060"/>
                </a:solidFill>
                <a:latin typeface="黑体" pitchFamily="49" charset="-122"/>
                <a:ea typeface="黑体" pitchFamily="49" charset="-122"/>
                <a:cs typeface="Times New Roman" panose="02020603050405020304" pitchFamily="18" charset="0"/>
              </a:rPr>
              <a:t>0.5%,</a:t>
            </a:r>
            <a:r>
              <a:rPr lang="zh-CN" altLang="en-US" sz="1600" b="1" kern="100" dirty="0">
                <a:solidFill>
                  <a:srgbClr val="002060"/>
                </a:solidFill>
                <a:latin typeface="黑体" pitchFamily="49" charset="-122"/>
                <a:ea typeface="黑体" pitchFamily="49" charset="-122"/>
                <a:cs typeface="Times New Roman" panose="02020603050405020304" pitchFamily="18" charset="0"/>
              </a:rPr>
              <a:t>则青年劳动力与中年劳动力之间存在（  </a:t>
            </a:r>
            <a:r>
              <a:rPr lang="en-US" altLang="zh-CN" sz="1600" b="1" kern="100" dirty="0">
                <a:solidFill>
                  <a:srgbClr val="002060"/>
                </a:solidFill>
                <a:latin typeface="黑体" pitchFamily="49" charset="-122"/>
                <a:ea typeface="黑体" pitchFamily="49" charset="-122"/>
                <a:cs typeface="Times New Roman" panose="02020603050405020304" pitchFamily="18" charset="0"/>
              </a:rPr>
              <a:t>)</a:t>
            </a: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总互补关系</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总替代关系</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互补关系</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替代关系</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p:txBody>
      </p:sp>
    </p:spTree>
    <p:extLst>
      <p:ext uri="{BB962C8B-B14F-4D97-AF65-F5344CB8AC3E}">
        <p14:creationId xmlns:p14="http://schemas.microsoft.com/office/powerpoint/2010/main" val="3532885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CA206A58-5637-411B-A1AF-2C907027FED7}"/>
              </a:ext>
            </a:extLst>
          </p:cNvPr>
          <p:cNvSpPr/>
          <p:nvPr/>
        </p:nvSpPr>
        <p:spPr>
          <a:xfrm>
            <a:off x="977462" y="484882"/>
            <a:ext cx="10730667" cy="5591274"/>
          </a:xfrm>
          <a:prstGeom prst="rect">
            <a:avLst/>
          </a:prstGeom>
        </p:spPr>
        <p:txBody>
          <a:bodyPr wrap="square">
            <a:spAutoFit/>
          </a:bodyPr>
          <a:lstStyle/>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32</a:t>
            </a:r>
            <a:r>
              <a:rPr lang="zh-CN" altLang="en-US" sz="1600" b="1" kern="100" dirty="0">
                <a:solidFill>
                  <a:srgbClr val="002060"/>
                </a:solidFill>
                <a:latin typeface="黑体" pitchFamily="49" charset="-122"/>
                <a:ea typeface="黑体" pitchFamily="49" charset="-122"/>
                <a:cs typeface="Times New Roman" panose="02020603050405020304" pitchFamily="18" charset="0"/>
              </a:rPr>
              <a:t>考点：劳动力市场均衡及其变动</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9.</a:t>
            </a:r>
            <a:r>
              <a:rPr lang="zh-CN" altLang="en-US" sz="1600" b="1" kern="100" dirty="0">
                <a:solidFill>
                  <a:srgbClr val="002060"/>
                </a:solidFill>
                <a:latin typeface="黑体" pitchFamily="49" charset="-122"/>
                <a:ea typeface="黑体" pitchFamily="49" charset="-122"/>
                <a:cs typeface="Times New Roman" panose="02020603050405020304" pitchFamily="18" charset="0"/>
              </a:rPr>
              <a:t>如果在沿海地区就业的大量内地农村劳动力返还家乡，而沿海地区的劳动力需求没有发生变化，则此时沿海地区的劳动力市场状况会表现为（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均衡工资率上升，均街就业量下降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均街工资率下降，均衡就业量上升</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均衡工资率和均衡就业量均下降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均衡工资率和均衡就业量均上升</a:t>
            </a:r>
            <a:br>
              <a:rPr lang="en-US" altLang="zh-CN" sz="1600" b="1" kern="100" dirty="0">
                <a:solidFill>
                  <a:srgbClr val="002060"/>
                </a:solidFill>
                <a:latin typeface="黑体" pitchFamily="49" charset="-122"/>
                <a:ea typeface="黑体" pitchFamily="49" charset="-122"/>
                <a:cs typeface="Times New Roman" panose="02020603050405020304" pitchFamily="18" charset="0"/>
              </a:rPr>
            </a:b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10.</a:t>
            </a:r>
            <a:r>
              <a:rPr lang="zh-CN" altLang="en-US" sz="1600" b="1" kern="100" dirty="0">
                <a:solidFill>
                  <a:srgbClr val="002060"/>
                </a:solidFill>
                <a:latin typeface="黑体" pitchFamily="49" charset="-122"/>
                <a:ea typeface="黑体" pitchFamily="49" charset="-122"/>
                <a:cs typeface="Times New Roman" panose="02020603050405020304" pitchFamily="18" charset="0"/>
              </a:rPr>
              <a:t>在劳动力市场均衡分析图形中，如果劳动力供给曲线不变，出口下降致劳动力需求曲线向左移动，则可能出现的情况是（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均衡工资率下降，均衡就业率上升产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均衡工资率上升，均衡就业率下降</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均衡工资率和均衡就业率同时上升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均衡工资率和均衡就业率同时下降</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p:txBody>
      </p:sp>
    </p:spTree>
    <p:extLst>
      <p:ext uri="{BB962C8B-B14F-4D97-AF65-F5344CB8AC3E}">
        <p14:creationId xmlns:p14="http://schemas.microsoft.com/office/powerpoint/2010/main" val="1910073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147048E2-A1C4-463C-B29F-28C9B3B04D08}"/>
              </a:ext>
            </a:extLst>
          </p:cNvPr>
          <p:cNvSpPr/>
          <p:nvPr/>
        </p:nvSpPr>
        <p:spPr>
          <a:xfrm>
            <a:off x="901683" y="532901"/>
            <a:ext cx="2510624"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rPr>
              <a:t>6</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职业生涯管理的方法</a:t>
            </a:r>
            <a:endParaRPr lang="zh-CN" altLang="en-US" dirty="0">
              <a:latin typeface="黑体" panose="02010609060101010101" pitchFamily="49" charset="-122"/>
              <a:ea typeface="黑体" panose="02010609060101010101" pitchFamily="49" charset="-122"/>
            </a:endParaRPr>
          </a:p>
        </p:txBody>
      </p:sp>
      <p:graphicFrame>
        <p:nvGraphicFramePr>
          <p:cNvPr id="7" name="表格 6">
            <a:extLst>
              <a:ext uri="{FF2B5EF4-FFF2-40B4-BE49-F238E27FC236}">
                <a16:creationId xmlns:a16="http://schemas.microsoft.com/office/drawing/2014/main" id="{6507E8C0-03FF-465B-84C2-355FF6A0E9CC}"/>
              </a:ext>
            </a:extLst>
          </p:cNvPr>
          <p:cNvGraphicFramePr>
            <a:graphicFrameLocks noGrp="1"/>
          </p:cNvGraphicFramePr>
          <p:nvPr>
            <p:extLst>
              <p:ext uri="{D42A27DB-BD31-4B8C-83A1-F6EECF244321}">
                <p14:modId xmlns:p14="http://schemas.microsoft.com/office/powerpoint/2010/main" val="2709636414"/>
              </p:ext>
            </p:extLst>
          </p:nvPr>
        </p:nvGraphicFramePr>
        <p:xfrm>
          <a:off x="691364" y="942453"/>
          <a:ext cx="10680051" cy="5566410"/>
        </p:xfrm>
        <a:graphic>
          <a:graphicData uri="http://schemas.openxmlformats.org/drawingml/2006/table">
            <a:tbl>
              <a:tblPr>
                <a:tableStyleId>{5C22544A-7EE6-4342-B048-85BDC9FD1C3A}</a:tableStyleId>
              </a:tblPr>
              <a:tblGrid>
                <a:gridCol w="964869">
                  <a:extLst>
                    <a:ext uri="{9D8B030D-6E8A-4147-A177-3AD203B41FA5}">
                      <a16:colId xmlns:a16="http://schemas.microsoft.com/office/drawing/2014/main" val="2720055355"/>
                    </a:ext>
                  </a:extLst>
                </a:gridCol>
                <a:gridCol w="3706877">
                  <a:extLst>
                    <a:ext uri="{9D8B030D-6E8A-4147-A177-3AD203B41FA5}">
                      <a16:colId xmlns:a16="http://schemas.microsoft.com/office/drawing/2014/main" val="1615410597"/>
                    </a:ext>
                  </a:extLst>
                </a:gridCol>
                <a:gridCol w="6008305">
                  <a:extLst>
                    <a:ext uri="{9D8B030D-6E8A-4147-A177-3AD203B41FA5}">
                      <a16:colId xmlns:a16="http://schemas.microsoft.com/office/drawing/2014/main" val="1818093393"/>
                    </a:ext>
                  </a:extLst>
                </a:gridCol>
              </a:tblGrid>
              <a:tr h="0">
                <a:tc rowSpan="3">
                  <a:txBody>
                    <a:bodyPr/>
                    <a:lstStyle/>
                    <a:p>
                      <a:pPr indent="266700" algn="l">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（一）组织层次</a:t>
                      </a:r>
                      <a:endParaRPr lang="zh-CN" sz="16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nchor="ctr"/>
                </a:tc>
                <a:tc>
                  <a:txBody>
                    <a:bodyPr/>
                    <a:lstStyle/>
                    <a:p>
                      <a:pPr indent="266700" algn="just">
                        <a:lnSpc>
                          <a:spcPct val="150000"/>
                        </a:lnSpc>
                        <a:spcAft>
                          <a:spcPts val="0"/>
                        </a:spcAft>
                      </a:pPr>
                      <a:r>
                        <a:rPr lang="en-US" sz="1600" b="1" kern="100" dirty="0">
                          <a:solidFill>
                            <a:srgbClr val="002060"/>
                          </a:solidFill>
                          <a:effectLst/>
                          <a:latin typeface="黑体" panose="02010609060101010101" pitchFamily="49" charset="-122"/>
                          <a:ea typeface="黑体" panose="02010609060101010101" pitchFamily="49" charset="-122"/>
                        </a:rPr>
                        <a:t>1.</a:t>
                      </a:r>
                      <a:r>
                        <a:rPr lang="zh-CN" sz="1600" b="1" kern="100" dirty="0">
                          <a:solidFill>
                            <a:srgbClr val="002060"/>
                          </a:solidFill>
                          <a:effectLst/>
                          <a:latin typeface="黑体" panose="02010609060101010101" pitchFamily="49" charset="-122"/>
                          <a:ea typeface="黑体" panose="02010609060101010101" pitchFamily="49" charset="-122"/>
                        </a:rPr>
                        <a:t>提供职业生涯信息</a:t>
                      </a:r>
                      <a:endParaRPr lang="zh-CN" sz="16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indent="266700"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a:t>
                      </a:r>
                      <a:r>
                        <a:rPr lang="en-US" sz="1600" b="1" kern="100" dirty="0">
                          <a:solidFill>
                            <a:srgbClr val="002060"/>
                          </a:solidFill>
                          <a:effectLst/>
                          <a:latin typeface="黑体" panose="02010609060101010101" pitchFamily="49" charset="-122"/>
                          <a:ea typeface="黑体" panose="02010609060101010101" pitchFamily="49" charset="-122"/>
                        </a:rPr>
                        <a:t>1</a:t>
                      </a:r>
                      <a:r>
                        <a:rPr lang="zh-CN" sz="1600" b="1" kern="100" dirty="0">
                          <a:solidFill>
                            <a:srgbClr val="002060"/>
                          </a:solidFill>
                          <a:effectLst/>
                          <a:latin typeface="黑体" panose="02010609060101010101" pitchFamily="49" charset="-122"/>
                          <a:ea typeface="黑体" panose="02010609060101010101" pitchFamily="49" charset="-122"/>
                        </a:rPr>
                        <a:t>）公布职位空缺信息</a:t>
                      </a:r>
                      <a:endParaRPr lang="en-US" altLang="zh-CN" sz="16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a:t>
                      </a:r>
                      <a:r>
                        <a:rPr lang="en-US" sz="1600" b="1" kern="100" dirty="0">
                          <a:solidFill>
                            <a:srgbClr val="002060"/>
                          </a:solidFill>
                          <a:effectLst/>
                          <a:latin typeface="黑体" panose="02010609060101010101" pitchFamily="49" charset="-122"/>
                          <a:ea typeface="黑体" panose="02010609060101010101" pitchFamily="49" charset="-122"/>
                        </a:rPr>
                        <a:t>2</a:t>
                      </a:r>
                      <a:r>
                        <a:rPr lang="zh-CN" sz="1600" b="1" kern="100" dirty="0">
                          <a:solidFill>
                            <a:srgbClr val="002060"/>
                          </a:solidFill>
                          <a:effectLst/>
                          <a:latin typeface="黑体" panose="02010609060101010101" pitchFamily="49" charset="-122"/>
                          <a:ea typeface="黑体" panose="02010609060101010101" pitchFamily="49" charset="-122"/>
                        </a:rPr>
                        <a:t>）介绍组织内的职业生涯通道</a:t>
                      </a:r>
                    </a:p>
                    <a:p>
                      <a:pPr indent="266700"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a:t>
                      </a:r>
                      <a:r>
                        <a:rPr lang="en-US" sz="1600" b="1" kern="100" dirty="0">
                          <a:solidFill>
                            <a:srgbClr val="002060"/>
                          </a:solidFill>
                          <a:effectLst/>
                          <a:latin typeface="黑体" panose="02010609060101010101" pitchFamily="49" charset="-122"/>
                          <a:ea typeface="黑体" panose="02010609060101010101" pitchFamily="49" charset="-122"/>
                        </a:rPr>
                        <a:t>3</a:t>
                      </a:r>
                      <a:r>
                        <a:rPr lang="zh-CN" sz="1600" b="1" kern="100" dirty="0">
                          <a:solidFill>
                            <a:srgbClr val="002060"/>
                          </a:solidFill>
                          <a:effectLst/>
                          <a:latin typeface="黑体" panose="02010609060101010101" pitchFamily="49" charset="-122"/>
                          <a:ea typeface="黑体" panose="02010609060101010101" pitchFamily="49" charset="-122"/>
                        </a:rPr>
                        <a:t>）建立职业生涯信息中心</a:t>
                      </a:r>
                      <a:endParaRPr lang="zh-CN" sz="16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939274525"/>
                  </a:ext>
                </a:extLst>
              </a:tr>
              <a:tr h="0">
                <a:tc vMerge="1">
                  <a:txBody>
                    <a:bodyPr/>
                    <a:lstStyle/>
                    <a:p>
                      <a:endParaRPr lang="zh-CN" altLang="en-US"/>
                    </a:p>
                  </a:txBody>
                  <a:tcPr/>
                </a:tc>
                <a:tc>
                  <a:txBody>
                    <a:bodyPr/>
                    <a:lstStyle/>
                    <a:p>
                      <a:pPr indent="266700" algn="just">
                        <a:lnSpc>
                          <a:spcPct val="150000"/>
                        </a:lnSpc>
                        <a:spcAft>
                          <a:spcPts val="0"/>
                        </a:spcAft>
                      </a:pPr>
                      <a:r>
                        <a:rPr lang="en-US" sz="1600" b="1" kern="100" dirty="0">
                          <a:solidFill>
                            <a:srgbClr val="002060"/>
                          </a:solidFill>
                          <a:effectLst/>
                          <a:latin typeface="黑体" panose="02010609060101010101" pitchFamily="49" charset="-122"/>
                          <a:ea typeface="黑体" panose="02010609060101010101" pitchFamily="49" charset="-122"/>
                        </a:rPr>
                        <a:t>2.</a:t>
                      </a:r>
                      <a:r>
                        <a:rPr lang="zh-CN" sz="1600" b="1" kern="100" dirty="0">
                          <a:solidFill>
                            <a:srgbClr val="002060"/>
                          </a:solidFill>
                          <a:effectLst/>
                          <a:latin typeface="黑体" panose="02010609060101010101" pitchFamily="49" charset="-122"/>
                          <a:ea typeface="黑体" panose="02010609060101010101" pitchFamily="49" charset="-122"/>
                        </a:rPr>
                        <a:t>成立潜能评价中心</a:t>
                      </a:r>
                      <a:endParaRPr lang="zh-CN" sz="16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indent="266700"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a:t>
                      </a:r>
                      <a:r>
                        <a:rPr lang="en-US" sz="1600" b="1" kern="100" dirty="0">
                          <a:solidFill>
                            <a:srgbClr val="002060"/>
                          </a:solidFill>
                          <a:effectLst/>
                          <a:latin typeface="黑体" panose="02010609060101010101" pitchFamily="49" charset="-122"/>
                          <a:ea typeface="黑体" panose="02010609060101010101" pitchFamily="49" charset="-122"/>
                        </a:rPr>
                        <a:t>1</a:t>
                      </a:r>
                      <a:r>
                        <a:rPr lang="zh-CN" sz="1600" b="1" kern="100" dirty="0">
                          <a:solidFill>
                            <a:srgbClr val="002060"/>
                          </a:solidFill>
                          <a:effectLst/>
                          <a:latin typeface="黑体" panose="02010609060101010101" pitchFamily="49" charset="-122"/>
                          <a:ea typeface="黑体" panose="02010609060101010101" pitchFamily="49" charset="-122"/>
                        </a:rPr>
                        <a:t>）评价中心</a:t>
                      </a:r>
                      <a:endParaRPr lang="en-US" altLang="zh-CN" sz="16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a:t>
                      </a:r>
                      <a:r>
                        <a:rPr lang="en-US" sz="1600" b="1" kern="100" dirty="0">
                          <a:solidFill>
                            <a:srgbClr val="002060"/>
                          </a:solidFill>
                          <a:effectLst/>
                          <a:latin typeface="黑体" panose="02010609060101010101" pitchFamily="49" charset="-122"/>
                          <a:ea typeface="黑体" panose="02010609060101010101" pitchFamily="49" charset="-122"/>
                        </a:rPr>
                        <a:t>2</a:t>
                      </a:r>
                      <a:r>
                        <a:rPr lang="zh-CN" sz="1600" b="1" kern="100" dirty="0">
                          <a:solidFill>
                            <a:srgbClr val="002060"/>
                          </a:solidFill>
                          <a:effectLst/>
                          <a:latin typeface="黑体" panose="02010609060101010101" pitchFamily="49" charset="-122"/>
                          <a:ea typeface="黑体" panose="02010609060101010101" pitchFamily="49" charset="-122"/>
                        </a:rPr>
                        <a:t>）心理测验</a:t>
                      </a:r>
                    </a:p>
                    <a:p>
                      <a:pPr indent="266700"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a:t>
                      </a:r>
                      <a:r>
                        <a:rPr lang="en-US" sz="1600" b="1" kern="100" dirty="0">
                          <a:solidFill>
                            <a:srgbClr val="002060"/>
                          </a:solidFill>
                          <a:effectLst/>
                          <a:latin typeface="黑体" panose="02010609060101010101" pitchFamily="49" charset="-122"/>
                          <a:ea typeface="黑体" panose="02010609060101010101" pitchFamily="49" charset="-122"/>
                        </a:rPr>
                        <a:t>3</a:t>
                      </a:r>
                      <a:r>
                        <a:rPr lang="zh-CN" sz="1600" b="1" kern="100" dirty="0">
                          <a:solidFill>
                            <a:srgbClr val="002060"/>
                          </a:solidFill>
                          <a:effectLst/>
                          <a:latin typeface="黑体" panose="02010609060101010101" pitchFamily="49" charset="-122"/>
                          <a:ea typeface="黑体" panose="02010609060101010101" pitchFamily="49" charset="-122"/>
                        </a:rPr>
                        <a:t>）替换或继任规划</a:t>
                      </a:r>
                      <a:endParaRPr lang="zh-CN" sz="16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2555556932"/>
                  </a:ext>
                </a:extLst>
              </a:tr>
              <a:tr h="0">
                <a:tc vMerge="1">
                  <a:txBody>
                    <a:bodyPr/>
                    <a:lstStyle/>
                    <a:p>
                      <a:endParaRPr lang="zh-CN" altLang="en-US"/>
                    </a:p>
                  </a:txBody>
                  <a:tcPr/>
                </a:tc>
                <a:tc>
                  <a:txBody>
                    <a:bodyPr/>
                    <a:lstStyle/>
                    <a:p>
                      <a:pPr indent="266700" algn="just">
                        <a:lnSpc>
                          <a:spcPct val="150000"/>
                        </a:lnSpc>
                        <a:spcAft>
                          <a:spcPts val="0"/>
                        </a:spcAft>
                      </a:pPr>
                      <a:r>
                        <a:rPr lang="en-US" sz="1600" b="1" kern="100">
                          <a:solidFill>
                            <a:srgbClr val="002060"/>
                          </a:solidFill>
                          <a:effectLst/>
                          <a:latin typeface="黑体" panose="02010609060101010101" pitchFamily="49" charset="-122"/>
                          <a:ea typeface="黑体" panose="02010609060101010101" pitchFamily="49" charset="-122"/>
                        </a:rPr>
                        <a:t>3.</a:t>
                      </a:r>
                      <a:r>
                        <a:rPr lang="zh-CN" sz="1600" b="1" kern="100">
                          <a:solidFill>
                            <a:srgbClr val="002060"/>
                          </a:solidFill>
                          <a:effectLst/>
                          <a:latin typeface="黑体" panose="02010609060101010101" pitchFamily="49" charset="-122"/>
                          <a:ea typeface="黑体" panose="02010609060101010101" pitchFamily="49" charset="-122"/>
                        </a:rPr>
                        <a:t>实施培训与发展项目</a:t>
                      </a:r>
                      <a:endParaRPr lang="zh-CN" sz="16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indent="266700"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a:t>
                      </a:r>
                      <a:r>
                        <a:rPr lang="en-US" sz="1600" b="1" kern="100" dirty="0">
                          <a:solidFill>
                            <a:srgbClr val="002060"/>
                          </a:solidFill>
                          <a:effectLst/>
                          <a:latin typeface="黑体" panose="02010609060101010101" pitchFamily="49" charset="-122"/>
                          <a:ea typeface="黑体" panose="02010609060101010101" pitchFamily="49" charset="-122"/>
                        </a:rPr>
                        <a:t>1</a:t>
                      </a:r>
                      <a:r>
                        <a:rPr lang="zh-CN" sz="1600" b="1" kern="100" dirty="0">
                          <a:solidFill>
                            <a:srgbClr val="002060"/>
                          </a:solidFill>
                          <a:effectLst/>
                          <a:latin typeface="黑体" panose="02010609060101010101" pitchFamily="49" charset="-122"/>
                          <a:ea typeface="黑体" panose="02010609060101010101" pitchFamily="49" charset="-122"/>
                        </a:rPr>
                        <a:t>）工作轮换</a:t>
                      </a:r>
                    </a:p>
                    <a:p>
                      <a:pPr indent="266700"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a:t>
                      </a:r>
                      <a:r>
                        <a:rPr lang="en-US" sz="1600" b="1" kern="100" dirty="0">
                          <a:solidFill>
                            <a:srgbClr val="002060"/>
                          </a:solidFill>
                          <a:effectLst/>
                          <a:latin typeface="黑体" panose="02010609060101010101" pitchFamily="49" charset="-122"/>
                          <a:ea typeface="黑体" panose="02010609060101010101" pitchFamily="49" charset="-122"/>
                        </a:rPr>
                        <a:t>2</a:t>
                      </a:r>
                      <a:r>
                        <a:rPr lang="zh-CN" sz="1600" b="1" kern="100" dirty="0">
                          <a:solidFill>
                            <a:srgbClr val="002060"/>
                          </a:solidFill>
                          <a:effectLst/>
                          <a:latin typeface="黑体" panose="02010609060101010101" pitchFamily="49" charset="-122"/>
                          <a:ea typeface="黑体" panose="02010609060101010101" pitchFamily="49" charset="-122"/>
                        </a:rPr>
                        <a:t>）利用公司内、外人力资源发展项目对员工进行培训</a:t>
                      </a:r>
                    </a:p>
                    <a:p>
                      <a:pPr indent="266700"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a:t>
                      </a:r>
                      <a:r>
                        <a:rPr lang="en-US" sz="1600" b="1" kern="100" dirty="0">
                          <a:solidFill>
                            <a:srgbClr val="002060"/>
                          </a:solidFill>
                          <a:effectLst/>
                          <a:latin typeface="黑体" panose="02010609060101010101" pitchFamily="49" charset="-122"/>
                          <a:ea typeface="黑体" panose="02010609060101010101" pitchFamily="49" charset="-122"/>
                        </a:rPr>
                        <a:t>3</a:t>
                      </a:r>
                      <a:r>
                        <a:rPr lang="zh-CN" sz="1600" b="1" kern="100" dirty="0">
                          <a:solidFill>
                            <a:srgbClr val="002060"/>
                          </a:solidFill>
                          <a:effectLst/>
                          <a:latin typeface="黑体" panose="02010609060101010101" pitchFamily="49" charset="-122"/>
                          <a:ea typeface="黑体" panose="02010609060101010101" pitchFamily="49" charset="-122"/>
                        </a:rPr>
                        <a:t>）参加组织内部或外部的专题研讨会</a:t>
                      </a:r>
                    </a:p>
                    <a:p>
                      <a:pPr indent="266700"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a:t>
                      </a:r>
                      <a:r>
                        <a:rPr lang="en-US" sz="1600" b="1" kern="100" dirty="0">
                          <a:solidFill>
                            <a:srgbClr val="002060"/>
                          </a:solidFill>
                          <a:effectLst/>
                          <a:latin typeface="黑体" panose="02010609060101010101" pitchFamily="49" charset="-122"/>
                          <a:ea typeface="黑体" panose="02010609060101010101" pitchFamily="49" charset="-122"/>
                        </a:rPr>
                        <a:t>4</a:t>
                      </a:r>
                      <a:r>
                        <a:rPr lang="zh-CN" sz="1600" b="1" kern="100" dirty="0">
                          <a:solidFill>
                            <a:srgbClr val="002060"/>
                          </a:solidFill>
                          <a:effectLst/>
                          <a:latin typeface="黑体" panose="02010609060101010101" pitchFamily="49" charset="-122"/>
                          <a:ea typeface="黑体" panose="02010609060101010101" pitchFamily="49" charset="-122"/>
                        </a:rPr>
                        <a:t>）专门对管理者进行培训或实行双通道职业生涯设计</a:t>
                      </a:r>
                      <a:endParaRPr lang="zh-CN" sz="16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669137753"/>
                  </a:ext>
                </a:extLst>
              </a:tr>
              <a:tr h="190500">
                <a:tc rowSpan="2">
                  <a:txBody>
                    <a:bodyPr/>
                    <a:lstStyle/>
                    <a:p>
                      <a:pPr indent="266700" algn="l">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（二）个人层次</a:t>
                      </a:r>
                      <a:endParaRPr lang="zh-CN" sz="16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indent="266700" algn="just">
                        <a:lnSpc>
                          <a:spcPct val="150000"/>
                        </a:lnSpc>
                        <a:spcAft>
                          <a:spcPts val="0"/>
                        </a:spcAft>
                      </a:pPr>
                      <a:r>
                        <a:rPr lang="en-US" sz="1600" b="1" kern="100">
                          <a:solidFill>
                            <a:srgbClr val="002060"/>
                          </a:solidFill>
                          <a:effectLst/>
                          <a:latin typeface="黑体" panose="02010609060101010101" pitchFamily="49" charset="-122"/>
                          <a:ea typeface="黑体" panose="02010609060101010101" pitchFamily="49" charset="-122"/>
                        </a:rPr>
                        <a:t>1.</a:t>
                      </a:r>
                      <a:r>
                        <a:rPr lang="zh-CN" sz="1600" b="1" kern="100">
                          <a:solidFill>
                            <a:srgbClr val="002060"/>
                          </a:solidFill>
                          <a:effectLst/>
                          <a:latin typeface="黑体" panose="02010609060101010101" pitchFamily="49" charset="-122"/>
                          <a:ea typeface="黑体" panose="02010609060101010101" pitchFamily="49" charset="-122"/>
                        </a:rPr>
                        <a:t>给个人提供自我评估工具和机会</a:t>
                      </a:r>
                      <a:endParaRPr lang="zh-CN" sz="16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indent="266700" algn="just">
                        <a:lnSpc>
                          <a:spcPct val="150000"/>
                        </a:lnSpc>
                        <a:spcAft>
                          <a:spcPts val="0"/>
                        </a:spcAft>
                      </a:pPr>
                      <a:r>
                        <a:rPr lang="zh-CN" sz="1600" b="1" kern="100">
                          <a:solidFill>
                            <a:srgbClr val="002060"/>
                          </a:solidFill>
                          <a:effectLst/>
                          <a:latin typeface="黑体" panose="02010609060101010101" pitchFamily="49" charset="-122"/>
                          <a:ea typeface="黑体" panose="02010609060101010101" pitchFamily="49" charset="-122"/>
                        </a:rPr>
                        <a:t>（</a:t>
                      </a:r>
                      <a:r>
                        <a:rPr lang="en-US" sz="1600" b="1" kern="100">
                          <a:solidFill>
                            <a:srgbClr val="002060"/>
                          </a:solidFill>
                          <a:effectLst/>
                          <a:latin typeface="黑体" panose="02010609060101010101" pitchFamily="49" charset="-122"/>
                          <a:ea typeface="黑体" panose="02010609060101010101" pitchFamily="49" charset="-122"/>
                        </a:rPr>
                        <a:t>1</a:t>
                      </a:r>
                      <a:r>
                        <a:rPr lang="zh-CN" sz="1600" b="1" kern="100">
                          <a:solidFill>
                            <a:srgbClr val="002060"/>
                          </a:solidFill>
                          <a:effectLst/>
                          <a:latin typeface="黑体" panose="02010609060101010101" pitchFamily="49" charset="-122"/>
                          <a:ea typeface="黑体" panose="02010609060101010101" pitchFamily="49" charset="-122"/>
                        </a:rPr>
                        <a:t>）职业生涯讨论会</a:t>
                      </a:r>
                    </a:p>
                    <a:p>
                      <a:pPr indent="266700" algn="just">
                        <a:lnSpc>
                          <a:spcPct val="150000"/>
                        </a:lnSpc>
                        <a:spcAft>
                          <a:spcPts val="0"/>
                        </a:spcAft>
                      </a:pPr>
                      <a:r>
                        <a:rPr lang="zh-CN" sz="1600" b="1" kern="100">
                          <a:solidFill>
                            <a:srgbClr val="002060"/>
                          </a:solidFill>
                          <a:effectLst/>
                          <a:latin typeface="黑体" panose="02010609060101010101" pitchFamily="49" charset="-122"/>
                          <a:ea typeface="黑体" panose="02010609060101010101" pitchFamily="49" charset="-122"/>
                        </a:rPr>
                        <a:t>（</a:t>
                      </a:r>
                      <a:r>
                        <a:rPr lang="en-US" sz="1600" b="1" kern="100">
                          <a:solidFill>
                            <a:srgbClr val="002060"/>
                          </a:solidFill>
                          <a:effectLst/>
                          <a:latin typeface="黑体" panose="02010609060101010101" pitchFamily="49" charset="-122"/>
                          <a:ea typeface="黑体" panose="02010609060101010101" pitchFamily="49" charset="-122"/>
                        </a:rPr>
                        <a:t>2</a:t>
                      </a:r>
                      <a:r>
                        <a:rPr lang="zh-CN" sz="1600" b="1" kern="100">
                          <a:solidFill>
                            <a:srgbClr val="002060"/>
                          </a:solidFill>
                          <a:effectLst/>
                          <a:latin typeface="黑体" panose="02010609060101010101" pitchFamily="49" charset="-122"/>
                          <a:ea typeface="黑体" panose="02010609060101010101" pitchFamily="49" charset="-122"/>
                        </a:rPr>
                        <a:t>）提供职业生涯手册</a:t>
                      </a:r>
                    </a:p>
                    <a:p>
                      <a:pPr indent="266700" algn="just">
                        <a:lnSpc>
                          <a:spcPct val="150000"/>
                        </a:lnSpc>
                        <a:spcAft>
                          <a:spcPts val="0"/>
                        </a:spcAft>
                      </a:pPr>
                      <a:r>
                        <a:rPr lang="zh-CN" sz="1600" b="1" kern="100">
                          <a:solidFill>
                            <a:srgbClr val="002060"/>
                          </a:solidFill>
                          <a:effectLst/>
                          <a:latin typeface="黑体" panose="02010609060101010101" pitchFamily="49" charset="-122"/>
                          <a:ea typeface="黑体" panose="02010609060101010101" pitchFamily="49" charset="-122"/>
                        </a:rPr>
                        <a:t>（</a:t>
                      </a:r>
                      <a:r>
                        <a:rPr lang="en-US" sz="1600" b="1" kern="100">
                          <a:solidFill>
                            <a:srgbClr val="002060"/>
                          </a:solidFill>
                          <a:effectLst/>
                          <a:latin typeface="黑体" panose="02010609060101010101" pitchFamily="49" charset="-122"/>
                          <a:ea typeface="黑体" panose="02010609060101010101" pitchFamily="49" charset="-122"/>
                        </a:rPr>
                        <a:t>3</a:t>
                      </a:r>
                      <a:r>
                        <a:rPr lang="zh-CN" sz="1600" b="1" kern="100">
                          <a:solidFill>
                            <a:srgbClr val="002060"/>
                          </a:solidFill>
                          <a:effectLst/>
                          <a:latin typeface="黑体" panose="02010609060101010101" pitchFamily="49" charset="-122"/>
                          <a:ea typeface="黑体" panose="02010609060101010101" pitchFamily="49" charset="-122"/>
                        </a:rPr>
                        <a:t>）退休前讨论会</a:t>
                      </a:r>
                      <a:endParaRPr lang="zh-CN" sz="16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348084729"/>
                  </a:ext>
                </a:extLst>
              </a:tr>
              <a:tr h="190500">
                <a:tc vMerge="1">
                  <a:txBody>
                    <a:bodyPr/>
                    <a:lstStyle/>
                    <a:p>
                      <a:endParaRPr lang="zh-CN" altLang="en-US"/>
                    </a:p>
                  </a:txBody>
                  <a:tcPr/>
                </a:tc>
                <a:tc>
                  <a:txBody>
                    <a:bodyPr/>
                    <a:lstStyle/>
                    <a:p>
                      <a:pPr indent="266700" algn="just">
                        <a:lnSpc>
                          <a:spcPct val="150000"/>
                        </a:lnSpc>
                        <a:spcAft>
                          <a:spcPts val="0"/>
                        </a:spcAft>
                      </a:pPr>
                      <a:r>
                        <a:rPr lang="en-US" sz="1600" b="1" kern="100">
                          <a:solidFill>
                            <a:srgbClr val="002060"/>
                          </a:solidFill>
                          <a:effectLst/>
                          <a:latin typeface="黑体" panose="02010609060101010101" pitchFamily="49" charset="-122"/>
                          <a:ea typeface="黑体" panose="02010609060101010101" pitchFamily="49" charset="-122"/>
                        </a:rPr>
                        <a:t>2.</a:t>
                      </a:r>
                      <a:r>
                        <a:rPr lang="zh-CN" sz="1600" b="1" kern="100">
                          <a:solidFill>
                            <a:srgbClr val="002060"/>
                          </a:solidFill>
                          <a:effectLst/>
                          <a:latin typeface="黑体" panose="02010609060101010101" pitchFamily="49" charset="-122"/>
                          <a:ea typeface="黑体" panose="02010609060101010101" pitchFamily="49" charset="-122"/>
                        </a:rPr>
                        <a:t>职业生涯指导与咨询</a:t>
                      </a:r>
                      <a:endParaRPr lang="zh-CN" sz="16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indent="266700" algn="just">
                        <a:lnSpc>
                          <a:spcPct val="150000"/>
                        </a:lnSpc>
                        <a:spcAft>
                          <a:spcPts val="0"/>
                        </a:spcAft>
                      </a:pPr>
                      <a:r>
                        <a:rPr lang="zh-CN" sz="1600" b="1" u="sng" kern="100" dirty="0">
                          <a:solidFill>
                            <a:srgbClr val="002060"/>
                          </a:solidFill>
                          <a:effectLst/>
                          <a:latin typeface="黑体" panose="02010609060101010101" pitchFamily="49" charset="-122"/>
                          <a:ea typeface="黑体" panose="02010609060101010101" pitchFamily="49" charset="-122"/>
                        </a:rPr>
                        <a:t>实施与咨询的人员</a:t>
                      </a:r>
                      <a:r>
                        <a:rPr lang="zh-CN" sz="1600" b="1" kern="100" dirty="0">
                          <a:solidFill>
                            <a:srgbClr val="002060"/>
                          </a:solidFill>
                          <a:effectLst/>
                          <a:latin typeface="黑体" panose="02010609060101010101" pitchFamily="49" charset="-122"/>
                          <a:ea typeface="黑体" panose="02010609060101010101" pitchFamily="49" charset="-122"/>
                        </a:rPr>
                        <a:t>：</a:t>
                      </a:r>
                      <a:endParaRPr lang="en-US" altLang="zh-CN" sz="16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en-US" sz="1600" b="1" kern="100" dirty="0">
                          <a:solidFill>
                            <a:srgbClr val="002060"/>
                          </a:solidFill>
                          <a:effectLst/>
                          <a:latin typeface="黑体" panose="02010609060101010101" pitchFamily="49" charset="-122"/>
                          <a:ea typeface="黑体" panose="02010609060101010101" pitchFamily="49" charset="-122"/>
                        </a:rPr>
                        <a:t>1</a:t>
                      </a:r>
                      <a:r>
                        <a:rPr lang="zh-CN" sz="1600" b="1" u="sng" kern="100" dirty="0">
                          <a:solidFill>
                            <a:srgbClr val="002060"/>
                          </a:solidFill>
                          <a:effectLst/>
                          <a:latin typeface="黑体" panose="02010609060101010101" pitchFamily="49" charset="-122"/>
                          <a:ea typeface="黑体" panose="02010609060101010101" pitchFamily="49" charset="-122"/>
                        </a:rPr>
                        <a:t>人力资源部的专业人员或具体负责人；</a:t>
                      </a:r>
                      <a:r>
                        <a:rPr lang="en-US" sz="1600" b="1" u="sng" kern="100" dirty="0">
                          <a:solidFill>
                            <a:srgbClr val="002060"/>
                          </a:solidFill>
                          <a:effectLst/>
                          <a:latin typeface="黑体" panose="02010609060101010101" pitchFamily="49" charset="-122"/>
                          <a:ea typeface="黑体" panose="02010609060101010101" pitchFamily="49" charset="-122"/>
                        </a:rPr>
                        <a:t>2</a:t>
                      </a:r>
                      <a:r>
                        <a:rPr lang="zh-CN" sz="1600" b="1" u="sng" kern="100" dirty="0">
                          <a:solidFill>
                            <a:srgbClr val="002060"/>
                          </a:solidFill>
                          <a:effectLst/>
                          <a:latin typeface="黑体" panose="02010609060101010101" pitchFamily="49" charset="-122"/>
                          <a:ea typeface="黑体" panose="02010609060101010101" pitchFamily="49" charset="-122"/>
                        </a:rPr>
                        <a:t>员工的直接主管</a:t>
                      </a:r>
                      <a:r>
                        <a:rPr lang="en-US" sz="1600" b="1" u="sng" kern="100" dirty="0">
                          <a:solidFill>
                            <a:srgbClr val="002060"/>
                          </a:solidFill>
                          <a:effectLst/>
                          <a:latin typeface="黑体" panose="02010609060101010101" pitchFamily="49" charset="-122"/>
                          <a:ea typeface="黑体" panose="02010609060101010101" pitchFamily="49" charset="-122"/>
                        </a:rPr>
                        <a:t>3.</a:t>
                      </a:r>
                      <a:r>
                        <a:rPr lang="zh-CN" sz="1600" b="1" u="sng" kern="100" dirty="0">
                          <a:solidFill>
                            <a:srgbClr val="002060"/>
                          </a:solidFill>
                          <a:effectLst/>
                          <a:latin typeface="黑体" panose="02010609060101010101" pitchFamily="49" charset="-122"/>
                          <a:ea typeface="黑体" panose="02010609060101010101" pitchFamily="49" charset="-122"/>
                        </a:rPr>
                        <a:t>组织外的专业指导师或咨询师</a:t>
                      </a:r>
                      <a:r>
                        <a:rPr lang="zh-CN" sz="1600" b="1" kern="100" dirty="0">
                          <a:solidFill>
                            <a:srgbClr val="002060"/>
                          </a:solidFill>
                          <a:effectLst/>
                          <a:latin typeface="黑体" panose="02010609060101010101" pitchFamily="49" charset="-122"/>
                          <a:ea typeface="黑体" panose="02010609060101010101" pitchFamily="49" charset="-122"/>
                        </a:rPr>
                        <a:t>。</a:t>
                      </a:r>
                      <a:endParaRPr lang="zh-CN" sz="16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4084006872"/>
                  </a:ext>
                </a:extLst>
              </a:tr>
            </a:tbl>
          </a:graphicData>
        </a:graphic>
      </p:graphicFrame>
    </p:spTree>
    <p:extLst>
      <p:ext uri="{BB962C8B-B14F-4D97-AF65-F5344CB8AC3E}">
        <p14:creationId xmlns:p14="http://schemas.microsoft.com/office/powerpoint/2010/main" val="37510286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CA206A58-5637-411B-A1AF-2C907027FED7}"/>
              </a:ext>
            </a:extLst>
          </p:cNvPr>
          <p:cNvSpPr/>
          <p:nvPr/>
        </p:nvSpPr>
        <p:spPr>
          <a:xfrm>
            <a:off x="977462" y="484882"/>
            <a:ext cx="10730667" cy="5796459"/>
          </a:xfrm>
          <a:prstGeom prst="rect">
            <a:avLst/>
          </a:prstGeom>
        </p:spPr>
        <p:txBody>
          <a:bodyPr wrap="square">
            <a:spAutoFit/>
          </a:bodyPr>
          <a:lstStyle/>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11.</a:t>
            </a:r>
            <a:r>
              <a:rPr lang="zh-CN" altLang="en-US" sz="1600" b="1" kern="100" dirty="0">
                <a:solidFill>
                  <a:srgbClr val="002060"/>
                </a:solidFill>
                <a:latin typeface="黑体" pitchFamily="49" charset="-122"/>
                <a:ea typeface="黑体" pitchFamily="49" charset="-122"/>
                <a:cs typeface="Times New Roman" panose="02020603050405020304" pitchFamily="18" charset="0"/>
              </a:rPr>
              <a:t>某城市汽车生产工人的劳动力市场当前处于均衡状态，汽车生产工人的市场工资率为</a:t>
            </a:r>
            <a:r>
              <a:rPr lang="en-US" altLang="zh-CN" sz="1600" b="1" kern="100" dirty="0">
                <a:solidFill>
                  <a:srgbClr val="002060"/>
                </a:solidFill>
                <a:latin typeface="黑体" pitchFamily="49" charset="-122"/>
                <a:ea typeface="黑体" pitchFamily="49" charset="-122"/>
                <a:cs typeface="Times New Roman" panose="02020603050405020304" pitchFamily="18" charset="0"/>
              </a:rPr>
              <a:t>25</a:t>
            </a:r>
            <a:r>
              <a:rPr lang="zh-CN" altLang="en-US" sz="1600" b="1" kern="100" dirty="0">
                <a:solidFill>
                  <a:srgbClr val="002060"/>
                </a:solidFill>
                <a:latin typeface="黑体" pitchFamily="49" charset="-122"/>
                <a:ea typeface="黑体" pitchFamily="49" charset="-122"/>
                <a:cs typeface="Times New Roman" panose="02020603050405020304" pitchFamily="18" charset="0"/>
              </a:rPr>
              <a:t>元／小时，但由于该市最近增加了两家新的汽车生产厂，导致当地对汽车生产工人的劳动力需求出现了大规模增长，但劳动力供给短期内无法快速增加，因此，该市很可能会出现的情况有</a:t>
            </a:r>
            <a:r>
              <a:rPr lang="en-US" altLang="zh-CN" sz="1600" b="1" kern="100" dirty="0">
                <a:solidFill>
                  <a:srgbClr val="002060"/>
                </a:solidFill>
                <a:latin typeface="黑体" pitchFamily="49" charset="-122"/>
                <a:ea typeface="黑体" pitchFamily="49" charset="-122"/>
                <a:cs typeface="Times New Roman" panose="02020603050405020304" pitchFamily="18" charset="0"/>
              </a:rPr>
              <a:t>(  )</a:t>
            </a: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汽车生产企业要想获得足够的劳动力，就必须支付</a:t>
            </a:r>
            <a:r>
              <a:rPr lang="en-US" altLang="zh-CN" sz="1600" b="1" kern="100" dirty="0">
                <a:solidFill>
                  <a:srgbClr val="002060"/>
                </a:solidFill>
                <a:latin typeface="黑体" pitchFamily="49" charset="-122"/>
                <a:ea typeface="黑体" pitchFamily="49" charset="-122"/>
                <a:cs typeface="Times New Roman" panose="02020603050405020304" pitchFamily="18" charset="0"/>
              </a:rPr>
              <a:t>25</a:t>
            </a:r>
            <a:r>
              <a:rPr lang="zh-CN" altLang="en-US" sz="1600" b="1" kern="100" dirty="0">
                <a:solidFill>
                  <a:srgbClr val="002060"/>
                </a:solidFill>
                <a:latin typeface="黑体" pitchFamily="49" charset="-122"/>
                <a:ea typeface="黑体" pitchFamily="49" charset="-122"/>
                <a:cs typeface="Times New Roman" panose="02020603050405020304" pitchFamily="18" charset="0"/>
              </a:rPr>
              <a:t>元／小时以上的工资</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汽车生产企业只要支付</a:t>
            </a:r>
            <a:r>
              <a:rPr lang="en-US" altLang="zh-CN" sz="1600" b="1" kern="100" dirty="0">
                <a:solidFill>
                  <a:srgbClr val="002060"/>
                </a:solidFill>
                <a:latin typeface="黑体" pitchFamily="49" charset="-122"/>
                <a:ea typeface="黑体" pitchFamily="49" charset="-122"/>
                <a:cs typeface="Times New Roman" panose="02020603050405020304" pitchFamily="18" charset="0"/>
              </a:rPr>
              <a:t>25</a:t>
            </a:r>
            <a:r>
              <a:rPr lang="zh-CN" altLang="en-US" sz="1600" b="1" kern="100" dirty="0">
                <a:solidFill>
                  <a:srgbClr val="002060"/>
                </a:solidFill>
                <a:latin typeface="黑体" pitchFamily="49" charset="-122"/>
                <a:ea typeface="黑体" pitchFamily="49" charset="-122"/>
                <a:cs typeface="Times New Roman" panose="02020603050405020304" pitchFamily="18" charset="0"/>
              </a:rPr>
              <a:t>元</a:t>
            </a:r>
            <a:r>
              <a:rPr lang="en-US" altLang="zh-CN" sz="1600" b="1" kern="100" dirty="0">
                <a:solidFill>
                  <a:srgbClr val="002060"/>
                </a:solidFill>
                <a:latin typeface="黑体" pitchFamily="49" charset="-122"/>
                <a:ea typeface="黑体" pitchFamily="49" charset="-122"/>
                <a:cs typeface="Times New Roman" panose="02020603050405020304" pitchFamily="18" charset="0"/>
              </a:rPr>
              <a:t>/</a:t>
            </a:r>
            <a:r>
              <a:rPr lang="zh-CN" altLang="en-US" sz="1600" b="1" kern="100" dirty="0">
                <a:solidFill>
                  <a:srgbClr val="002060"/>
                </a:solidFill>
                <a:latin typeface="黑体" pitchFamily="49" charset="-122"/>
                <a:ea typeface="黑体" pitchFamily="49" charset="-122"/>
                <a:cs typeface="Times New Roman" panose="02020603050405020304" pitchFamily="18" charset="0"/>
              </a:rPr>
              <a:t>小时的工资就能够满足自已的劳动力需求</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汽车生产工人劳动力市场的均衡就业量会上升</a:t>
            </a:r>
            <a:r>
              <a:rPr lang="en-US" altLang="zh-CN" sz="1600" b="1" kern="100" dirty="0">
                <a:solidFill>
                  <a:srgbClr val="002060"/>
                </a:solidFill>
                <a:latin typeface="黑体" pitchFamily="49" charset="-122"/>
                <a:ea typeface="黑体" pitchFamily="49" charset="-122"/>
                <a:cs typeface="Times New Roman" panose="02020603050405020304" pitchFamily="18" charset="0"/>
              </a:rPr>
              <a:t>          </a:t>
            </a: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汽车生产工人劳动力市场的均衡工资水平会大幅度下降</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E.</a:t>
            </a:r>
            <a:r>
              <a:rPr lang="zh-CN" altLang="en-US" sz="1600" b="1" kern="100" dirty="0">
                <a:solidFill>
                  <a:srgbClr val="002060"/>
                </a:solidFill>
                <a:latin typeface="黑体" pitchFamily="49" charset="-122"/>
                <a:ea typeface="黑体" pitchFamily="49" charset="-122"/>
                <a:cs typeface="Times New Roman" panose="02020603050405020304" pitchFamily="18" charset="0"/>
              </a:rPr>
              <a:t>汽车生产工人劳动力市场的均衡工资水平会上升</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32</a:t>
            </a:r>
            <a:r>
              <a:rPr lang="zh-CN" altLang="en-US" sz="1600" b="1" kern="100" dirty="0">
                <a:solidFill>
                  <a:srgbClr val="002060"/>
                </a:solidFill>
                <a:latin typeface="黑体" pitchFamily="49" charset="-122"/>
                <a:ea typeface="黑体" pitchFamily="49" charset="-122"/>
                <a:cs typeface="Times New Roman" panose="02020603050405020304" pitchFamily="18" charset="0"/>
              </a:rPr>
              <a:t>考点：劳动力市场非均衡及其影响因素</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12.</a:t>
            </a:r>
            <a:r>
              <a:rPr lang="zh-CN" altLang="en-US" sz="1600" b="1" kern="100" dirty="0">
                <a:solidFill>
                  <a:srgbClr val="002060"/>
                </a:solidFill>
                <a:latin typeface="黑体" pitchFamily="49" charset="-122"/>
                <a:ea typeface="黑体" pitchFamily="49" charset="-122"/>
                <a:cs typeface="Times New Roman" panose="02020603050405020304" pitchFamily="18" charset="0"/>
              </a:rPr>
              <a:t>导致劳动力市场非均衡现象出现的原因不包括（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有些企业可能会支付超过市场通行水平的工资</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劳动者跨企业流动是有成本的</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劳动力对工资率的反应是极其敏感的</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企业往往并不能随意调整所雇用的员工人数</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p:txBody>
      </p:sp>
    </p:spTree>
    <p:extLst>
      <p:ext uri="{BB962C8B-B14F-4D97-AF65-F5344CB8AC3E}">
        <p14:creationId xmlns:p14="http://schemas.microsoft.com/office/powerpoint/2010/main" val="10357569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CA206A58-5637-411B-A1AF-2C907027FED7}"/>
              </a:ext>
            </a:extLst>
          </p:cNvPr>
          <p:cNvSpPr/>
          <p:nvPr/>
        </p:nvSpPr>
        <p:spPr>
          <a:xfrm>
            <a:off x="977462" y="484882"/>
            <a:ext cx="10730667" cy="6001643"/>
          </a:xfrm>
          <a:prstGeom prst="rect">
            <a:avLst/>
          </a:prstGeom>
        </p:spPr>
        <p:txBody>
          <a:bodyPr wrap="square">
            <a:spAutoFit/>
          </a:bodyPr>
          <a:lstStyle/>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32</a:t>
            </a:r>
            <a:r>
              <a:rPr lang="zh-CN" altLang="en-US" sz="1600" b="1" kern="100" dirty="0">
                <a:solidFill>
                  <a:srgbClr val="002060"/>
                </a:solidFill>
                <a:latin typeface="黑体" pitchFamily="49" charset="-122"/>
                <a:ea typeface="黑体" pitchFamily="49" charset="-122"/>
                <a:cs typeface="Times New Roman" panose="02020603050405020304" pitchFamily="18" charset="0"/>
              </a:rPr>
              <a:t>考点：劳动力市场非均衡及其影响因素</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13.</a:t>
            </a:r>
            <a:r>
              <a:rPr lang="zh-CN" altLang="en-US" sz="1600" b="1" kern="100" dirty="0">
                <a:solidFill>
                  <a:srgbClr val="002060"/>
                </a:solidFill>
                <a:latin typeface="黑体" pitchFamily="49" charset="-122"/>
                <a:ea typeface="黑体" pitchFamily="49" charset="-122"/>
                <a:cs typeface="Times New Roman" panose="02020603050405020304" pitchFamily="18" charset="0"/>
              </a:rPr>
              <a:t>即使企业可以随时雇佣员工，并且可以在不额外支付任何补偿的情况下解雇员工，它们往往也不会随意调整雇佣量，其主要原因不包括（）</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企业在雇用员工时付出的搜寻成本和筛选成本会随着员工被解雇而流失</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解雇员工在一定程度上会对企业未来的新员工招募能力产生不良影响</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解雇员工的成本总是会超过雇用新员工的成本</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解雇员工意味着企业在员工身上付出的培训成本流失掉了</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32</a:t>
            </a:r>
            <a:r>
              <a:rPr lang="zh-CN" altLang="en-US" sz="1600" b="1" kern="100" dirty="0">
                <a:solidFill>
                  <a:srgbClr val="002060"/>
                </a:solidFill>
                <a:latin typeface="黑体" pitchFamily="49" charset="-122"/>
                <a:ea typeface="黑体" pitchFamily="49" charset="-122"/>
                <a:cs typeface="Times New Roman" panose="02020603050405020304" pitchFamily="18" charset="0"/>
              </a:rPr>
              <a:t>考点：劳动力市场政策</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14</a:t>
            </a:r>
            <a:r>
              <a:rPr lang="zh-CN" altLang="en-US" sz="1600" b="1" kern="100" dirty="0">
                <a:solidFill>
                  <a:srgbClr val="002060"/>
                </a:solidFill>
                <a:latin typeface="黑体" pitchFamily="49" charset="-122"/>
                <a:ea typeface="黑体" pitchFamily="49" charset="-122"/>
                <a:cs typeface="Times New Roman" panose="02020603050405020304" pitchFamily="18" charset="0"/>
              </a:rPr>
              <a:t>货币政策施行手段不包括（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降低税率</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法定准备金制度</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贴现率调整</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公开市场业务</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E.</a:t>
            </a:r>
            <a:r>
              <a:rPr lang="zh-CN" altLang="en-US" sz="1600" b="1" kern="100" dirty="0">
                <a:solidFill>
                  <a:srgbClr val="002060"/>
                </a:solidFill>
                <a:latin typeface="黑体" pitchFamily="49" charset="-122"/>
                <a:ea typeface="黑体" pitchFamily="49" charset="-122"/>
                <a:cs typeface="Times New Roman" panose="02020603050405020304" pitchFamily="18" charset="0"/>
              </a:rPr>
              <a:t>增加转移支付</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p:txBody>
      </p:sp>
    </p:spTree>
    <p:extLst>
      <p:ext uri="{BB962C8B-B14F-4D97-AF65-F5344CB8AC3E}">
        <p14:creationId xmlns:p14="http://schemas.microsoft.com/office/powerpoint/2010/main" val="38381040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CA206A58-5637-411B-A1AF-2C907027FED7}"/>
              </a:ext>
            </a:extLst>
          </p:cNvPr>
          <p:cNvSpPr/>
          <p:nvPr/>
        </p:nvSpPr>
        <p:spPr>
          <a:xfrm>
            <a:off x="977462" y="484882"/>
            <a:ext cx="10730667" cy="5550237"/>
          </a:xfrm>
          <a:prstGeom prst="rect">
            <a:avLst/>
          </a:prstGeom>
        </p:spPr>
        <p:txBody>
          <a:bodyPr wrap="square">
            <a:spAutoFit/>
          </a:bodyPr>
          <a:lstStyle/>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32</a:t>
            </a:r>
            <a:r>
              <a:rPr lang="zh-CN" altLang="en-US" sz="1600" b="1" kern="100" dirty="0">
                <a:solidFill>
                  <a:srgbClr val="002060"/>
                </a:solidFill>
                <a:latin typeface="黑体" pitchFamily="49" charset="-122"/>
                <a:ea typeface="黑体" pitchFamily="49" charset="-122"/>
                <a:cs typeface="Times New Roman" panose="02020603050405020304" pitchFamily="18" charset="0"/>
              </a:rPr>
              <a:t>考点：劳动力市场非均衡及其影响因素</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15.</a:t>
            </a:r>
            <a:r>
              <a:rPr lang="zh-CN" altLang="en-US" sz="1600" b="1" kern="100" dirty="0">
                <a:solidFill>
                  <a:srgbClr val="002060"/>
                </a:solidFill>
                <a:latin typeface="黑体" pitchFamily="49" charset="-122"/>
                <a:ea typeface="黑体" pitchFamily="49" charset="-122"/>
                <a:cs typeface="Times New Roman" panose="02020603050405020304" pitchFamily="18" charset="0"/>
              </a:rPr>
              <a:t>新冠疫情以来，为更好支持复工复产，阶段性减少增值税、小规模纳税人增值税，属于（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货币政策   </a:t>
            </a: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财政政策日   </a:t>
            </a: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法律政策   </a:t>
            </a: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人力政策解</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16.</a:t>
            </a:r>
            <a:r>
              <a:rPr lang="zh-CN" altLang="en-US" sz="1600" b="1" kern="100" dirty="0">
                <a:solidFill>
                  <a:srgbClr val="002060"/>
                </a:solidFill>
                <a:latin typeface="黑体" pitchFamily="49" charset="-122"/>
                <a:ea typeface="黑体" pitchFamily="49" charset="-122"/>
                <a:cs typeface="Times New Roman" panose="02020603050405020304" pitchFamily="18" charset="0"/>
              </a:rPr>
              <a:t>在经济不景气时期，某国的一些产业受到严重打击，裁员现象严重，为此该国政府拿出专项财政拨款，建立了一些针对失业人员的再就业培训计划，政府采取的这种政策被称为（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财政政策   </a:t>
            </a: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货币政策     </a:t>
            </a: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产业政策   </a:t>
            </a: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人力政策</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17.</a:t>
            </a:r>
            <a:r>
              <a:rPr lang="zh-CN" altLang="en-US" sz="1600" b="1" kern="100" dirty="0">
                <a:solidFill>
                  <a:srgbClr val="002060"/>
                </a:solidFill>
                <a:latin typeface="黑体" pitchFamily="49" charset="-122"/>
                <a:ea typeface="黑体" pitchFamily="49" charset="-122"/>
                <a:cs typeface="Times New Roman" panose="02020603050405020304" pitchFamily="18" charset="0"/>
              </a:rPr>
              <a:t>关于最低工资立法的经济学分析，正确的是（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最低工资立法必然导致收入分配的不平等程度下降</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最低工资立法有助于增加全体低收入劳动者的收入</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最低工资立法的扩大效应会导致部分低收入劳动者失去工作</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最低工资立法的压缩效应有助于提高管理层的工资水平</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p:txBody>
      </p:sp>
    </p:spTree>
    <p:extLst>
      <p:ext uri="{BB962C8B-B14F-4D97-AF65-F5344CB8AC3E}">
        <p14:creationId xmlns:p14="http://schemas.microsoft.com/office/powerpoint/2010/main" val="1972995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CA206A58-5637-411B-A1AF-2C907027FED7}"/>
              </a:ext>
            </a:extLst>
          </p:cNvPr>
          <p:cNvSpPr/>
          <p:nvPr/>
        </p:nvSpPr>
        <p:spPr>
          <a:xfrm>
            <a:off x="691363" y="484882"/>
            <a:ext cx="11145671" cy="5632311"/>
          </a:xfrm>
          <a:prstGeom prst="rect">
            <a:avLst/>
          </a:prstGeom>
        </p:spPr>
        <p:txBody>
          <a:bodyPr wrap="square">
            <a:spAutoFit/>
          </a:bodyPr>
          <a:lstStyle/>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33</a:t>
            </a:r>
            <a:r>
              <a:rPr lang="zh-CN" altLang="en-US" sz="1600" b="1" kern="100" dirty="0">
                <a:solidFill>
                  <a:srgbClr val="002060"/>
                </a:solidFill>
                <a:latin typeface="黑体" pitchFamily="49" charset="-122"/>
                <a:ea typeface="黑体" pitchFamily="49" charset="-122"/>
                <a:cs typeface="Times New Roman" panose="02020603050405020304" pitchFamily="18" charset="0"/>
              </a:rPr>
              <a:t>考点：案例</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1.</a:t>
            </a:r>
            <a:r>
              <a:rPr lang="zh-CN" altLang="en-US" sz="1600" b="1" kern="100" dirty="0">
                <a:solidFill>
                  <a:srgbClr val="002060"/>
                </a:solidFill>
                <a:latin typeface="黑体" pitchFamily="49" charset="-122"/>
                <a:ea typeface="黑体" pitchFamily="49" charset="-122"/>
                <a:cs typeface="Times New Roman" panose="02020603050405020304" pitchFamily="18" charset="0"/>
              </a:rPr>
              <a:t>计算机专业毕业的研究生小韩非常庆幸自已能够顺利地在一家世界知名的国内通信技术公司找到一份研发工作，因为这家公司的工资水平远远超过市场水平，因此每年都有大批毕业生来求职。这家公司的人力资源管理水平很高，在招聘、晋升、绩效、薪酬以及解雇等各个人力资源管理领域都制定了非常明确的规则和程序，管理非常规范。入职后小韩发现，该公司非常重视新员工的培训，而且倾向于从内部提拔管理人员，公司在做出晋升决定时，会严格根据任职员工的历史绩效以及在一线的工作时间和发展潜力等来进行综合考察，晋升标准和晋升待遇也是非常明确的，每一次晋升都会有若干员工作为候选人，其中优秀的人将被选拔至上一级领导岗位。</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zh-CN" altLang="en-US" sz="1600" b="1" kern="100" dirty="0">
                <a:solidFill>
                  <a:srgbClr val="002060"/>
                </a:solidFill>
                <a:latin typeface="黑体" pitchFamily="49" charset="-122"/>
                <a:ea typeface="黑体" pitchFamily="49" charset="-122"/>
                <a:cs typeface="Times New Roman" panose="02020603050405020304" pitchFamily="18" charset="0"/>
              </a:rPr>
              <a:t>根据以上材料，回答下列问题：</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zh-CN" altLang="en-US" sz="1600" b="1" kern="100" dirty="0">
                <a:solidFill>
                  <a:srgbClr val="002060"/>
                </a:solidFill>
                <a:latin typeface="黑体" pitchFamily="49" charset="-122"/>
                <a:ea typeface="黑体" pitchFamily="49" charset="-122"/>
                <a:cs typeface="Times New Roman" panose="02020603050405020304" pitchFamily="18" charset="0"/>
              </a:rPr>
              <a:t>（</a:t>
            </a:r>
            <a:r>
              <a:rPr lang="en-US" altLang="zh-CN" sz="1600" b="1" kern="100" dirty="0">
                <a:solidFill>
                  <a:srgbClr val="002060"/>
                </a:solidFill>
                <a:latin typeface="黑体" pitchFamily="49" charset="-122"/>
                <a:ea typeface="黑体" pitchFamily="49" charset="-122"/>
                <a:cs typeface="Times New Roman" panose="02020603050405020304" pitchFamily="18" charset="0"/>
              </a:rPr>
              <a:t>1</a:t>
            </a:r>
            <a:r>
              <a:rPr lang="zh-CN" altLang="en-US" sz="1600" b="1" kern="100" dirty="0">
                <a:solidFill>
                  <a:srgbClr val="002060"/>
                </a:solidFill>
                <a:latin typeface="黑体" pitchFamily="49" charset="-122"/>
                <a:ea typeface="黑体" pitchFamily="49" charset="-122"/>
                <a:cs typeface="Times New Roman" panose="02020603050405020304" pitchFamily="18" charset="0"/>
              </a:rPr>
              <a:t>）与该公司的人力资源管理实践相吻合的特征包括（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内部劳动力市场             </a:t>
            </a: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封闭劳动力市场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终身雇佣                   </a:t>
            </a: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晋升竞赛</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zh-CN" altLang="en-US" sz="1600" b="1" kern="100" dirty="0">
                <a:solidFill>
                  <a:srgbClr val="002060"/>
                </a:solidFill>
                <a:latin typeface="黑体" pitchFamily="49" charset="-122"/>
                <a:ea typeface="黑体" pitchFamily="49" charset="-122"/>
                <a:cs typeface="Times New Roman" panose="02020603050405020304" pitchFamily="18" charset="0"/>
              </a:rPr>
              <a:t>（</a:t>
            </a:r>
            <a:r>
              <a:rPr lang="en-US" altLang="zh-CN" sz="1600" b="1" kern="100" dirty="0">
                <a:solidFill>
                  <a:srgbClr val="002060"/>
                </a:solidFill>
                <a:latin typeface="黑体" pitchFamily="49" charset="-122"/>
                <a:ea typeface="黑体" pitchFamily="49" charset="-122"/>
                <a:cs typeface="Times New Roman" panose="02020603050405020304" pitchFamily="18" charset="0"/>
              </a:rPr>
              <a:t>2</a:t>
            </a:r>
            <a:r>
              <a:rPr lang="zh-CN" altLang="en-US" sz="1600" b="1" kern="100" dirty="0">
                <a:solidFill>
                  <a:srgbClr val="002060"/>
                </a:solidFill>
                <a:latin typeface="黑体" pitchFamily="49" charset="-122"/>
                <a:ea typeface="黑体" pitchFamily="49" charset="-122"/>
                <a:cs typeface="Times New Roman" panose="02020603050405020304" pitchFamily="18" charset="0"/>
              </a:rPr>
              <a:t>）该公司支付高工资的作用在于（  </a:t>
            </a:r>
            <a:r>
              <a:rPr lang="en-US" altLang="zh-CN" sz="1600" b="1" kern="100" dirty="0">
                <a:solidFill>
                  <a:srgbClr val="002060"/>
                </a:solidFill>
                <a:latin typeface="黑体" pitchFamily="49" charset="-122"/>
                <a:ea typeface="黑体" pitchFamily="49" charset="-122"/>
                <a:cs typeface="Times New Roman" panose="02020603050405020304" pitchFamily="18" charset="0"/>
              </a:rPr>
              <a:t>) </a:t>
            </a: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吸引优秀的、高生产率员工    </a:t>
            </a: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降低员工离职率</a:t>
            </a:r>
            <a:r>
              <a:rPr lang="en-US" altLang="zh-CN" sz="1600" b="1" kern="100" dirty="0">
                <a:solidFill>
                  <a:srgbClr val="002060"/>
                </a:solidFill>
                <a:latin typeface="黑体" pitchFamily="49" charset="-122"/>
                <a:ea typeface="黑体" pitchFamily="49" charset="-122"/>
                <a:cs typeface="Times New Roman" panose="02020603050405020304" pitchFamily="18" charset="0"/>
              </a:rPr>
              <a:t>     </a:t>
            </a: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削弱员工的偷懒动机          </a:t>
            </a: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降低人工成本</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p:txBody>
      </p:sp>
    </p:spTree>
    <p:extLst>
      <p:ext uri="{BB962C8B-B14F-4D97-AF65-F5344CB8AC3E}">
        <p14:creationId xmlns:p14="http://schemas.microsoft.com/office/powerpoint/2010/main" val="2462734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CA206A58-5637-411B-A1AF-2C907027FED7}"/>
              </a:ext>
            </a:extLst>
          </p:cNvPr>
          <p:cNvSpPr/>
          <p:nvPr/>
        </p:nvSpPr>
        <p:spPr>
          <a:xfrm>
            <a:off x="691363" y="484882"/>
            <a:ext cx="11145671" cy="6083717"/>
          </a:xfrm>
          <a:prstGeom prst="rect">
            <a:avLst/>
          </a:prstGeom>
        </p:spPr>
        <p:txBody>
          <a:bodyPr wrap="square">
            <a:spAutoFit/>
          </a:bodyPr>
          <a:lstStyle/>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33</a:t>
            </a:r>
            <a:r>
              <a:rPr lang="zh-CN" altLang="en-US" sz="1600" b="1" kern="100" dirty="0">
                <a:solidFill>
                  <a:srgbClr val="002060"/>
                </a:solidFill>
                <a:latin typeface="黑体" pitchFamily="49" charset="-122"/>
                <a:ea typeface="黑体" pitchFamily="49" charset="-122"/>
                <a:cs typeface="Times New Roman" panose="02020603050405020304" pitchFamily="18" charset="0"/>
              </a:rPr>
              <a:t>考点：案例</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1.</a:t>
            </a:r>
            <a:r>
              <a:rPr lang="zh-CN" altLang="en-US" sz="1600" b="1" kern="100" dirty="0">
                <a:solidFill>
                  <a:srgbClr val="002060"/>
                </a:solidFill>
                <a:latin typeface="黑体" pitchFamily="49" charset="-122"/>
                <a:ea typeface="黑体" pitchFamily="49" charset="-122"/>
                <a:cs typeface="Times New Roman" panose="02020603050405020304" pitchFamily="18" charset="0"/>
              </a:rPr>
              <a:t>计算机专业毕业的研究生小韩非常庆幸自已能够顺利地在一家世界知名的国内通信技术公司找到一份研发工作，因为这家公司的工资水平远远超过市场水平，因此每年都有大批毕业生来求职。这家公司的人力资源管理水平很高，在招聘、晋升、绩效、薪酬以及解雇等各个人力资源管理领域都制定了非常明确的规则和程序，管理非常规范。入职后小韩发现，该公司非常重视新员工的培训，而且倾向于从内部提拔管理人员，公司在做出晋升决定时，会严格根据任职员工的历史绩效以及在一线的工作时间和发展潜力等来进行综合考察，晋升标准和晋升待遇也是非常明确的，每一次晋升都会有若干员工作为候选人，其中优秀的人将被选拔至上一级领导岗位。</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zh-CN" altLang="en-US" sz="1600" b="1" kern="100" dirty="0">
                <a:solidFill>
                  <a:srgbClr val="002060"/>
                </a:solidFill>
                <a:latin typeface="黑体" pitchFamily="49" charset="-122"/>
                <a:ea typeface="黑体" pitchFamily="49" charset="-122"/>
                <a:cs typeface="Times New Roman" panose="02020603050405020304" pitchFamily="18" charset="0"/>
              </a:rPr>
              <a:t>根据以上材料，回答下列问题：</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zh-CN" altLang="en-US" sz="1600" b="1" kern="100" dirty="0">
                <a:solidFill>
                  <a:srgbClr val="002060"/>
                </a:solidFill>
                <a:latin typeface="黑体" pitchFamily="49" charset="-122"/>
                <a:ea typeface="黑体" pitchFamily="49" charset="-122"/>
                <a:cs typeface="Times New Roman" panose="02020603050405020304" pitchFamily="18" charset="0"/>
              </a:rPr>
              <a:t>（</a:t>
            </a:r>
            <a:r>
              <a:rPr lang="en-US" altLang="zh-CN" sz="1600" b="1" kern="100" dirty="0">
                <a:solidFill>
                  <a:srgbClr val="002060"/>
                </a:solidFill>
                <a:latin typeface="黑体" pitchFamily="49" charset="-122"/>
                <a:ea typeface="黑体" pitchFamily="49" charset="-122"/>
                <a:cs typeface="Times New Roman" panose="02020603050405020304" pitchFamily="18" charset="0"/>
              </a:rPr>
              <a:t>3</a:t>
            </a:r>
            <a:r>
              <a:rPr lang="zh-CN" altLang="en-US" sz="1600" b="1" kern="100" dirty="0">
                <a:solidFill>
                  <a:srgbClr val="002060"/>
                </a:solidFill>
                <a:latin typeface="黑体" pitchFamily="49" charset="-122"/>
                <a:ea typeface="黑体" pitchFamily="49" charset="-122"/>
                <a:cs typeface="Times New Roman" panose="02020603050405020304" pitchFamily="18" charset="0"/>
              </a:rPr>
              <a:t>）该公司做出晋升决策的依据是候选人的（  ）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学历                                </a:t>
            </a: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相对绩效水平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资历                                </a:t>
            </a: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能力</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zh-CN" altLang="en-US" sz="1600" b="1" kern="100" dirty="0">
                <a:solidFill>
                  <a:srgbClr val="002060"/>
                </a:solidFill>
                <a:latin typeface="黑体" pitchFamily="49" charset="-122"/>
                <a:ea typeface="黑体" pitchFamily="49" charset="-122"/>
                <a:cs typeface="Times New Roman" panose="02020603050405020304" pitchFamily="18" charset="0"/>
              </a:rPr>
              <a:t>（</a:t>
            </a:r>
            <a:r>
              <a:rPr lang="en-US" altLang="zh-CN" sz="1600" b="1" kern="100" dirty="0">
                <a:solidFill>
                  <a:srgbClr val="002060"/>
                </a:solidFill>
                <a:latin typeface="黑体" pitchFamily="49" charset="-122"/>
                <a:ea typeface="黑体" pitchFamily="49" charset="-122"/>
                <a:cs typeface="Times New Roman" panose="02020603050405020304" pitchFamily="18" charset="0"/>
              </a:rPr>
              <a:t>4</a:t>
            </a:r>
            <a:r>
              <a:rPr lang="zh-CN" altLang="en-US" sz="1600" b="1" kern="100" dirty="0">
                <a:solidFill>
                  <a:srgbClr val="002060"/>
                </a:solidFill>
                <a:latin typeface="黑体" pitchFamily="49" charset="-122"/>
                <a:ea typeface="黑体" pitchFamily="49" charset="-122"/>
                <a:cs typeface="Times New Roman" panose="02020603050405020304" pitchFamily="18" charset="0"/>
              </a:rPr>
              <a:t>）可以使公司的晋升体系更为有效的做法包括（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使多位候选人在晋升潜力和实力方面存在较为明显的差距</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使候选人的现有薪酬和新职位的薪酬水平之间存在明显差距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尽可能确保在晋升决策中不掺杂实力以外的运气成分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不把候选人的直接上级的主观评价作为晋升决策的唯一依据</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p:txBody>
      </p:sp>
    </p:spTree>
    <p:extLst>
      <p:ext uri="{BB962C8B-B14F-4D97-AF65-F5344CB8AC3E}">
        <p14:creationId xmlns:p14="http://schemas.microsoft.com/office/powerpoint/2010/main" val="37374931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CA206A58-5637-411B-A1AF-2C907027FED7}"/>
              </a:ext>
            </a:extLst>
          </p:cNvPr>
          <p:cNvSpPr/>
          <p:nvPr/>
        </p:nvSpPr>
        <p:spPr>
          <a:xfrm>
            <a:off x="691363" y="484882"/>
            <a:ext cx="11145671" cy="5139869"/>
          </a:xfrm>
          <a:prstGeom prst="rect">
            <a:avLst/>
          </a:prstGeom>
        </p:spPr>
        <p:txBody>
          <a:bodyPr wrap="square">
            <a:spAutoFit/>
          </a:bodyPr>
          <a:lstStyle/>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33</a:t>
            </a:r>
            <a:r>
              <a:rPr lang="zh-CN" altLang="en-US" sz="1600" b="1" kern="100" dirty="0">
                <a:solidFill>
                  <a:srgbClr val="002060"/>
                </a:solidFill>
                <a:latin typeface="黑体" pitchFamily="49" charset="-122"/>
                <a:ea typeface="黑体" pitchFamily="49" charset="-122"/>
                <a:cs typeface="Times New Roman" panose="02020603050405020304" pitchFamily="18" charset="0"/>
              </a:rPr>
              <a:t>考点：案例</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2.</a:t>
            </a:r>
            <a:r>
              <a:rPr lang="zh-CN" altLang="en-US" sz="1600" b="1" kern="100" dirty="0">
                <a:solidFill>
                  <a:srgbClr val="002060"/>
                </a:solidFill>
                <a:latin typeface="黑体" pitchFamily="49" charset="-122"/>
                <a:ea typeface="黑体" pitchFamily="49" charset="-122"/>
                <a:cs typeface="Times New Roman" panose="02020603050405020304" pitchFamily="18" charset="0"/>
              </a:rPr>
              <a:t>小吕在大学毕业找工作时不仅考虑工资水平，</a:t>
            </a:r>
            <a:r>
              <a:rPr lang="en-US" altLang="zh-CN" sz="1600" b="1" kern="100" dirty="0">
                <a:solidFill>
                  <a:srgbClr val="002060"/>
                </a:solidFill>
                <a:latin typeface="黑体" pitchFamily="49" charset="-122"/>
                <a:ea typeface="黑体" pitchFamily="49" charset="-122"/>
                <a:cs typeface="Times New Roman" panose="02020603050405020304" pitchFamily="18" charset="0"/>
              </a:rPr>
              <a:t>_</a:t>
            </a:r>
            <a:r>
              <a:rPr lang="zh-CN" altLang="en-US" sz="1600" b="1" kern="100" dirty="0">
                <a:solidFill>
                  <a:srgbClr val="002060"/>
                </a:solidFill>
                <a:latin typeface="黑体" pitchFamily="49" charset="-122"/>
                <a:ea typeface="黑体" pitchFamily="49" charset="-122"/>
                <a:cs typeface="Times New Roman" panose="02020603050405020304" pitchFamily="18" charset="0"/>
              </a:rPr>
              <a:t>还要考虑职业发展前途、企业声誉等因素。他在求职过程中发现，有些企业坚持支付超过市场均衡工资水平的高工瓷而不像教科书说的那样，按照通行市场水平支付工资。此外，他去求职的一些企业面对人工成本不断上涨的形势，开始用机器人代替一些人工操作。让他没想到的是，大学同班同学小王由于一时找不到好工作，家庭经济状况又不好，先选择去一家快递公司当快递员了。</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zh-CN" altLang="en-US" sz="1600" b="1" kern="100" dirty="0">
                <a:solidFill>
                  <a:srgbClr val="002060"/>
                </a:solidFill>
                <a:latin typeface="黑体" pitchFamily="49" charset="-122"/>
                <a:ea typeface="黑体" pitchFamily="49" charset="-122"/>
                <a:cs typeface="Times New Roman" panose="02020603050405020304" pitchFamily="18" charset="0"/>
              </a:rPr>
              <a:t>根据以上材料，回答下列问题：</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zh-CN" altLang="en-US" sz="1600" b="1" kern="100" dirty="0">
                <a:solidFill>
                  <a:srgbClr val="002060"/>
                </a:solidFill>
                <a:latin typeface="黑体" pitchFamily="49" charset="-122"/>
                <a:ea typeface="黑体" pitchFamily="49" charset="-122"/>
                <a:cs typeface="Times New Roman" panose="02020603050405020304" pitchFamily="18" charset="0"/>
              </a:rPr>
              <a:t>（</a:t>
            </a:r>
            <a:r>
              <a:rPr lang="en-US" altLang="zh-CN" sz="1600" b="1" kern="100" dirty="0">
                <a:solidFill>
                  <a:srgbClr val="002060"/>
                </a:solidFill>
                <a:latin typeface="黑体" pitchFamily="49" charset="-122"/>
                <a:ea typeface="黑体" pitchFamily="49" charset="-122"/>
                <a:cs typeface="Times New Roman" panose="02020603050405020304" pitchFamily="18" charset="0"/>
              </a:rPr>
              <a:t>1</a:t>
            </a:r>
            <a:r>
              <a:rPr lang="zh-CN" altLang="en-US" sz="1600" b="1" kern="100" dirty="0">
                <a:solidFill>
                  <a:srgbClr val="002060"/>
                </a:solidFill>
                <a:latin typeface="黑体" pitchFamily="49" charset="-122"/>
                <a:ea typeface="黑体" pitchFamily="49" charset="-122"/>
                <a:cs typeface="Times New Roman" panose="02020603050405020304" pitchFamily="18" charset="0"/>
              </a:rPr>
              <a:t>）小吕在找工作时考虑多种因素的情况表明，劳动力市场存在（   ）的特征。</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交易对象难以衡量性     </a:t>
            </a: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交易条件的复杂性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交易延续性             </a:t>
            </a: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出售者地位不利性</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zh-CN" altLang="en-US" sz="1600" b="1" kern="100" dirty="0">
                <a:solidFill>
                  <a:srgbClr val="002060"/>
                </a:solidFill>
                <a:latin typeface="黑体" pitchFamily="49" charset="-122"/>
                <a:ea typeface="黑体" pitchFamily="49" charset="-122"/>
                <a:cs typeface="Times New Roman" panose="02020603050405020304" pitchFamily="18" charset="0"/>
              </a:rPr>
              <a:t>（</a:t>
            </a:r>
            <a:r>
              <a:rPr lang="en-US" altLang="zh-CN" sz="1600" b="1" kern="100" dirty="0">
                <a:solidFill>
                  <a:srgbClr val="002060"/>
                </a:solidFill>
                <a:latin typeface="黑体" pitchFamily="49" charset="-122"/>
                <a:ea typeface="黑体" pitchFamily="49" charset="-122"/>
                <a:cs typeface="Times New Roman" panose="02020603050405020304" pitchFamily="18" charset="0"/>
              </a:rPr>
              <a:t>2</a:t>
            </a:r>
            <a:r>
              <a:rPr lang="zh-CN" altLang="en-US" sz="1600" b="1" kern="100" dirty="0">
                <a:solidFill>
                  <a:srgbClr val="002060"/>
                </a:solidFill>
                <a:latin typeface="黑体" pitchFamily="49" charset="-122"/>
                <a:ea typeface="黑体" pitchFamily="49" charset="-122"/>
                <a:cs typeface="Times New Roman" panose="02020603050405020304" pitchFamily="18" charset="0"/>
              </a:rPr>
              <a:t>）关于企业支付的超过市场均衡水平高工资的说法，正确的是（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企业支付的这种高工资称为绩效工资   </a:t>
            </a: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这种高工资有助于吸引生产率更高的员工</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这种高工资有助于降低员工的离职率   </a:t>
            </a: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这种做法在员工期望与企业保持长期雇佣关系的情况下更有意义</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p:txBody>
      </p:sp>
    </p:spTree>
    <p:extLst>
      <p:ext uri="{BB962C8B-B14F-4D97-AF65-F5344CB8AC3E}">
        <p14:creationId xmlns:p14="http://schemas.microsoft.com/office/powerpoint/2010/main" val="6924564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CA206A58-5637-411B-A1AF-2C907027FED7}"/>
              </a:ext>
            </a:extLst>
          </p:cNvPr>
          <p:cNvSpPr/>
          <p:nvPr/>
        </p:nvSpPr>
        <p:spPr>
          <a:xfrm>
            <a:off x="691363" y="484882"/>
            <a:ext cx="11145671" cy="6042680"/>
          </a:xfrm>
          <a:prstGeom prst="rect">
            <a:avLst/>
          </a:prstGeom>
        </p:spPr>
        <p:txBody>
          <a:bodyPr wrap="square">
            <a:spAutoFit/>
          </a:bodyPr>
          <a:lstStyle/>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33</a:t>
            </a:r>
            <a:r>
              <a:rPr lang="zh-CN" altLang="en-US" sz="1600" b="1" kern="100" dirty="0">
                <a:solidFill>
                  <a:srgbClr val="002060"/>
                </a:solidFill>
                <a:latin typeface="黑体" pitchFamily="49" charset="-122"/>
                <a:ea typeface="黑体" pitchFamily="49" charset="-122"/>
                <a:cs typeface="Times New Roman" panose="02020603050405020304" pitchFamily="18" charset="0"/>
              </a:rPr>
              <a:t>考点：案例</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2.</a:t>
            </a:r>
            <a:r>
              <a:rPr lang="zh-CN" altLang="en-US" sz="1600" b="1" kern="100" dirty="0">
                <a:solidFill>
                  <a:srgbClr val="002060"/>
                </a:solidFill>
                <a:latin typeface="黑体" pitchFamily="49" charset="-122"/>
                <a:ea typeface="黑体" pitchFamily="49" charset="-122"/>
                <a:cs typeface="Times New Roman" panose="02020603050405020304" pitchFamily="18" charset="0"/>
              </a:rPr>
              <a:t>小吕在大学毕业找工作时不仅考虑工资水平，</a:t>
            </a:r>
            <a:r>
              <a:rPr lang="en-US" altLang="zh-CN" sz="1600" b="1" kern="100" dirty="0">
                <a:solidFill>
                  <a:srgbClr val="002060"/>
                </a:solidFill>
                <a:latin typeface="黑体" pitchFamily="49" charset="-122"/>
                <a:ea typeface="黑体" pitchFamily="49" charset="-122"/>
                <a:cs typeface="Times New Roman" panose="02020603050405020304" pitchFamily="18" charset="0"/>
              </a:rPr>
              <a:t>_</a:t>
            </a:r>
            <a:r>
              <a:rPr lang="zh-CN" altLang="en-US" sz="1600" b="1" kern="100" dirty="0">
                <a:solidFill>
                  <a:srgbClr val="002060"/>
                </a:solidFill>
                <a:latin typeface="黑体" pitchFamily="49" charset="-122"/>
                <a:ea typeface="黑体" pitchFamily="49" charset="-122"/>
                <a:cs typeface="Times New Roman" panose="02020603050405020304" pitchFamily="18" charset="0"/>
              </a:rPr>
              <a:t>还要考虑职业发展前途、企业声誉等因素。他在求职过程中发现，有些企业坚持支付超过市场均衡工资水平的高工瓷而不像教科书说的那样，按照通行市场水平支付工资。此外，他去求职的一些企业面对人工成本不断上涨的形势，开始用机器人代替一些人工操作。让他没想到的是，大学同班同学小王由于一时找不到好工作，家庭经济状况又不好，先选择去一家快递公司当快递员了。</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zh-CN" altLang="en-US" sz="1600" b="1" kern="100" dirty="0">
                <a:solidFill>
                  <a:srgbClr val="002060"/>
                </a:solidFill>
                <a:latin typeface="黑体" pitchFamily="49" charset="-122"/>
                <a:ea typeface="黑体" pitchFamily="49" charset="-122"/>
                <a:cs typeface="Times New Roman" panose="02020603050405020304" pitchFamily="18" charset="0"/>
              </a:rPr>
              <a:t>根据以上材料，回答下列问题：</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zh-CN" altLang="en-US" sz="1600" b="1" kern="100" dirty="0">
                <a:solidFill>
                  <a:srgbClr val="002060"/>
                </a:solidFill>
                <a:latin typeface="黑体" pitchFamily="49" charset="-122"/>
                <a:ea typeface="黑体" pitchFamily="49" charset="-122"/>
                <a:cs typeface="Times New Roman" panose="02020603050405020304" pitchFamily="18" charset="0"/>
              </a:rPr>
              <a:t>（</a:t>
            </a:r>
            <a:r>
              <a:rPr lang="en-US" altLang="zh-CN" sz="1600" b="1" kern="100" dirty="0">
                <a:solidFill>
                  <a:srgbClr val="002060"/>
                </a:solidFill>
                <a:latin typeface="黑体" pitchFamily="49" charset="-122"/>
                <a:ea typeface="黑体" pitchFamily="49" charset="-122"/>
                <a:cs typeface="Times New Roman" panose="02020603050405020304" pitchFamily="18" charset="0"/>
              </a:rPr>
              <a:t>3</a:t>
            </a:r>
            <a:r>
              <a:rPr lang="zh-CN" altLang="en-US" sz="1600" b="1" kern="100" dirty="0">
                <a:solidFill>
                  <a:srgbClr val="002060"/>
                </a:solidFill>
                <a:latin typeface="黑体" pitchFamily="49" charset="-122"/>
                <a:ea typeface="黑体" pitchFamily="49" charset="-122"/>
                <a:cs typeface="Times New Roman" panose="02020603050405020304" pitchFamily="18" charset="0"/>
              </a:rPr>
              <a:t>）关于一些企业用机器人替代人工操作现象的说法，正确的是（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机器人价格下降的规模效应会导致企业的劳动力需求上升</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机器人价格下降的替代效应会导致企业的劳动力需求上升</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机器人对人工操作的替代反映了产品需求对劳动力需求产生的影响</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机器人对人工操作的替代反映了两种生产要素之间的互补关系</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zh-CN" altLang="en-US" sz="1600" b="1" kern="100" dirty="0">
                <a:solidFill>
                  <a:srgbClr val="002060"/>
                </a:solidFill>
                <a:latin typeface="黑体" pitchFamily="49" charset="-122"/>
                <a:ea typeface="黑体" pitchFamily="49" charset="-122"/>
                <a:cs typeface="Times New Roman" panose="02020603050405020304" pitchFamily="18" charset="0"/>
              </a:rPr>
              <a:t>（</a:t>
            </a:r>
            <a:r>
              <a:rPr lang="en-US" altLang="zh-CN" sz="1600" b="1" kern="100" dirty="0">
                <a:solidFill>
                  <a:srgbClr val="002060"/>
                </a:solidFill>
                <a:latin typeface="黑体" pitchFamily="49" charset="-122"/>
                <a:ea typeface="黑体" pitchFamily="49" charset="-122"/>
                <a:cs typeface="Times New Roman" panose="02020603050405020304" pitchFamily="18" charset="0"/>
              </a:rPr>
              <a:t>4</a:t>
            </a:r>
            <a:r>
              <a:rPr lang="zh-CN" altLang="en-US" sz="1600" b="1" kern="100" dirty="0">
                <a:solidFill>
                  <a:srgbClr val="002060"/>
                </a:solidFill>
                <a:latin typeface="黑体" pitchFamily="49" charset="-122"/>
                <a:ea typeface="黑体" pitchFamily="49" charset="-122"/>
                <a:cs typeface="Times New Roman" panose="02020603050405020304" pitchFamily="18" charset="0"/>
              </a:rPr>
              <a:t>）关于小王选择当快递员的说法，正确的是（  </a:t>
            </a:r>
            <a:r>
              <a:rPr lang="en-US" altLang="zh-CN" sz="1600" b="1" kern="100" dirty="0">
                <a:solidFill>
                  <a:srgbClr val="002060"/>
                </a:solidFill>
                <a:latin typeface="黑体" pitchFamily="49" charset="-122"/>
                <a:ea typeface="黑体" pitchFamily="49" charset="-122"/>
                <a:cs typeface="Times New Roman" panose="02020603050405020304" pitchFamily="18" charset="0"/>
              </a:rPr>
              <a:t>)</a:t>
            </a: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小王不得不去次等劳动力市场就业    </a:t>
            </a: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小王是通过劳动力市场实现就业的</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小王领取的是效率工资              </a:t>
            </a: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小王不可能再回到优等劳动力市场就业</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p:txBody>
      </p:sp>
    </p:spTree>
    <p:extLst>
      <p:ext uri="{BB962C8B-B14F-4D97-AF65-F5344CB8AC3E}">
        <p14:creationId xmlns:p14="http://schemas.microsoft.com/office/powerpoint/2010/main" val="27431818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CA206A58-5637-411B-A1AF-2C907027FED7}"/>
              </a:ext>
            </a:extLst>
          </p:cNvPr>
          <p:cNvSpPr/>
          <p:nvPr/>
        </p:nvSpPr>
        <p:spPr>
          <a:xfrm>
            <a:off x="691363" y="484882"/>
            <a:ext cx="11145671" cy="5837495"/>
          </a:xfrm>
          <a:prstGeom prst="rect">
            <a:avLst/>
          </a:prstGeom>
        </p:spPr>
        <p:txBody>
          <a:bodyPr wrap="square">
            <a:spAutoFit/>
          </a:bodyPr>
          <a:lstStyle/>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33</a:t>
            </a:r>
            <a:r>
              <a:rPr lang="zh-CN" altLang="en-US" sz="1600" b="1" kern="100" dirty="0">
                <a:solidFill>
                  <a:srgbClr val="002060"/>
                </a:solidFill>
                <a:latin typeface="黑体" pitchFamily="49" charset="-122"/>
                <a:ea typeface="黑体" pitchFamily="49" charset="-122"/>
                <a:cs typeface="Times New Roman" panose="02020603050405020304" pitchFamily="18" charset="0"/>
              </a:rPr>
              <a:t>考点：案例</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3.</a:t>
            </a:r>
            <a:r>
              <a:rPr lang="zh-CN" altLang="en-US" sz="1600" b="1" kern="100" dirty="0">
                <a:solidFill>
                  <a:srgbClr val="002060"/>
                </a:solidFill>
                <a:latin typeface="黑体" pitchFamily="49" charset="-122"/>
                <a:ea typeface="黑体" pitchFamily="49" charset="-122"/>
                <a:cs typeface="Times New Roman" panose="02020603050405020304" pitchFamily="18" charset="0"/>
              </a:rPr>
              <a:t>小罗是国内重点大学计算机专业毕业的研究生。找工作过程中他发现，与几年前报考研究生时相比，由于整体经济下滑、计算机专业学生过剩，工作不如当年好找，工资水平也达不到当年的预期。由于小罗学习成绩优异，在校期间曾开发的一套校园交友软件还被某公司收购，他很快通过了一家知名网络公司的专业笔试、面试和心理测试，作为软件编程人员开始在这家公司实习。实习三个月后，小罗顺利得到了这份工作。公司给他这类的软件编程人员的工资比市场水平高出</a:t>
            </a:r>
            <a:r>
              <a:rPr lang="en-US" altLang="zh-CN" sz="1600" b="1" kern="100" dirty="0">
                <a:solidFill>
                  <a:srgbClr val="002060"/>
                </a:solidFill>
                <a:latin typeface="黑体" pitchFamily="49" charset="-122"/>
                <a:ea typeface="黑体" pitchFamily="49" charset="-122"/>
                <a:cs typeface="Times New Roman" panose="02020603050405020304" pitchFamily="18" charset="0"/>
              </a:rPr>
              <a:t>20%</a:t>
            </a:r>
            <a:r>
              <a:rPr lang="zh-CN" altLang="en-US" sz="1600" b="1" kern="100" dirty="0">
                <a:solidFill>
                  <a:srgbClr val="002060"/>
                </a:solidFill>
                <a:latin typeface="黑体" pitchFamily="49" charset="-122"/>
                <a:ea typeface="黑体" pitchFamily="49" charset="-122"/>
                <a:cs typeface="Times New Roman" panose="02020603050405020304" pitchFamily="18" charset="0"/>
              </a:rPr>
              <a:t>，办公环境和各项福利待遇也很好。小罗对这份工作比较满意。</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zh-CN" altLang="en-US" sz="1600" b="1" kern="100" dirty="0">
                <a:solidFill>
                  <a:srgbClr val="002060"/>
                </a:solidFill>
                <a:latin typeface="黑体" pitchFamily="49" charset="-122"/>
                <a:ea typeface="黑体" pitchFamily="49" charset="-122"/>
                <a:cs typeface="Times New Roman" panose="02020603050405020304" pitchFamily="18" charset="0"/>
              </a:rPr>
              <a:t>根据以上材料，回答下列问题：</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zh-CN" altLang="en-US" sz="1600" b="1" kern="100" dirty="0">
                <a:solidFill>
                  <a:srgbClr val="002060"/>
                </a:solidFill>
                <a:latin typeface="黑体" pitchFamily="49" charset="-122"/>
                <a:ea typeface="黑体" pitchFamily="49" charset="-122"/>
                <a:cs typeface="Times New Roman" panose="02020603050405020304" pitchFamily="18" charset="0"/>
              </a:rPr>
              <a:t>（</a:t>
            </a:r>
            <a:r>
              <a:rPr lang="en-US" altLang="zh-CN" sz="1600" b="1" kern="100" dirty="0">
                <a:solidFill>
                  <a:srgbClr val="002060"/>
                </a:solidFill>
                <a:latin typeface="黑体" pitchFamily="49" charset="-122"/>
                <a:ea typeface="黑体" pitchFamily="49" charset="-122"/>
                <a:cs typeface="Times New Roman" panose="02020603050405020304" pitchFamily="18" charset="0"/>
              </a:rPr>
              <a:t>1</a:t>
            </a:r>
            <a:r>
              <a:rPr lang="zh-CN" altLang="en-US" sz="1600" b="1" kern="100" dirty="0">
                <a:solidFill>
                  <a:srgbClr val="002060"/>
                </a:solidFill>
                <a:latin typeface="黑体" pitchFamily="49" charset="-122"/>
                <a:ea typeface="黑体" pitchFamily="49" charset="-122"/>
                <a:cs typeface="Times New Roman" panose="02020603050405020304" pitchFamily="18" charset="0"/>
              </a:rPr>
              <a:t>）小罗大学毕业后的求职经历表明，劳动者在劳动力市场上的议价能力在相当大程度上取决于（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某种类型劳动力在劳动力市场上的供求状况                   </a:t>
            </a: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劳动者是否加入工会</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劳动者本人的技术、能力和经验                             </a:t>
            </a: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某种类型劳动者的市场工资水平</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zh-CN" altLang="en-US" sz="1600" b="1" kern="100" dirty="0">
                <a:solidFill>
                  <a:srgbClr val="002060"/>
                </a:solidFill>
                <a:latin typeface="黑体" pitchFamily="49" charset="-122"/>
                <a:ea typeface="黑体" pitchFamily="49" charset="-122"/>
                <a:cs typeface="Times New Roman" panose="02020603050405020304" pitchFamily="18" charset="0"/>
              </a:rPr>
              <a:t>（</a:t>
            </a:r>
            <a:r>
              <a:rPr lang="en-US" altLang="zh-CN" sz="1600" b="1" kern="100" dirty="0">
                <a:solidFill>
                  <a:srgbClr val="002060"/>
                </a:solidFill>
                <a:latin typeface="黑体" pitchFamily="49" charset="-122"/>
                <a:ea typeface="黑体" pitchFamily="49" charset="-122"/>
                <a:cs typeface="Times New Roman" panose="02020603050405020304" pitchFamily="18" charset="0"/>
              </a:rPr>
              <a:t>2</a:t>
            </a:r>
            <a:r>
              <a:rPr lang="zh-CN" altLang="en-US" sz="1600" b="1" kern="100" dirty="0">
                <a:solidFill>
                  <a:srgbClr val="002060"/>
                </a:solidFill>
                <a:latin typeface="黑体" pitchFamily="49" charset="-122"/>
                <a:ea typeface="黑体" pitchFamily="49" charset="-122"/>
                <a:cs typeface="Times New Roman" panose="02020603050405020304" pitchFamily="18" charset="0"/>
              </a:rPr>
              <a:t>）关于小罗毕业后就职的这家网络公司的工资水平，正确的是（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这种高工资有利于降低优秀员工的离职率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这种高工资会使企业的人工成本过高，从而无法与对手展开有效竞争</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这种高工资更容易让员工产生公平感</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企业支付这种高工资的一个基本假设是高工资往往能带来高生产率</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p:txBody>
      </p:sp>
    </p:spTree>
    <p:extLst>
      <p:ext uri="{BB962C8B-B14F-4D97-AF65-F5344CB8AC3E}">
        <p14:creationId xmlns:p14="http://schemas.microsoft.com/office/powerpoint/2010/main" val="18863971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CA206A58-5637-411B-A1AF-2C907027FED7}"/>
              </a:ext>
            </a:extLst>
          </p:cNvPr>
          <p:cNvSpPr/>
          <p:nvPr/>
        </p:nvSpPr>
        <p:spPr>
          <a:xfrm>
            <a:off x="691363" y="484882"/>
            <a:ext cx="11145671" cy="5632311"/>
          </a:xfrm>
          <a:prstGeom prst="rect">
            <a:avLst/>
          </a:prstGeom>
        </p:spPr>
        <p:txBody>
          <a:bodyPr wrap="square">
            <a:spAutoFit/>
          </a:bodyPr>
          <a:lstStyle/>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33</a:t>
            </a:r>
            <a:r>
              <a:rPr lang="zh-CN" altLang="en-US" sz="1600" b="1" kern="100" dirty="0">
                <a:solidFill>
                  <a:srgbClr val="002060"/>
                </a:solidFill>
                <a:latin typeface="黑体" pitchFamily="49" charset="-122"/>
                <a:ea typeface="黑体" pitchFamily="49" charset="-122"/>
                <a:cs typeface="Times New Roman" panose="02020603050405020304" pitchFamily="18" charset="0"/>
              </a:rPr>
              <a:t>考点：案例</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3.</a:t>
            </a:r>
            <a:r>
              <a:rPr lang="zh-CN" altLang="en-US" sz="1600" b="1" kern="100" dirty="0">
                <a:solidFill>
                  <a:srgbClr val="002060"/>
                </a:solidFill>
                <a:latin typeface="黑体" pitchFamily="49" charset="-122"/>
                <a:ea typeface="黑体" pitchFamily="49" charset="-122"/>
                <a:cs typeface="Times New Roman" panose="02020603050405020304" pitchFamily="18" charset="0"/>
              </a:rPr>
              <a:t>小罗是国内重点大学计算机专业毕业的研究生。找工作过程中他发现，与几年前报考研究生时相比，由于整体经济下滑、计算机专业学生过剩，工作不如当年好找，工资水平也达不到当年的预期。由于小罗学习成绩优异，在校期间曾开发的一套校园交友软件还被某公司收购，他很快通过了一家知名网络公司的专业笔试、面试和心理测试，作为软件编程人员开始在这家公司实习。实习三个月后，小罗顺利得到了这份工作。公司给他这类的软件编程人员的工资比市场水平高出</a:t>
            </a:r>
            <a:r>
              <a:rPr lang="en-US" altLang="zh-CN" sz="1600" b="1" kern="100" dirty="0">
                <a:solidFill>
                  <a:srgbClr val="002060"/>
                </a:solidFill>
                <a:latin typeface="黑体" pitchFamily="49" charset="-122"/>
                <a:ea typeface="黑体" pitchFamily="49" charset="-122"/>
                <a:cs typeface="Times New Roman" panose="02020603050405020304" pitchFamily="18" charset="0"/>
              </a:rPr>
              <a:t>20%</a:t>
            </a:r>
            <a:r>
              <a:rPr lang="zh-CN" altLang="en-US" sz="1600" b="1" kern="100" dirty="0">
                <a:solidFill>
                  <a:srgbClr val="002060"/>
                </a:solidFill>
                <a:latin typeface="黑体" pitchFamily="49" charset="-122"/>
                <a:ea typeface="黑体" pitchFamily="49" charset="-122"/>
                <a:cs typeface="Times New Roman" panose="02020603050405020304" pitchFamily="18" charset="0"/>
              </a:rPr>
              <a:t>，办公环境和各项福利待遇也很好。小罗对这份工作比较满意。</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zh-CN" altLang="en-US" sz="1600" b="1" kern="100" dirty="0">
                <a:solidFill>
                  <a:srgbClr val="002060"/>
                </a:solidFill>
                <a:latin typeface="黑体" pitchFamily="49" charset="-122"/>
                <a:ea typeface="黑体" pitchFamily="49" charset="-122"/>
                <a:cs typeface="Times New Roman" panose="02020603050405020304" pitchFamily="18" charset="0"/>
              </a:rPr>
              <a:t>根据以上材料，回答下列问题：</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zh-CN" altLang="en-US" sz="1600" b="1" kern="100" dirty="0">
                <a:solidFill>
                  <a:srgbClr val="002060"/>
                </a:solidFill>
                <a:latin typeface="黑体" pitchFamily="49" charset="-122"/>
                <a:ea typeface="黑体" pitchFamily="49" charset="-122"/>
                <a:cs typeface="Times New Roman" panose="02020603050405020304" pitchFamily="18" charset="0"/>
              </a:rPr>
              <a:t>（</a:t>
            </a:r>
            <a:r>
              <a:rPr lang="en-US" altLang="zh-CN" sz="1600" b="1" kern="100" dirty="0">
                <a:solidFill>
                  <a:srgbClr val="002060"/>
                </a:solidFill>
                <a:latin typeface="黑体" pitchFamily="49" charset="-122"/>
                <a:ea typeface="黑体" pitchFamily="49" charset="-122"/>
                <a:cs typeface="Times New Roman" panose="02020603050405020304" pitchFamily="18" charset="0"/>
              </a:rPr>
              <a:t>3</a:t>
            </a:r>
            <a:r>
              <a:rPr lang="zh-CN" altLang="en-US" sz="1600" b="1" kern="100" dirty="0">
                <a:solidFill>
                  <a:srgbClr val="002060"/>
                </a:solidFill>
                <a:latin typeface="黑体" pitchFamily="49" charset="-122"/>
                <a:ea typeface="黑体" pitchFamily="49" charset="-122"/>
                <a:cs typeface="Times New Roman" panose="02020603050405020304" pitchFamily="18" charset="0"/>
              </a:rPr>
              <a:t>）这家网络公司之所以利用笔试、面试、能力测试和实习等手段来对小罗进行考察，是因为劳动力市场具有（  ）特征。</a:t>
            </a: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交易对象难以衡量性</a:t>
            </a:r>
            <a:r>
              <a:rPr lang="en-US" altLang="zh-CN" sz="1600" b="1" kern="100" dirty="0">
                <a:solidFill>
                  <a:srgbClr val="002060"/>
                </a:solidFill>
                <a:latin typeface="黑体" pitchFamily="49" charset="-122"/>
                <a:ea typeface="黑体" pitchFamily="49" charset="-122"/>
                <a:cs typeface="Times New Roman" panose="02020603050405020304" pitchFamily="18" charset="0"/>
              </a:rPr>
              <a:t>                              B.</a:t>
            </a:r>
            <a:r>
              <a:rPr lang="zh-CN" altLang="en-US" sz="1600" b="1" kern="100" dirty="0">
                <a:solidFill>
                  <a:srgbClr val="002060"/>
                </a:solidFill>
                <a:latin typeface="黑体" pitchFamily="49" charset="-122"/>
                <a:ea typeface="黑体" pitchFamily="49" charset="-122"/>
                <a:cs typeface="Times New Roman" panose="02020603050405020304" pitchFamily="18" charset="0"/>
              </a:rPr>
              <a:t>多样性</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交易连续性                                      </a:t>
            </a: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不确定性</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zh-CN" altLang="en-US" sz="1600" b="1" kern="100" dirty="0">
                <a:solidFill>
                  <a:srgbClr val="002060"/>
                </a:solidFill>
                <a:latin typeface="黑体" pitchFamily="49" charset="-122"/>
                <a:ea typeface="黑体" pitchFamily="49" charset="-122"/>
                <a:cs typeface="Times New Roman" panose="02020603050405020304" pitchFamily="18" charset="0"/>
              </a:rPr>
              <a:t>（</a:t>
            </a:r>
            <a:r>
              <a:rPr lang="en-US" altLang="zh-CN" sz="1600" b="1" kern="100" dirty="0">
                <a:solidFill>
                  <a:srgbClr val="002060"/>
                </a:solidFill>
                <a:latin typeface="黑体" pitchFamily="49" charset="-122"/>
                <a:ea typeface="黑体" pitchFamily="49" charset="-122"/>
                <a:cs typeface="Times New Roman" panose="02020603050405020304" pitchFamily="18" charset="0"/>
              </a:rPr>
              <a:t>4</a:t>
            </a:r>
            <a:r>
              <a:rPr lang="zh-CN" altLang="en-US" sz="1600" b="1" kern="100" dirty="0">
                <a:solidFill>
                  <a:srgbClr val="002060"/>
                </a:solidFill>
                <a:latin typeface="黑体" pitchFamily="49" charset="-122"/>
                <a:ea typeface="黑体" pitchFamily="49" charset="-122"/>
                <a:cs typeface="Times New Roman" panose="02020603050405020304" pitchFamily="18" charset="0"/>
              </a:rPr>
              <a:t>）小罗所在的劳动力市场属于（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地区性劳动力市场</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优等劳动力市场</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次等劳动力市场</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内部劳动力市场</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p:txBody>
      </p:sp>
    </p:spTree>
    <p:extLst>
      <p:ext uri="{BB962C8B-B14F-4D97-AF65-F5344CB8AC3E}">
        <p14:creationId xmlns:p14="http://schemas.microsoft.com/office/powerpoint/2010/main" val="27056787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文本框 1">
            <a:extLst>
              <a:ext uri="{FF2B5EF4-FFF2-40B4-BE49-F238E27FC236}">
                <a16:creationId xmlns:a16="http://schemas.microsoft.com/office/drawing/2014/main" id="{0C30B57B-FD1A-4749-B37D-C636DB6427E6}"/>
              </a:ext>
            </a:extLst>
          </p:cNvPr>
          <p:cNvSpPr txBox="1"/>
          <p:nvPr/>
        </p:nvSpPr>
        <p:spPr>
          <a:xfrm>
            <a:off x="3515557" y="2485748"/>
            <a:ext cx="5308847" cy="1569660"/>
          </a:xfrm>
          <a:prstGeom prst="rect">
            <a:avLst/>
          </a:prstGeom>
          <a:noFill/>
        </p:spPr>
        <p:txBody>
          <a:bodyPr wrap="square" rtlCol="0">
            <a:spAutoFit/>
          </a:bodyPr>
          <a:lstStyle/>
          <a:p>
            <a:r>
              <a:rPr lang="en-US" altLang="zh-CN" sz="9600" b="1" dirty="0">
                <a:solidFill>
                  <a:srgbClr val="002060"/>
                </a:solidFill>
                <a:latin typeface="黑体" panose="02010609060101010101" pitchFamily="49" charset="-122"/>
                <a:ea typeface="黑体" panose="02010609060101010101" pitchFamily="49" charset="-122"/>
              </a:rPr>
              <a:t>THANK</a:t>
            </a:r>
            <a:endParaRPr lang="zh-CN" altLang="en-US" sz="9600" b="1" dirty="0">
              <a:solidFill>
                <a:srgbClr val="00206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688095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A7084778-4808-4905-A3FC-006397414AA8}"/>
              </a:ext>
            </a:extLst>
          </p:cNvPr>
          <p:cNvSpPr/>
          <p:nvPr/>
        </p:nvSpPr>
        <p:spPr>
          <a:xfrm>
            <a:off x="820586" y="532901"/>
            <a:ext cx="4602542"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rPr>
              <a:t>7</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职业生涯管理的效果评估标准和注意事项</a:t>
            </a:r>
            <a:endParaRPr lang="zh-CN" altLang="en-US" dirty="0">
              <a:latin typeface="黑体" panose="02010609060101010101" pitchFamily="49" charset="-122"/>
              <a:ea typeface="黑体" panose="02010609060101010101" pitchFamily="49" charset="-122"/>
            </a:endParaRPr>
          </a:p>
        </p:txBody>
      </p:sp>
      <p:graphicFrame>
        <p:nvGraphicFramePr>
          <p:cNvPr id="7" name="表格 6">
            <a:extLst>
              <a:ext uri="{FF2B5EF4-FFF2-40B4-BE49-F238E27FC236}">
                <a16:creationId xmlns:a16="http://schemas.microsoft.com/office/drawing/2014/main" id="{0415F29D-CCDD-4D34-83D8-F30170CE614C}"/>
              </a:ext>
            </a:extLst>
          </p:cNvPr>
          <p:cNvGraphicFramePr>
            <a:graphicFrameLocks noGrp="1"/>
          </p:cNvGraphicFramePr>
          <p:nvPr>
            <p:extLst>
              <p:ext uri="{D42A27DB-BD31-4B8C-83A1-F6EECF244321}">
                <p14:modId xmlns:p14="http://schemas.microsoft.com/office/powerpoint/2010/main" val="1266889347"/>
              </p:ext>
            </p:extLst>
          </p:nvPr>
        </p:nvGraphicFramePr>
        <p:xfrm>
          <a:off x="958697" y="942453"/>
          <a:ext cx="10541940" cy="2780412"/>
        </p:xfrm>
        <a:graphic>
          <a:graphicData uri="http://schemas.openxmlformats.org/drawingml/2006/table">
            <a:tbl>
              <a:tblPr>
                <a:tableStyleId>{5C22544A-7EE6-4342-B048-85BDC9FD1C3A}</a:tableStyleId>
              </a:tblPr>
              <a:tblGrid>
                <a:gridCol w="1475516">
                  <a:extLst>
                    <a:ext uri="{9D8B030D-6E8A-4147-A177-3AD203B41FA5}">
                      <a16:colId xmlns:a16="http://schemas.microsoft.com/office/drawing/2014/main" val="1737552363"/>
                    </a:ext>
                  </a:extLst>
                </a:gridCol>
                <a:gridCol w="9066424">
                  <a:extLst>
                    <a:ext uri="{9D8B030D-6E8A-4147-A177-3AD203B41FA5}">
                      <a16:colId xmlns:a16="http://schemas.microsoft.com/office/drawing/2014/main" val="3633053006"/>
                    </a:ext>
                  </a:extLst>
                </a:gridCol>
              </a:tblGrid>
              <a:tr h="0">
                <a:tc>
                  <a:txBody>
                    <a:bodyPr/>
                    <a:lstStyle/>
                    <a:p>
                      <a:pPr algn="l">
                        <a:lnSpc>
                          <a:spcPct val="150000"/>
                        </a:lnSpc>
                        <a:spcAft>
                          <a:spcPts val="0"/>
                        </a:spcAft>
                      </a:pPr>
                      <a:r>
                        <a:rPr lang="en-US" sz="1400" b="1" kern="100" dirty="0">
                          <a:solidFill>
                            <a:srgbClr val="002060"/>
                          </a:solidFill>
                          <a:effectLst/>
                          <a:latin typeface="黑体" panose="02010609060101010101" pitchFamily="49" charset="-122"/>
                          <a:ea typeface="黑体" panose="02010609060101010101" pitchFamily="49" charset="-122"/>
                        </a:rPr>
                        <a:t>1.</a:t>
                      </a:r>
                      <a:r>
                        <a:rPr lang="zh-CN" sz="1400" b="1" kern="100" dirty="0">
                          <a:solidFill>
                            <a:srgbClr val="002060"/>
                          </a:solidFill>
                          <a:effectLst/>
                          <a:latin typeface="黑体" panose="02010609060101010101" pitchFamily="49" charset="-122"/>
                          <a:ea typeface="黑体" panose="02010609060101010101" pitchFamily="49" charset="-122"/>
                        </a:rPr>
                        <a:t>效果评估标准</a:t>
                      </a:r>
                      <a:endParaRPr lang="zh-CN" sz="14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zh-CN" sz="1400" b="1" kern="100" dirty="0">
                          <a:solidFill>
                            <a:srgbClr val="002060"/>
                          </a:solidFill>
                          <a:effectLst/>
                          <a:latin typeface="黑体" panose="02010609060101010101" pitchFamily="49" charset="-122"/>
                          <a:ea typeface="黑体" panose="02010609060101010101" pitchFamily="49" charset="-122"/>
                        </a:rPr>
                        <a:t>（</a:t>
                      </a:r>
                      <a:r>
                        <a:rPr lang="en-US" sz="1400" b="1" kern="100" dirty="0">
                          <a:solidFill>
                            <a:srgbClr val="002060"/>
                          </a:solidFill>
                          <a:effectLst/>
                          <a:latin typeface="黑体" panose="02010609060101010101" pitchFamily="49" charset="-122"/>
                          <a:ea typeface="黑体" panose="02010609060101010101" pitchFamily="49" charset="-122"/>
                        </a:rPr>
                        <a:t>1</a:t>
                      </a:r>
                      <a:r>
                        <a:rPr lang="zh-CN" sz="1400" b="1" kern="100" dirty="0">
                          <a:solidFill>
                            <a:srgbClr val="002060"/>
                          </a:solidFill>
                          <a:effectLst/>
                          <a:latin typeface="黑体" panose="02010609060101010101" pitchFamily="49" charset="-122"/>
                          <a:ea typeface="黑体" panose="02010609060101010101" pitchFamily="49" charset="-122"/>
                        </a:rPr>
                        <a:t>）是否达到个人或组织目标及程度</a:t>
                      </a:r>
                    </a:p>
                    <a:p>
                      <a:pPr indent="266700" algn="just">
                        <a:lnSpc>
                          <a:spcPct val="150000"/>
                        </a:lnSpc>
                        <a:spcAft>
                          <a:spcPts val="0"/>
                        </a:spcAft>
                      </a:pPr>
                      <a:r>
                        <a:rPr lang="zh-CN" sz="1400" b="1" kern="100" dirty="0">
                          <a:solidFill>
                            <a:srgbClr val="002060"/>
                          </a:solidFill>
                          <a:effectLst/>
                          <a:latin typeface="黑体" panose="02010609060101010101" pitchFamily="49" charset="-122"/>
                          <a:ea typeface="黑体" panose="02010609060101010101" pitchFamily="49" charset="-122"/>
                        </a:rPr>
                        <a:t>（</a:t>
                      </a:r>
                      <a:r>
                        <a:rPr lang="en-US" sz="1400" b="1" kern="100" dirty="0">
                          <a:solidFill>
                            <a:srgbClr val="002060"/>
                          </a:solidFill>
                          <a:effectLst/>
                          <a:latin typeface="黑体" panose="02010609060101010101" pitchFamily="49" charset="-122"/>
                          <a:ea typeface="黑体" panose="02010609060101010101" pitchFamily="49" charset="-122"/>
                        </a:rPr>
                        <a:t>2</a:t>
                      </a:r>
                      <a:r>
                        <a:rPr lang="zh-CN" sz="1400" b="1" kern="100" dirty="0">
                          <a:solidFill>
                            <a:srgbClr val="002060"/>
                          </a:solidFill>
                          <a:effectLst/>
                          <a:latin typeface="黑体" panose="02010609060101010101" pitchFamily="49" charset="-122"/>
                          <a:ea typeface="黑体" panose="02010609060101010101" pitchFamily="49" charset="-122"/>
                        </a:rPr>
                        <a:t>）具体活动的完成情况</a:t>
                      </a:r>
                    </a:p>
                    <a:p>
                      <a:pPr indent="266700" algn="just">
                        <a:lnSpc>
                          <a:spcPct val="150000"/>
                        </a:lnSpc>
                        <a:spcAft>
                          <a:spcPts val="0"/>
                        </a:spcAft>
                      </a:pPr>
                      <a:r>
                        <a:rPr lang="zh-CN" sz="1400" b="1" kern="100" dirty="0">
                          <a:solidFill>
                            <a:srgbClr val="002060"/>
                          </a:solidFill>
                          <a:effectLst/>
                          <a:latin typeface="黑体" panose="02010609060101010101" pitchFamily="49" charset="-122"/>
                          <a:ea typeface="黑体" panose="02010609060101010101" pitchFamily="49" charset="-122"/>
                        </a:rPr>
                        <a:t>（</a:t>
                      </a:r>
                      <a:r>
                        <a:rPr lang="en-US" sz="1400" b="1" kern="100" dirty="0">
                          <a:solidFill>
                            <a:srgbClr val="002060"/>
                          </a:solidFill>
                          <a:effectLst/>
                          <a:latin typeface="黑体" panose="02010609060101010101" pitchFamily="49" charset="-122"/>
                          <a:ea typeface="黑体" panose="02010609060101010101" pitchFamily="49" charset="-122"/>
                        </a:rPr>
                        <a:t>3</a:t>
                      </a:r>
                      <a:r>
                        <a:rPr lang="zh-CN" sz="1400" b="1" kern="100" dirty="0">
                          <a:solidFill>
                            <a:srgbClr val="002060"/>
                          </a:solidFill>
                          <a:effectLst/>
                          <a:latin typeface="黑体" panose="02010609060101010101" pitchFamily="49" charset="-122"/>
                          <a:ea typeface="黑体" panose="02010609060101010101" pitchFamily="49" charset="-122"/>
                        </a:rPr>
                        <a:t>）绩效指数变化</a:t>
                      </a:r>
                      <a:endParaRPr lang="en-US" altLang="zh-CN" sz="14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altLang="en-US" sz="1400" b="1" kern="100" dirty="0">
                          <a:solidFill>
                            <a:srgbClr val="002060"/>
                          </a:solidFill>
                          <a:effectLst/>
                          <a:latin typeface="黑体" panose="02010609060101010101" pitchFamily="49" charset="-122"/>
                          <a:ea typeface="黑体" panose="02010609060101010101" pitchFamily="49" charset="-122"/>
                        </a:rPr>
                        <a:t>（</a:t>
                      </a:r>
                      <a:r>
                        <a:rPr lang="en-US" altLang="zh-CN" sz="1400" b="1" kern="100" dirty="0">
                          <a:solidFill>
                            <a:srgbClr val="002060"/>
                          </a:solidFill>
                          <a:effectLst/>
                          <a:latin typeface="黑体" panose="02010609060101010101" pitchFamily="49" charset="-122"/>
                          <a:ea typeface="黑体" panose="02010609060101010101" pitchFamily="49" charset="-122"/>
                        </a:rPr>
                        <a:t>4</a:t>
                      </a:r>
                      <a:r>
                        <a:rPr lang="zh-CN" altLang="en-US" sz="1400" b="1" kern="100" dirty="0">
                          <a:solidFill>
                            <a:srgbClr val="002060"/>
                          </a:solidFill>
                          <a:effectLst/>
                          <a:latin typeface="黑体" panose="02010609060101010101" pitchFamily="49" charset="-122"/>
                          <a:ea typeface="黑体" panose="02010609060101010101" pitchFamily="49" charset="-122"/>
                        </a:rPr>
                        <a:t>）</a:t>
                      </a:r>
                      <a:r>
                        <a:rPr lang="zh-CN" sz="1400" b="1" kern="100" dirty="0">
                          <a:solidFill>
                            <a:srgbClr val="002060"/>
                          </a:solidFill>
                          <a:effectLst/>
                          <a:latin typeface="黑体" panose="02010609060101010101" pitchFamily="49" charset="-122"/>
                          <a:ea typeface="黑体" panose="02010609060101010101" pitchFamily="49" charset="-122"/>
                        </a:rPr>
                        <a:t>态度或知觉到的心理的变化（包括认同度、满意度和忠诚度）</a:t>
                      </a:r>
                      <a:endParaRPr lang="zh-CN" sz="14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577901030"/>
                  </a:ext>
                </a:extLst>
              </a:tr>
              <a:tr h="0">
                <a:tc>
                  <a:txBody>
                    <a:bodyPr/>
                    <a:lstStyle/>
                    <a:p>
                      <a:pPr algn="l">
                        <a:lnSpc>
                          <a:spcPct val="150000"/>
                        </a:lnSpc>
                        <a:spcAft>
                          <a:spcPts val="0"/>
                        </a:spcAft>
                      </a:pPr>
                      <a:r>
                        <a:rPr lang="en-US" sz="1400" b="1" kern="100" dirty="0">
                          <a:solidFill>
                            <a:srgbClr val="002060"/>
                          </a:solidFill>
                          <a:effectLst/>
                          <a:latin typeface="黑体" panose="02010609060101010101" pitchFamily="49" charset="-122"/>
                          <a:ea typeface="黑体" panose="02010609060101010101" pitchFamily="49" charset="-122"/>
                        </a:rPr>
                        <a:t>2.</a:t>
                      </a:r>
                      <a:r>
                        <a:rPr lang="zh-CN" sz="1400" b="1" kern="100" dirty="0">
                          <a:solidFill>
                            <a:srgbClr val="002060"/>
                          </a:solidFill>
                          <a:effectLst/>
                          <a:latin typeface="黑体" panose="02010609060101010101" pitchFamily="49" charset="-122"/>
                          <a:ea typeface="黑体" panose="02010609060101010101" pitchFamily="49" charset="-122"/>
                        </a:rPr>
                        <a:t>注意事项</a:t>
                      </a:r>
                      <a:endParaRPr lang="zh-CN" sz="14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marL="349250" indent="-349250" algn="just">
                        <a:lnSpc>
                          <a:spcPct val="150000"/>
                        </a:lnSpc>
                        <a:spcAft>
                          <a:spcPts val="0"/>
                        </a:spcAft>
                      </a:pPr>
                      <a:r>
                        <a:rPr lang="zh-CN" sz="1400" b="1" kern="100" dirty="0">
                          <a:solidFill>
                            <a:srgbClr val="002060"/>
                          </a:solidFill>
                          <a:effectLst/>
                          <a:latin typeface="黑体" panose="02010609060101010101" pitchFamily="49" charset="-122"/>
                          <a:ea typeface="黑体" panose="02010609060101010101" pitchFamily="49" charset="-122"/>
                        </a:rPr>
                        <a:t>（</a:t>
                      </a:r>
                      <a:r>
                        <a:rPr lang="en-US" sz="1400" b="1" kern="100" dirty="0">
                          <a:solidFill>
                            <a:srgbClr val="002060"/>
                          </a:solidFill>
                          <a:effectLst/>
                          <a:latin typeface="黑体" panose="02010609060101010101" pitchFamily="49" charset="-122"/>
                          <a:ea typeface="黑体" panose="02010609060101010101" pitchFamily="49" charset="-122"/>
                        </a:rPr>
                        <a:t>1</a:t>
                      </a:r>
                      <a:r>
                        <a:rPr lang="zh-CN" sz="1400" b="1" kern="100" dirty="0">
                          <a:solidFill>
                            <a:srgbClr val="002060"/>
                          </a:solidFill>
                          <a:effectLst/>
                          <a:latin typeface="黑体" panose="02010609060101010101" pitchFamily="49" charset="-122"/>
                          <a:ea typeface="黑体" panose="02010609060101010101" pitchFamily="49" charset="-122"/>
                        </a:rPr>
                        <a:t>）职业生涯管理活动要与组织的人力资源</a:t>
                      </a:r>
                      <a:r>
                        <a:rPr lang="zh-CN" sz="1400" b="1" u="sng" kern="100" dirty="0">
                          <a:solidFill>
                            <a:srgbClr val="002060"/>
                          </a:solidFill>
                          <a:effectLst/>
                          <a:latin typeface="黑体" panose="02010609060101010101" pitchFamily="49" charset="-122"/>
                          <a:ea typeface="黑体" panose="02010609060101010101" pitchFamily="49" charset="-122"/>
                        </a:rPr>
                        <a:t>战略、招聘、绩效评估</a:t>
                      </a:r>
                      <a:r>
                        <a:rPr lang="zh-CN" sz="1400" b="1" kern="100" dirty="0">
                          <a:solidFill>
                            <a:srgbClr val="002060"/>
                          </a:solidFill>
                          <a:effectLst/>
                          <a:latin typeface="黑体" panose="02010609060101010101" pitchFamily="49" charset="-122"/>
                          <a:ea typeface="黑体" panose="02010609060101010101" pitchFamily="49" charset="-122"/>
                        </a:rPr>
                        <a:t>等人力资源管理环节相互配合，</a:t>
                      </a:r>
                      <a:r>
                        <a:rPr lang="zh-CN" sz="1400" b="1" u="sng" kern="100" dirty="0">
                          <a:solidFill>
                            <a:srgbClr val="002060"/>
                          </a:solidFill>
                          <a:effectLst/>
                          <a:latin typeface="黑体" panose="02010609060101010101" pitchFamily="49" charset="-122"/>
                          <a:ea typeface="黑体" panose="02010609060101010101" pitchFamily="49" charset="-122"/>
                        </a:rPr>
                        <a:t>统筹考虑。</a:t>
                      </a:r>
                      <a:endParaRPr lang="en-US" altLang="zh-CN" sz="1400" b="1" u="sng"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50000"/>
                        </a:lnSpc>
                        <a:spcAft>
                          <a:spcPts val="0"/>
                        </a:spcAft>
                      </a:pPr>
                      <a:r>
                        <a:rPr lang="zh-CN" altLang="en-US" sz="1400" b="1" u="none" kern="100" dirty="0">
                          <a:solidFill>
                            <a:srgbClr val="002060"/>
                          </a:solidFill>
                          <a:effectLst/>
                          <a:latin typeface="黑体" panose="02010609060101010101" pitchFamily="49" charset="-122"/>
                          <a:ea typeface="黑体" panose="02010609060101010101" pitchFamily="49" charset="-122"/>
                        </a:rPr>
                        <a:t>（</a:t>
                      </a:r>
                      <a:r>
                        <a:rPr lang="en-US" altLang="zh-CN" sz="1400" b="1" u="none" kern="100" dirty="0">
                          <a:solidFill>
                            <a:srgbClr val="002060"/>
                          </a:solidFill>
                          <a:effectLst/>
                          <a:latin typeface="黑体" panose="02010609060101010101" pitchFamily="49" charset="-122"/>
                          <a:ea typeface="黑体" panose="02010609060101010101" pitchFamily="49" charset="-122"/>
                        </a:rPr>
                        <a:t>2</a:t>
                      </a:r>
                      <a:r>
                        <a:rPr lang="zh-CN" altLang="en-US" sz="1400" b="1" u="none" kern="100" dirty="0">
                          <a:solidFill>
                            <a:srgbClr val="002060"/>
                          </a:solidFill>
                          <a:effectLst/>
                          <a:latin typeface="黑体" panose="02010609060101010101" pitchFamily="49" charset="-122"/>
                          <a:ea typeface="黑体" panose="02010609060101010101" pitchFamily="49" charset="-122"/>
                        </a:rPr>
                        <a:t>）</a:t>
                      </a:r>
                      <a:r>
                        <a:rPr lang="zh-CN" sz="1400" b="1" u="sng" kern="100" dirty="0">
                          <a:solidFill>
                            <a:srgbClr val="002060"/>
                          </a:solidFill>
                          <a:effectLst/>
                          <a:latin typeface="黑体" panose="02010609060101010101" pitchFamily="49" charset="-122"/>
                          <a:ea typeface="黑体" panose="02010609060101010101" pitchFamily="49" charset="-122"/>
                        </a:rPr>
                        <a:t>得到组织高层的支持，特别是在政策、经费等方面</a:t>
                      </a:r>
                      <a:r>
                        <a:rPr lang="zh-CN" sz="1400" b="1" kern="100" dirty="0">
                          <a:solidFill>
                            <a:srgbClr val="002060"/>
                          </a:solidFill>
                          <a:effectLst/>
                          <a:latin typeface="黑体" panose="02010609060101010101" pitchFamily="49" charset="-122"/>
                          <a:ea typeface="黑体" panose="02010609060101010101" pitchFamily="49" charset="-122"/>
                        </a:rPr>
                        <a:t>。</a:t>
                      </a:r>
                      <a:endParaRPr lang="en-US" altLang="zh-CN" sz="14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50000"/>
                        </a:lnSpc>
                        <a:spcAft>
                          <a:spcPts val="0"/>
                        </a:spcAft>
                      </a:pPr>
                      <a:r>
                        <a:rPr lang="zh-CN" altLang="en-US" sz="1400" b="1" kern="100" dirty="0">
                          <a:solidFill>
                            <a:srgbClr val="002060"/>
                          </a:solidFill>
                          <a:effectLst/>
                          <a:latin typeface="黑体" panose="02010609060101010101" pitchFamily="49" charset="-122"/>
                          <a:ea typeface="黑体" panose="02010609060101010101" pitchFamily="49" charset="-122"/>
                        </a:rPr>
                        <a:t>（</a:t>
                      </a:r>
                      <a:r>
                        <a:rPr lang="en-US" altLang="zh-CN" sz="1400" b="1" kern="100" dirty="0">
                          <a:solidFill>
                            <a:srgbClr val="002060"/>
                          </a:solidFill>
                          <a:effectLst/>
                          <a:latin typeface="黑体" panose="02010609060101010101" pitchFamily="49" charset="-122"/>
                          <a:ea typeface="黑体" panose="02010609060101010101" pitchFamily="49" charset="-122"/>
                        </a:rPr>
                        <a:t>3</a:t>
                      </a:r>
                      <a:r>
                        <a:rPr lang="zh-CN" altLang="en-US" sz="1400" b="1" kern="100" dirty="0">
                          <a:solidFill>
                            <a:srgbClr val="002060"/>
                          </a:solidFill>
                          <a:effectLst/>
                          <a:latin typeface="黑体" panose="02010609060101010101" pitchFamily="49" charset="-122"/>
                          <a:ea typeface="黑体" panose="02010609060101010101" pitchFamily="49" charset="-122"/>
                        </a:rPr>
                        <a:t>）</a:t>
                      </a:r>
                      <a:r>
                        <a:rPr lang="zh-CN" sz="1400" b="1" u="sng" kern="100" dirty="0">
                          <a:solidFill>
                            <a:srgbClr val="002060"/>
                          </a:solidFill>
                          <a:effectLst/>
                          <a:latin typeface="黑体" panose="02010609060101010101" pitchFamily="49" charset="-122"/>
                          <a:ea typeface="黑体" panose="02010609060101010101" pitchFamily="49" charset="-122"/>
                        </a:rPr>
                        <a:t>鼓励直线经理参与职业生涯发展活动。</a:t>
                      </a:r>
                      <a:endParaRPr lang="zh-CN" sz="14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400" b="1" kern="100" dirty="0">
                          <a:solidFill>
                            <a:srgbClr val="002060"/>
                          </a:solidFill>
                          <a:effectLst/>
                          <a:latin typeface="黑体" panose="02010609060101010101" pitchFamily="49" charset="-122"/>
                          <a:ea typeface="黑体" panose="02010609060101010101" pitchFamily="49" charset="-122"/>
                        </a:rPr>
                        <a:t>（</a:t>
                      </a:r>
                      <a:r>
                        <a:rPr lang="en-US" sz="1400" b="1" kern="100" dirty="0">
                          <a:solidFill>
                            <a:srgbClr val="002060"/>
                          </a:solidFill>
                          <a:effectLst/>
                          <a:latin typeface="黑体" panose="02010609060101010101" pitchFamily="49" charset="-122"/>
                          <a:ea typeface="黑体" panose="02010609060101010101" pitchFamily="49" charset="-122"/>
                        </a:rPr>
                        <a:t>4</a:t>
                      </a:r>
                      <a:r>
                        <a:rPr lang="zh-CN" sz="1400" b="1" kern="100" dirty="0">
                          <a:solidFill>
                            <a:srgbClr val="002060"/>
                          </a:solidFill>
                          <a:effectLst/>
                          <a:latin typeface="黑体" panose="02010609060101010101" pitchFamily="49" charset="-122"/>
                          <a:ea typeface="黑体" panose="02010609060101010101" pitchFamily="49" charset="-122"/>
                        </a:rPr>
                        <a:t>）</a:t>
                      </a:r>
                      <a:r>
                        <a:rPr lang="zh-CN" sz="1400" b="1" u="sng" kern="100" dirty="0">
                          <a:solidFill>
                            <a:srgbClr val="002060"/>
                          </a:solidFill>
                          <a:effectLst/>
                          <a:latin typeface="黑体" panose="02010609060101010101" pitchFamily="49" charset="-122"/>
                          <a:ea typeface="黑体" panose="02010609060101010101" pitchFamily="49" charset="-122"/>
                        </a:rPr>
                        <a:t>要充分考虑员工的个体差异</a:t>
                      </a:r>
                      <a:r>
                        <a:rPr lang="zh-CN" altLang="en-US" sz="1400" b="1" u="sng" kern="100" dirty="0">
                          <a:solidFill>
                            <a:srgbClr val="002060"/>
                          </a:solidFill>
                          <a:effectLst/>
                          <a:latin typeface="黑体" panose="02010609060101010101" pitchFamily="49" charset="-122"/>
                          <a:ea typeface="黑体" panose="02010609060101010101" pitchFamily="49" charset="-122"/>
                        </a:rPr>
                        <a:t>。个体差异因素：技能和能力、职业兴趣、所处的职业生涯发展阶段、职业生涯锚</a:t>
                      </a:r>
                      <a:endParaRPr lang="zh-CN" sz="14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68935451"/>
                  </a:ext>
                </a:extLst>
              </a:tr>
            </a:tbl>
          </a:graphicData>
        </a:graphic>
      </p:graphicFrame>
      <p:sp>
        <p:nvSpPr>
          <p:cNvPr id="8" name="矩形 7">
            <a:extLst>
              <a:ext uri="{FF2B5EF4-FFF2-40B4-BE49-F238E27FC236}">
                <a16:creationId xmlns:a16="http://schemas.microsoft.com/office/drawing/2014/main" id="{A0F5BD06-120E-4142-AD14-0CCB79D27E03}"/>
              </a:ext>
            </a:extLst>
          </p:cNvPr>
          <p:cNvSpPr/>
          <p:nvPr/>
        </p:nvSpPr>
        <p:spPr>
          <a:xfrm>
            <a:off x="869952" y="3869966"/>
            <a:ext cx="3558988"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rPr>
              <a:t>8</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职业兴趣类型</a:t>
            </a:r>
            <a:r>
              <a:rPr lang="en-US" altLang="zh-CN" b="1" u="sng" kern="100" dirty="0">
                <a:solidFill>
                  <a:srgbClr val="993300"/>
                </a:solidFill>
                <a:latin typeface="黑体" panose="02010609060101010101" pitchFamily="49" charset="-122"/>
                <a:ea typeface="黑体" panose="02010609060101010101" pitchFamily="49" charset="-122"/>
              </a:rPr>
              <a:t>P85</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第六章第二节</a:t>
            </a:r>
            <a:endParaRPr lang="zh-CN" altLang="en-US" dirty="0">
              <a:latin typeface="黑体" panose="02010609060101010101" pitchFamily="49" charset="-122"/>
              <a:ea typeface="黑体" panose="02010609060101010101" pitchFamily="49" charset="-122"/>
            </a:endParaRPr>
          </a:p>
        </p:txBody>
      </p:sp>
      <p:graphicFrame>
        <p:nvGraphicFramePr>
          <p:cNvPr id="9" name="表格 8">
            <a:extLst>
              <a:ext uri="{FF2B5EF4-FFF2-40B4-BE49-F238E27FC236}">
                <a16:creationId xmlns:a16="http://schemas.microsoft.com/office/drawing/2014/main" id="{CA915D87-7D4D-462D-B385-FDD6425C6FDC}"/>
              </a:ext>
            </a:extLst>
          </p:cNvPr>
          <p:cNvGraphicFramePr>
            <a:graphicFrameLocks noGrp="1"/>
          </p:cNvGraphicFramePr>
          <p:nvPr>
            <p:extLst>
              <p:ext uri="{D42A27DB-BD31-4B8C-83A1-F6EECF244321}">
                <p14:modId xmlns:p14="http://schemas.microsoft.com/office/powerpoint/2010/main" val="2454488264"/>
              </p:ext>
            </p:extLst>
          </p:nvPr>
        </p:nvGraphicFramePr>
        <p:xfrm>
          <a:off x="958697" y="4360347"/>
          <a:ext cx="10541940" cy="1851660"/>
        </p:xfrm>
        <a:graphic>
          <a:graphicData uri="http://schemas.openxmlformats.org/drawingml/2006/table">
            <a:tbl>
              <a:tblPr>
                <a:tableStyleId>{5C22544A-7EE6-4342-B048-85BDC9FD1C3A}</a:tableStyleId>
              </a:tblPr>
              <a:tblGrid>
                <a:gridCol w="1866673">
                  <a:extLst>
                    <a:ext uri="{9D8B030D-6E8A-4147-A177-3AD203B41FA5}">
                      <a16:colId xmlns:a16="http://schemas.microsoft.com/office/drawing/2014/main" val="3357881394"/>
                    </a:ext>
                  </a:extLst>
                </a:gridCol>
                <a:gridCol w="8675267">
                  <a:extLst>
                    <a:ext uri="{9D8B030D-6E8A-4147-A177-3AD203B41FA5}">
                      <a16:colId xmlns:a16="http://schemas.microsoft.com/office/drawing/2014/main" val="145627545"/>
                    </a:ext>
                  </a:extLst>
                </a:gridCol>
              </a:tblGrid>
              <a:tr h="0">
                <a:tc>
                  <a:txBody>
                    <a:bodyPr/>
                    <a:lstStyle/>
                    <a:p>
                      <a:pPr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a:t>
                      </a:r>
                      <a:r>
                        <a:rPr lang="en-US" sz="1600" b="1" kern="100" dirty="0">
                          <a:solidFill>
                            <a:srgbClr val="002060"/>
                          </a:solidFill>
                          <a:effectLst/>
                          <a:latin typeface="黑体" panose="02010609060101010101" pitchFamily="49" charset="-122"/>
                          <a:ea typeface="黑体" panose="02010609060101010101" pitchFamily="49" charset="-122"/>
                        </a:rPr>
                        <a:t>1</a:t>
                      </a:r>
                      <a:r>
                        <a:rPr lang="zh-CN" sz="1600" b="1" kern="100" dirty="0">
                          <a:solidFill>
                            <a:srgbClr val="002060"/>
                          </a:solidFill>
                          <a:effectLst/>
                          <a:latin typeface="黑体" panose="02010609060101010101" pitchFamily="49" charset="-122"/>
                          <a:ea typeface="黑体" panose="02010609060101010101" pitchFamily="49" charset="-122"/>
                        </a:rPr>
                        <a:t>）现实型</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marL="349250" indent="-349250" algn="just">
                        <a:lnSpc>
                          <a:spcPct val="150000"/>
                        </a:lnSpc>
                        <a:spcAft>
                          <a:spcPts val="0"/>
                        </a:spcAft>
                      </a:pPr>
                      <a:r>
                        <a:rPr lang="zh-CN" sz="1600" b="1" kern="100">
                          <a:solidFill>
                            <a:srgbClr val="002060"/>
                          </a:solidFill>
                          <a:effectLst/>
                          <a:latin typeface="黑体" panose="02010609060101010101" pitchFamily="49" charset="-122"/>
                          <a:ea typeface="黑体" panose="02010609060101010101" pitchFamily="49" charset="-122"/>
                        </a:rPr>
                        <a:t>有运动或机械操作能力，偏好户外活动（与社会型完全对立）。</a:t>
                      </a:r>
                      <a:endParaRPr lang="zh-CN" sz="16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1801742048"/>
                  </a:ext>
                </a:extLst>
              </a:tr>
              <a:tr h="0">
                <a:tc>
                  <a:txBody>
                    <a:bodyPr/>
                    <a:lstStyle/>
                    <a:p>
                      <a:pPr algn="just">
                        <a:lnSpc>
                          <a:spcPct val="150000"/>
                        </a:lnSpc>
                        <a:spcAft>
                          <a:spcPts val="0"/>
                        </a:spcAft>
                      </a:pPr>
                      <a:r>
                        <a:rPr lang="zh-CN" sz="1600" b="1" kern="100">
                          <a:solidFill>
                            <a:srgbClr val="002060"/>
                          </a:solidFill>
                          <a:effectLst/>
                          <a:latin typeface="黑体" panose="02010609060101010101" pitchFamily="49" charset="-122"/>
                          <a:ea typeface="黑体" panose="02010609060101010101" pitchFamily="49" charset="-122"/>
                        </a:rPr>
                        <a:t>（</a:t>
                      </a:r>
                      <a:r>
                        <a:rPr lang="en-US" sz="1600" b="1" kern="100">
                          <a:solidFill>
                            <a:srgbClr val="002060"/>
                          </a:solidFill>
                          <a:effectLst/>
                          <a:latin typeface="黑体" panose="02010609060101010101" pitchFamily="49" charset="-122"/>
                          <a:ea typeface="黑体" panose="02010609060101010101" pitchFamily="49" charset="-122"/>
                        </a:rPr>
                        <a:t>2</a:t>
                      </a:r>
                      <a:r>
                        <a:rPr lang="zh-CN" sz="1600" b="1" kern="100">
                          <a:solidFill>
                            <a:srgbClr val="002060"/>
                          </a:solidFill>
                          <a:effectLst/>
                          <a:latin typeface="黑体" panose="02010609060101010101" pitchFamily="49" charset="-122"/>
                          <a:ea typeface="黑体" panose="02010609060101010101" pitchFamily="49" charset="-122"/>
                        </a:rPr>
                        <a:t>）研究型</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600" b="1" kern="100">
                          <a:solidFill>
                            <a:srgbClr val="002060"/>
                          </a:solidFill>
                          <a:effectLst/>
                          <a:latin typeface="黑体" panose="02010609060101010101" pitchFamily="49" charset="-122"/>
                          <a:ea typeface="黑体" panose="02010609060101010101" pitchFamily="49" charset="-122"/>
                        </a:rPr>
                        <a:t>喜欢观察、学习、研究、分析、评估和解决问题（与企业型完全对立）。</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029143854"/>
                  </a:ext>
                </a:extLst>
              </a:tr>
              <a:tr h="0">
                <a:tc>
                  <a:txBody>
                    <a:bodyPr/>
                    <a:lstStyle/>
                    <a:p>
                      <a:pPr algn="just">
                        <a:lnSpc>
                          <a:spcPct val="150000"/>
                        </a:lnSpc>
                        <a:spcAft>
                          <a:spcPts val="0"/>
                        </a:spcAft>
                      </a:pPr>
                      <a:r>
                        <a:rPr lang="zh-CN" sz="1600" b="1" kern="100">
                          <a:solidFill>
                            <a:srgbClr val="002060"/>
                          </a:solidFill>
                          <a:effectLst/>
                          <a:latin typeface="黑体" panose="02010609060101010101" pitchFamily="49" charset="-122"/>
                          <a:ea typeface="黑体" panose="02010609060101010101" pitchFamily="49" charset="-122"/>
                        </a:rPr>
                        <a:t>（</a:t>
                      </a:r>
                      <a:r>
                        <a:rPr lang="en-US" sz="1600" b="1" kern="100">
                          <a:solidFill>
                            <a:srgbClr val="002060"/>
                          </a:solidFill>
                          <a:effectLst/>
                          <a:latin typeface="黑体" panose="02010609060101010101" pitchFamily="49" charset="-122"/>
                          <a:ea typeface="黑体" panose="02010609060101010101" pitchFamily="49" charset="-122"/>
                        </a:rPr>
                        <a:t>3</a:t>
                      </a:r>
                      <a:r>
                        <a:rPr lang="zh-CN" sz="1600" b="1" kern="100">
                          <a:solidFill>
                            <a:srgbClr val="002060"/>
                          </a:solidFill>
                          <a:effectLst/>
                          <a:latin typeface="黑体" panose="02010609060101010101" pitchFamily="49" charset="-122"/>
                          <a:ea typeface="黑体" panose="02010609060101010101" pitchFamily="49" charset="-122"/>
                        </a:rPr>
                        <a:t>）艺术型</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600" b="1" kern="100">
                          <a:solidFill>
                            <a:srgbClr val="002060"/>
                          </a:solidFill>
                          <a:effectLst/>
                          <a:latin typeface="黑体" panose="02010609060101010101" pitchFamily="49" charset="-122"/>
                          <a:ea typeface="黑体" panose="02010609060101010101" pitchFamily="49" charset="-122"/>
                        </a:rPr>
                        <a:t>有艺术、直觉、创造的能力（与常规型完全对立）。</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910755309"/>
                  </a:ext>
                </a:extLst>
              </a:tr>
              <a:tr h="0">
                <a:tc>
                  <a:txBody>
                    <a:bodyPr/>
                    <a:lstStyle/>
                    <a:p>
                      <a:pPr algn="just">
                        <a:lnSpc>
                          <a:spcPct val="150000"/>
                        </a:lnSpc>
                        <a:spcAft>
                          <a:spcPts val="0"/>
                        </a:spcAft>
                      </a:pPr>
                      <a:r>
                        <a:rPr lang="zh-CN" sz="1600" b="1" kern="100">
                          <a:solidFill>
                            <a:srgbClr val="002060"/>
                          </a:solidFill>
                          <a:effectLst/>
                          <a:latin typeface="黑体" panose="02010609060101010101" pitchFamily="49" charset="-122"/>
                          <a:ea typeface="黑体" panose="02010609060101010101" pitchFamily="49" charset="-122"/>
                        </a:rPr>
                        <a:t>（</a:t>
                      </a:r>
                      <a:r>
                        <a:rPr lang="en-US" sz="1600" b="1" kern="100">
                          <a:solidFill>
                            <a:srgbClr val="002060"/>
                          </a:solidFill>
                          <a:effectLst/>
                          <a:latin typeface="黑体" panose="02010609060101010101" pitchFamily="49" charset="-122"/>
                          <a:ea typeface="黑体" panose="02010609060101010101" pitchFamily="49" charset="-122"/>
                        </a:rPr>
                        <a:t>4</a:t>
                      </a:r>
                      <a:r>
                        <a:rPr lang="zh-CN" sz="1600" b="1" kern="100">
                          <a:solidFill>
                            <a:srgbClr val="002060"/>
                          </a:solidFill>
                          <a:effectLst/>
                          <a:latin typeface="黑体" panose="02010609060101010101" pitchFamily="49" charset="-122"/>
                          <a:ea typeface="黑体" panose="02010609060101010101" pitchFamily="49" charset="-122"/>
                        </a:rPr>
                        <a:t>）社会型</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600" b="1" kern="100">
                          <a:solidFill>
                            <a:srgbClr val="002060"/>
                          </a:solidFill>
                          <a:effectLst/>
                          <a:latin typeface="黑体" panose="02010609060101010101" pitchFamily="49" charset="-122"/>
                          <a:ea typeface="黑体" panose="02010609060101010101" pitchFamily="49" charset="-122"/>
                        </a:rPr>
                        <a:t>善于和人相处，喜欢教导、帮助、启发或训练别人。</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068856635"/>
                  </a:ext>
                </a:extLst>
              </a:tr>
              <a:tr h="0">
                <a:tc>
                  <a:txBody>
                    <a:bodyPr/>
                    <a:lstStyle/>
                    <a:p>
                      <a:pPr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a:t>
                      </a:r>
                      <a:r>
                        <a:rPr lang="en-US" sz="1600" b="1" kern="100" dirty="0">
                          <a:solidFill>
                            <a:srgbClr val="002060"/>
                          </a:solidFill>
                          <a:effectLst/>
                          <a:latin typeface="黑体" panose="02010609060101010101" pitchFamily="49" charset="-122"/>
                          <a:ea typeface="黑体" panose="02010609060101010101" pitchFamily="49" charset="-122"/>
                        </a:rPr>
                        <a:t>5</a:t>
                      </a:r>
                      <a:r>
                        <a:rPr lang="zh-CN" sz="1600" b="1" kern="100" dirty="0">
                          <a:solidFill>
                            <a:srgbClr val="002060"/>
                          </a:solidFill>
                          <a:effectLst/>
                          <a:latin typeface="黑体" panose="02010609060101010101" pitchFamily="49" charset="-122"/>
                          <a:ea typeface="黑体" panose="02010609060101010101" pitchFamily="49" charset="-122"/>
                        </a:rPr>
                        <a:t>）企业型</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600" b="1" kern="100">
                          <a:solidFill>
                            <a:srgbClr val="002060"/>
                          </a:solidFill>
                          <a:effectLst/>
                          <a:latin typeface="黑体" panose="02010609060101010101" pitchFamily="49" charset="-122"/>
                          <a:ea typeface="黑体" panose="02010609060101010101" pitchFamily="49" charset="-122"/>
                        </a:rPr>
                        <a:t>有支配能力，追求权力和地位。</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998163488"/>
                  </a:ext>
                </a:extLst>
              </a:tr>
              <a:tr h="0">
                <a:tc>
                  <a:txBody>
                    <a:bodyPr/>
                    <a:lstStyle/>
                    <a:p>
                      <a:pPr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a:t>
                      </a:r>
                      <a:r>
                        <a:rPr lang="en-US" sz="1600" b="1" kern="100" dirty="0">
                          <a:solidFill>
                            <a:srgbClr val="002060"/>
                          </a:solidFill>
                          <a:effectLst/>
                          <a:latin typeface="黑体" panose="02010609060101010101" pitchFamily="49" charset="-122"/>
                          <a:ea typeface="黑体" panose="02010609060101010101" pitchFamily="49" charset="-122"/>
                        </a:rPr>
                        <a:t>6</a:t>
                      </a:r>
                      <a:r>
                        <a:rPr lang="zh-CN" sz="1600" b="1" kern="100" dirty="0">
                          <a:solidFill>
                            <a:srgbClr val="002060"/>
                          </a:solidFill>
                          <a:effectLst/>
                          <a:latin typeface="黑体" panose="02010609060101010101" pitchFamily="49" charset="-122"/>
                          <a:ea typeface="黑体" panose="02010609060101010101" pitchFamily="49" charset="-122"/>
                        </a:rPr>
                        <a:t>）常规型</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喜欢从事资料工作，能够听从指示完成琐细的工作。</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461698488"/>
                  </a:ext>
                </a:extLst>
              </a:tr>
            </a:tbl>
          </a:graphicData>
        </a:graphic>
      </p:graphicFrame>
    </p:spTree>
    <p:extLst>
      <p:ext uri="{BB962C8B-B14F-4D97-AF65-F5344CB8AC3E}">
        <p14:creationId xmlns:p14="http://schemas.microsoft.com/office/powerpoint/2010/main" val="31401354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25147837-FE56-4231-B97F-499A24F0A4C9}"/>
              </a:ext>
            </a:extLst>
          </p:cNvPr>
          <p:cNvSpPr/>
          <p:nvPr/>
        </p:nvSpPr>
        <p:spPr>
          <a:xfrm>
            <a:off x="949348" y="469602"/>
            <a:ext cx="3440365" cy="507831"/>
          </a:xfrm>
          <a:prstGeom prst="rect">
            <a:avLst/>
          </a:prstGeom>
        </p:spPr>
        <p:txBody>
          <a:bodyPr wrap="none">
            <a:spAutoFit/>
          </a:bodyPr>
          <a:lstStyle/>
          <a:p>
            <a:pPr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9.</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职业生涯发展阶段及主要任务</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C3A7C015-9E42-4647-BDC7-E46B6E043DCD}"/>
              </a:ext>
            </a:extLst>
          </p:cNvPr>
          <p:cNvGraphicFramePr>
            <a:graphicFrameLocks noGrp="1"/>
          </p:cNvGraphicFramePr>
          <p:nvPr>
            <p:extLst>
              <p:ext uri="{D42A27DB-BD31-4B8C-83A1-F6EECF244321}">
                <p14:modId xmlns:p14="http://schemas.microsoft.com/office/powerpoint/2010/main" val="2982294320"/>
              </p:ext>
            </p:extLst>
          </p:nvPr>
        </p:nvGraphicFramePr>
        <p:xfrm>
          <a:off x="1040765" y="929984"/>
          <a:ext cx="10446940" cy="1543050"/>
        </p:xfrm>
        <a:graphic>
          <a:graphicData uri="http://schemas.openxmlformats.org/drawingml/2006/table">
            <a:tbl>
              <a:tblPr>
                <a:tableStyleId>{5C22544A-7EE6-4342-B048-85BDC9FD1C3A}</a:tableStyleId>
              </a:tblPr>
              <a:tblGrid>
                <a:gridCol w="2585379">
                  <a:extLst>
                    <a:ext uri="{9D8B030D-6E8A-4147-A177-3AD203B41FA5}">
                      <a16:colId xmlns:a16="http://schemas.microsoft.com/office/drawing/2014/main" val="3967665132"/>
                    </a:ext>
                  </a:extLst>
                </a:gridCol>
                <a:gridCol w="7861561">
                  <a:extLst>
                    <a:ext uri="{9D8B030D-6E8A-4147-A177-3AD203B41FA5}">
                      <a16:colId xmlns:a16="http://schemas.microsoft.com/office/drawing/2014/main" val="722842005"/>
                    </a:ext>
                  </a:extLst>
                </a:gridCol>
              </a:tblGrid>
              <a:tr h="0">
                <a:tc>
                  <a:txBody>
                    <a:bodyPr/>
                    <a:lstStyle/>
                    <a:p>
                      <a:pPr algn="just">
                        <a:lnSpc>
                          <a:spcPct val="150000"/>
                        </a:lnSpc>
                        <a:spcAft>
                          <a:spcPts val="0"/>
                        </a:spcAft>
                      </a:pPr>
                      <a:r>
                        <a:rPr lang="zh-CN" sz="1600" b="1" kern="100">
                          <a:solidFill>
                            <a:srgbClr val="002060"/>
                          </a:solidFill>
                          <a:effectLst/>
                          <a:latin typeface="黑体" panose="02010609060101010101" pitchFamily="49" charset="-122"/>
                          <a:ea typeface="黑体" panose="02010609060101010101" pitchFamily="49" charset="-122"/>
                        </a:rPr>
                        <a:t>职业生涯发展阶段</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600" b="1" kern="100">
                          <a:solidFill>
                            <a:srgbClr val="002060"/>
                          </a:solidFill>
                          <a:effectLst/>
                          <a:latin typeface="黑体" panose="02010609060101010101" pitchFamily="49" charset="-122"/>
                          <a:ea typeface="黑体" panose="02010609060101010101" pitchFamily="49" charset="-122"/>
                        </a:rPr>
                        <a:t>发展任务</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66851276"/>
                  </a:ext>
                </a:extLst>
              </a:tr>
              <a:tr h="0">
                <a:tc>
                  <a:txBody>
                    <a:bodyPr/>
                    <a:lstStyle/>
                    <a:p>
                      <a:pPr algn="just">
                        <a:lnSpc>
                          <a:spcPct val="150000"/>
                        </a:lnSpc>
                        <a:spcAft>
                          <a:spcPts val="0"/>
                        </a:spcAft>
                      </a:pPr>
                      <a:r>
                        <a:rPr lang="en-US" sz="1600" b="1" kern="100">
                          <a:solidFill>
                            <a:srgbClr val="002060"/>
                          </a:solidFill>
                          <a:effectLst/>
                          <a:latin typeface="黑体" panose="02010609060101010101" pitchFamily="49" charset="-122"/>
                          <a:ea typeface="黑体" panose="02010609060101010101" pitchFamily="49" charset="-122"/>
                        </a:rPr>
                        <a:t>1.</a:t>
                      </a:r>
                      <a:r>
                        <a:rPr lang="zh-CN" sz="1600" b="1" kern="100">
                          <a:solidFill>
                            <a:srgbClr val="002060"/>
                          </a:solidFill>
                          <a:effectLst/>
                          <a:latin typeface="黑体" panose="02010609060101010101" pitchFamily="49" charset="-122"/>
                          <a:ea typeface="黑体" panose="02010609060101010101" pitchFamily="49" charset="-122"/>
                        </a:rPr>
                        <a:t>探索期</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600" b="1" kern="100">
                          <a:solidFill>
                            <a:srgbClr val="002060"/>
                          </a:solidFill>
                          <a:effectLst/>
                          <a:latin typeface="黑体" panose="02010609060101010101" pitchFamily="49" charset="-122"/>
                          <a:ea typeface="黑体" panose="02010609060101010101" pitchFamily="49" charset="-122"/>
                        </a:rPr>
                        <a:t>确定兴趣、能力，让自我与工作匹配</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950124441"/>
                  </a:ext>
                </a:extLst>
              </a:tr>
              <a:tr h="0">
                <a:tc>
                  <a:txBody>
                    <a:bodyPr/>
                    <a:lstStyle/>
                    <a:p>
                      <a:pPr algn="just">
                        <a:lnSpc>
                          <a:spcPct val="150000"/>
                        </a:lnSpc>
                        <a:spcAft>
                          <a:spcPts val="0"/>
                        </a:spcAft>
                      </a:pPr>
                      <a:r>
                        <a:rPr lang="en-US" sz="1600" b="1" kern="100">
                          <a:solidFill>
                            <a:srgbClr val="002060"/>
                          </a:solidFill>
                          <a:effectLst/>
                          <a:latin typeface="黑体" panose="02010609060101010101" pitchFamily="49" charset="-122"/>
                          <a:ea typeface="黑体" panose="02010609060101010101" pitchFamily="49" charset="-122"/>
                        </a:rPr>
                        <a:t>2.</a:t>
                      </a:r>
                      <a:r>
                        <a:rPr lang="zh-CN" sz="1600" b="1" kern="100">
                          <a:solidFill>
                            <a:srgbClr val="002060"/>
                          </a:solidFill>
                          <a:effectLst/>
                          <a:latin typeface="黑体" panose="02010609060101010101" pitchFamily="49" charset="-122"/>
                          <a:ea typeface="黑体" panose="02010609060101010101" pitchFamily="49" charset="-122"/>
                        </a:rPr>
                        <a:t>建立期</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晋升、成长、安全感；职业生涯类型的发展</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099438862"/>
                  </a:ext>
                </a:extLst>
              </a:tr>
              <a:tr h="0">
                <a:tc>
                  <a:txBody>
                    <a:bodyPr/>
                    <a:lstStyle/>
                    <a:p>
                      <a:pPr algn="just">
                        <a:lnSpc>
                          <a:spcPct val="150000"/>
                        </a:lnSpc>
                        <a:spcAft>
                          <a:spcPts val="0"/>
                        </a:spcAft>
                      </a:pPr>
                      <a:r>
                        <a:rPr lang="en-US" sz="1600" b="1" kern="100">
                          <a:solidFill>
                            <a:srgbClr val="002060"/>
                          </a:solidFill>
                          <a:effectLst/>
                          <a:latin typeface="黑体" panose="02010609060101010101" pitchFamily="49" charset="-122"/>
                          <a:ea typeface="黑体" panose="02010609060101010101" pitchFamily="49" charset="-122"/>
                        </a:rPr>
                        <a:t>3.</a:t>
                      </a:r>
                      <a:r>
                        <a:rPr lang="zh-CN" sz="1600" b="1" kern="100">
                          <a:solidFill>
                            <a:srgbClr val="002060"/>
                          </a:solidFill>
                          <a:effectLst/>
                          <a:latin typeface="黑体" panose="02010609060101010101" pitchFamily="49" charset="-122"/>
                          <a:ea typeface="黑体" panose="02010609060101010101" pitchFamily="49" charset="-122"/>
                        </a:rPr>
                        <a:t>维持期</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维持成就感，更新技能</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73882625"/>
                  </a:ext>
                </a:extLst>
              </a:tr>
              <a:tr h="0">
                <a:tc>
                  <a:txBody>
                    <a:bodyPr/>
                    <a:lstStyle/>
                    <a:p>
                      <a:pPr algn="just">
                        <a:lnSpc>
                          <a:spcPct val="150000"/>
                        </a:lnSpc>
                        <a:spcAft>
                          <a:spcPts val="0"/>
                        </a:spcAft>
                      </a:pPr>
                      <a:r>
                        <a:rPr lang="en-US" sz="1600" b="1" kern="100">
                          <a:solidFill>
                            <a:srgbClr val="002060"/>
                          </a:solidFill>
                          <a:effectLst/>
                          <a:latin typeface="黑体" panose="02010609060101010101" pitchFamily="49" charset="-122"/>
                          <a:ea typeface="黑体" panose="02010609060101010101" pitchFamily="49" charset="-122"/>
                        </a:rPr>
                        <a:t>4.</a:t>
                      </a:r>
                      <a:r>
                        <a:rPr lang="zh-CN" sz="1600" b="1" kern="100">
                          <a:solidFill>
                            <a:srgbClr val="002060"/>
                          </a:solidFill>
                          <a:effectLst/>
                          <a:latin typeface="黑体" panose="02010609060101010101" pitchFamily="49" charset="-122"/>
                          <a:ea typeface="黑体" panose="02010609060101010101" pitchFamily="49" charset="-122"/>
                        </a:rPr>
                        <a:t>衰退期</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退休计划：改变工作与非工作之间的平衡</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779391376"/>
                  </a:ext>
                </a:extLst>
              </a:tr>
            </a:tbl>
          </a:graphicData>
        </a:graphic>
      </p:graphicFrame>
      <p:sp>
        <p:nvSpPr>
          <p:cNvPr id="8" name="矩形 7">
            <a:extLst>
              <a:ext uri="{FF2B5EF4-FFF2-40B4-BE49-F238E27FC236}">
                <a16:creationId xmlns:a16="http://schemas.microsoft.com/office/drawing/2014/main" id="{C602254C-BF02-4DF7-8637-F0C333BBD278}"/>
              </a:ext>
            </a:extLst>
          </p:cNvPr>
          <p:cNvSpPr/>
          <p:nvPr/>
        </p:nvSpPr>
        <p:spPr>
          <a:xfrm>
            <a:off x="979805" y="2934364"/>
            <a:ext cx="3214341"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rPr>
              <a:t>10</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职业生涯锚概述</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P146</a:t>
            </a:r>
            <a:r>
              <a:rPr lang="zh-CN" altLang="en-US"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表</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9-1</a:t>
            </a:r>
            <a:endParaRPr lang="zh-CN" altLang="en-US" dirty="0">
              <a:latin typeface="黑体" panose="02010609060101010101" pitchFamily="49" charset="-122"/>
              <a:ea typeface="黑体" panose="02010609060101010101" pitchFamily="49" charset="-122"/>
            </a:endParaRPr>
          </a:p>
        </p:txBody>
      </p:sp>
      <p:graphicFrame>
        <p:nvGraphicFramePr>
          <p:cNvPr id="9" name="表格 8">
            <a:extLst>
              <a:ext uri="{FF2B5EF4-FFF2-40B4-BE49-F238E27FC236}">
                <a16:creationId xmlns:a16="http://schemas.microsoft.com/office/drawing/2014/main" id="{1F556883-47C6-4D03-ACF9-2B05BAD97058}"/>
              </a:ext>
            </a:extLst>
          </p:cNvPr>
          <p:cNvGraphicFramePr>
            <a:graphicFrameLocks noGrp="1"/>
          </p:cNvGraphicFramePr>
          <p:nvPr>
            <p:extLst>
              <p:ext uri="{D42A27DB-BD31-4B8C-83A1-F6EECF244321}">
                <p14:modId xmlns:p14="http://schemas.microsoft.com/office/powerpoint/2010/main" val="2282065233"/>
              </p:ext>
            </p:extLst>
          </p:nvPr>
        </p:nvGraphicFramePr>
        <p:xfrm>
          <a:off x="1040729" y="3330143"/>
          <a:ext cx="10446939" cy="2754630"/>
        </p:xfrm>
        <a:graphic>
          <a:graphicData uri="http://schemas.openxmlformats.org/drawingml/2006/table">
            <a:tbl>
              <a:tblPr>
                <a:tableStyleId>{5C22544A-7EE6-4342-B048-85BDC9FD1C3A}</a:tableStyleId>
              </a:tblPr>
              <a:tblGrid>
                <a:gridCol w="985607">
                  <a:extLst>
                    <a:ext uri="{9D8B030D-6E8A-4147-A177-3AD203B41FA5}">
                      <a16:colId xmlns:a16="http://schemas.microsoft.com/office/drawing/2014/main" val="2238897354"/>
                    </a:ext>
                  </a:extLst>
                </a:gridCol>
                <a:gridCol w="9461332">
                  <a:extLst>
                    <a:ext uri="{9D8B030D-6E8A-4147-A177-3AD203B41FA5}">
                      <a16:colId xmlns:a16="http://schemas.microsoft.com/office/drawing/2014/main" val="723391356"/>
                    </a:ext>
                  </a:extLst>
                </a:gridCol>
              </a:tblGrid>
              <a:tr h="0">
                <a:tc>
                  <a:txBody>
                    <a:bodyPr/>
                    <a:lstStyle/>
                    <a:p>
                      <a:pPr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概念</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altLang="en-US" sz="1600" b="1" kern="100" dirty="0">
                          <a:solidFill>
                            <a:srgbClr val="002060"/>
                          </a:solidFill>
                          <a:effectLst/>
                          <a:latin typeface="黑体" panose="02010609060101010101" pitchFamily="49" charset="-122"/>
                          <a:ea typeface="黑体" panose="02010609060101010101" pitchFamily="49" charset="-122"/>
                        </a:rPr>
                        <a:t>当</a:t>
                      </a:r>
                      <a:r>
                        <a:rPr lang="zh-CN" sz="1600" b="1" kern="100" dirty="0">
                          <a:solidFill>
                            <a:srgbClr val="002060"/>
                          </a:solidFill>
                          <a:effectLst/>
                          <a:latin typeface="黑体" panose="02010609060101010101" pitchFamily="49" charset="-122"/>
                          <a:ea typeface="黑体" panose="02010609060101010101" pitchFamily="49" charset="-122"/>
                        </a:rPr>
                        <a:t>一个</a:t>
                      </a:r>
                      <a:r>
                        <a:rPr lang="zh-CN" altLang="en-US" sz="1600" b="1" kern="100" dirty="0">
                          <a:solidFill>
                            <a:srgbClr val="002060"/>
                          </a:solidFill>
                          <a:effectLst/>
                          <a:latin typeface="黑体" panose="02010609060101010101" pitchFamily="49" charset="-122"/>
                          <a:ea typeface="黑体" panose="02010609060101010101" pitchFamily="49" charset="-122"/>
                        </a:rPr>
                        <a:t>人</a:t>
                      </a:r>
                      <a:r>
                        <a:rPr lang="zh-CN" sz="1600" b="1" kern="100" dirty="0">
                          <a:solidFill>
                            <a:srgbClr val="002060"/>
                          </a:solidFill>
                          <a:effectLst/>
                          <a:latin typeface="黑体" panose="02010609060101010101" pitchFamily="49" charset="-122"/>
                          <a:ea typeface="黑体" panose="02010609060101010101" pitchFamily="49" charset="-122"/>
                        </a:rPr>
                        <a:t>不得不做出选择时，人无论如何都不会放弃的职业生涯中的那种至关重要的东西或价值观。</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74412117"/>
                  </a:ext>
                </a:extLst>
              </a:tr>
              <a:tr h="0">
                <a:tc>
                  <a:txBody>
                    <a:bodyPr/>
                    <a:lstStyle/>
                    <a:p>
                      <a:pPr algn="just">
                        <a:lnSpc>
                          <a:spcPct val="150000"/>
                        </a:lnSpc>
                        <a:spcAft>
                          <a:spcPts val="0"/>
                        </a:spcAft>
                      </a:pPr>
                      <a:r>
                        <a:rPr lang="zh-CN" sz="1600" b="1" kern="100">
                          <a:solidFill>
                            <a:srgbClr val="002060"/>
                          </a:solidFill>
                          <a:effectLst/>
                          <a:latin typeface="黑体" panose="02010609060101010101" pitchFamily="49" charset="-122"/>
                          <a:ea typeface="黑体" panose="02010609060101010101" pitchFamily="49" charset="-122"/>
                        </a:rPr>
                        <a:t>内容</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600" b="1" kern="100">
                          <a:solidFill>
                            <a:srgbClr val="002060"/>
                          </a:solidFill>
                          <a:effectLst/>
                          <a:latin typeface="黑体" panose="02010609060101010101" pitchFamily="49" charset="-122"/>
                          <a:ea typeface="黑体" panose="02010609060101010101" pitchFamily="49" charset="-122"/>
                        </a:rPr>
                        <a:t>（</a:t>
                      </a:r>
                      <a:r>
                        <a:rPr lang="en-US" sz="1600" b="1" kern="100">
                          <a:solidFill>
                            <a:srgbClr val="002060"/>
                          </a:solidFill>
                          <a:effectLst/>
                          <a:latin typeface="黑体" panose="02010609060101010101" pitchFamily="49" charset="-122"/>
                          <a:ea typeface="黑体" panose="02010609060101010101" pitchFamily="49" charset="-122"/>
                        </a:rPr>
                        <a:t>1</a:t>
                      </a:r>
                      <a:r>
                        <a:rPr lang="zh-CN" sz="1600" b="1" kern="100">
                          <a:solidFill>
                            <a:srgbClr val="002060"/>
                          </a:solidFill>
                          <a:effectLst/>
                          <a:latin typeface="黑体" panose="02010609060101010101" pitchFamily="49" charset="-122"/>
                          <a:ea typeface="黑体" panose="02010609060101010101" pitchFamily="49" charset="-122"/>
                        </a:rPr>
                        <a:t>）自省的才干与能力</a:t>
                      </a:r>
                    </a:p>
                    <a:p>
                      <a:pPr marL="1606550" indent="-1606550" algn="l">
                        <a:lnSpc>
                          <a:spcPct val="150000"/>
                        </a:lnSpc>
                        <a:spcAft>
                          <a:spcPts val="0"/>
                        </a:spcAft>
                      </a:pPr>
                      <a:r>
                        <a:rPr lang="zh-CN" sz="1600" b="1" kern="100">
                          <a:solidFill>
                            <a:srgbClr val="002060"/>
                          </a:solidFill>
                          <a:effectLst/>
                          <a:latin typeface="黑体" panose="02010609060101010101" pitchFamily="49" charset="-122"/>
                          <a:ea typeface="黑体" panose="02010609060101010101" pitchFamily="49" charset="-122"/>
                        </a:rPr>
                        <a:t>（</a:t>
                      </a:r>
                      <a:r>
                        <a:rPr lang="en-US" sz="1600" b="1" kern="100">
                          <a:solidFill>
                            <a:srgbClr val="002060"/>
                          </a:solidFill>
                          <a:effectLst/>
                          <a:latin typeface="黑体" panose="02010609060101010101" pitchFamily="49" charset="-122"/>
                          <a:ea typeface="黑体" panose="02010609060101010101" pitchFamily="49" charset="-122"/>
                        </a:rPr>
                        <a:t>2</a:t>
                      </a:r>
                      <a:r>
                        <a:rPr lang="zh-CN" sz="1600" b="1" kern="100">
                          <a:solidFill>
                            <a:srgbClr val="002060"/>
                          </a:solidFill>
                          <a:effectLst/>
                          <a:latin typeface="黑体" panose="02010609060101010101" pitchFamily="49" charset="-122"/>
                          <a:ea typeface="黑体" panose="02010609060101010101" pitchFamily="49" charset="-122"/>
                        </a:rPr>
                        <a:t>）自省的动机与需要</a:t>
                      </a:r>
                    </a:p>
                    <a:p>
                      <a:pPr marL="1606550" indent="-1606550" algn="just">
                        <a:lnSpc>
                          <a:spcPct val="150000"/>
                        </a:lnSpc>
                        <a:spcAft>
                          <a:spcPts val="0"/>
                        </a:spcAft>
                      </a:pPr>
                      <a:r>
                        <a:rPr lang="zh-CN" sz="1600" b="1" kern="100">
                          <a:solidFill>
                            <a:srgbClr val="002060"/>
                          </a:solidFill>
                          <a:effectLst/>
                          <a:latin typeface="黑体" panose="02010609060101010101" pitchFamily="49" charset="-122"/>
                          <a:ea typeface="黑体" panose="02010609060101010101" pitchFamily="49" charset="-122"/>
                        </a:rPr>
                        <a:t>（</a:t>
                      </a:r>
                      <a:r>
                        <a:rPr lang="en-US" sz="1600" b="1" kern="100">
                          <a:solidFill>
                            <a:srgbClr val="002060"/>
                          </a:solidFill>
                          <a:effectLst/>
                          <a:latin typeface="黑体" panose="02010609060101010101" pitchFamily="49" charset="-122"/>
                          <a:ea typeface="黑体" panose="02010609060101010101" pitchFamily="49" charset="-122"/>
                        </a:rPr>
                        <a:t>3</a:t>
                      </a:r>
                      <a:r>
                        <a:rPr lang="zh-CN" sz="1600" b="1" kern="100">
                          <a:solidFill>
                            <a:srgbClr val="002060"/>
                          </a:solidFill>
                          <a:effectLst/>
                          <a:latin typeface="黑体" panose="02010609060101010101" pitchFamily="49" charset="-122"/>
                          <a:ea typeface="黑体" panose="02010609060101010101" pitchFamily="49" charset="-122"/>
                        </a:rPr>
                        <a:t>）自省的态度与价值观</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060890973"/>
                  </a:ext>
                </a:extLst>
              </a:tr>
              <a:tr h="0">
                <a:tc>
                  <a:txBody>
                    <a:bodyPr/>
                    <a:lstStyle/>
                    <a:p>
                      <a:pPr algn="l">
                        <a:lnSpc>
                          <a:spcPct val="150000"/>
                        </a:lnSpc>
                        <a:spcAft>
                          <a:spcPts val="0"/>
                        </a:spcAft>
                      </a:pPr>
                      <a:r>
                        <a:rPr lang="zh-CN" sz="1600" b="1" kern="100">
                          <a:solidFill>
                            <a:srgbClr val="002060"/>
                          </a:solidFill>
                          <a:effectLst/>
                          <a:latin typeface="黑体" panose="02010609060101010101" pitchFamily="49" charset="-122"/>
                          <a:ea typeface="黑体" panose="02010609060101010101" pitchFamily="49" charset="-122"/>
                        </a:rPr>
                        <a:t>特点</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a:t>
                      </a:r>
                      <a:r>
                        <a:rPr lang="en-US" sz="1600" b="1" kern="100" dirty="0">
                          <a:solidFill>
                            <a:srgbClr val="002060"/>
                          </a:solidFill>
                          <a:effectLst/>
                          <a:latin typeface="黑体" panose="02010609060101010101" pitchFamily="49" charset="-122"/>
                          <a:ea typeface="黑体" panose="02010609060101010101" pitchFamily="49" charset="-122"/>
                        </a:rPr>
                        <a:t>1</a:t>
                      </a:r>
                      <a:r>
                        <a:rPr lang="zh-CN" sz="1600" b="1" kern="100" dirty="0">
                          <a:solidFill>
                            <a:srgbClr val="002060"/>
                          </a:solidFill>
                          <a:effectLst/>
                          <a:latin typeface="黑体" panose="02010609060101010101" pitchFamily="49" charset="-122"/>
                          <a:ea typeface="黑体" panose="02010609060101010101" pitchFamily="49" charset="-122"/>
                        </a:rPr>
                        <a:t>）产生于</a:t>
                      </a:r>
                      <a:r>
                        <a:rPr lang="zh-CN" sz="1600" b="1" u="sng" kern="100" dirty="0">
                          <a:solidFill>
                            <a:srgbClr val="002060"/>
                          </a:solidFill>
                          <a:effectLst/>
                          <a:latin typeface="黑体" panose="02010609060101010101" pitchFamily="49" charset="-122"/>
                          <a:ea typeface="黑体" panose="02010609060101010101" pitchFamily="49" charset="-122"/>
                        </a:rPr>
                        <a:t>早期</a:t>
                      </a:r>
                      <a:r>
                        <a:rPr lang="zh-CN" sz="1600" b="1" kern="100" dirty="0">
                          <a:solidFill>
                            <a:srgbClr val="002060"/>
                          </a:solidFill>
                          <a:effectLst/>
                          <a:latin typeface="黑体" panose="02010609060101010101" pitchFamily="49" charset="-122"/>
                          <a:ea typeface="黑体" panose="02010609060101010101" pitchFamily="49" charset="-122"/>
                        </a:rPr>
                        <a:t>职业生涯阶段：</a:t>
                      </a:r>
                      <a:r>
                        <a:rPr lang="zh-CN" sz="1600" b="1" u="sng" kern="100" dirty="0">
                          <a:solidFill>
                            <a:srgbClr val="002060"/>
                          </a:solidFill>
                          <a:effectLst/>
                          <a:latin typeface="黑体" panose="02010609060101010101" pitchFamily="49" charset="-122"/>
                          <a:ea typeface="黑体" panose="02010609060101010101" pitchFamily="49" charset="-122"/>
                        </a:rPr>
                        <a:t>以个体习得的工作为基础</a:t>
                      </a:r>
                      <a:endParaRPr lang="zh-CN" sz="16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a:t>
                      </a:r>
                      <a:r>
                        <a:rPr lang="en-US" sz="1600" b="1" kern="100" dirty="0">
                          <a:solidFill>
                            <a:srgbClr val="002060"/>
                          </a:solidFill>
                          <a:effectLst/>
                          <a:latin typeface="黑体" panose="02010609060101010101" pitchFamily="49" charset="-122"/>
                          <a:ea typeface="黑体" panose="02010609060101010101" pitchFamily="49" charset="-122"/>
                        </a:rPr>
                        <a:t>2</a:t>
                      </a:r>
                      <a:r>
                        <a:rPr lang="zh-CN" sz="1600" b="1" kern="100" dirty="0">
                          <a:solidFill>
                            <a:srgbClr val="002060"/>
                          </a:solidFill>
                          <a:effectLst/>
                          <a:latin typeface="黑体" panose="02010609060101010101" pitchFamily="49" charset="-122"/>
                          <a:ea typeface="黑体" panose="02010609060101010101" pitchFamily="49" charset="-122"/>
                        </a:rPr>
                        <a:t>）强调</a:t>
                      </a:r>
                      <a:r>
                        <a:rPr lang="zh-CN" sz="1600" b="1" u="sng" kern="100" dirty="0">
                          <a:solidFill>
                            <a:srgbClr val="002060"/>
                          </a:solidFill>
                          <a:effectLst/>
                          <a:latin typeface="黑体" panose="02010609060101010101" pitchFamily="49" charset="-122"/>
                          <a:ea typeface="黑体" panose="02010609060101010101" pitchFamily="49" charset="-122"/>
                        </a:rPr>
                        <a:t>个人能力、动机和价值观</a:t>
                      </a:r>
                      <a:r>
                        <a:rPr lang="zh-CN" sz="1600" b="1" kern="100" dirty="0">
                          <a:solidFill>
                            <a:srgbClr val="002060"/>
                          </a:solidFill>
                          <a:effectLst/>
                          <a:latin typeface="黑体" panose="02010609060101010101" pitchFamily="49" charset="-122"/>
                          <a:ea typeface="黑体" panose="02010609060101010101" pitchFamily="49" charset="-122"/>
                        </a:rPr>
                        <a:t>三个方面的相互作用与整合</a:t>
                      </a:r>
                    </a:p>
                    <a:p>
                      <a:pPr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a:t>
                      </a:r>
                      <a:r>
                        <a:rPr lang="en-US" sz="1600" b="1" kern="100" dirty="0">
                          <a:solidFill>
                            <a:srgbClr val="002060"/>
                          </a:solidFill>
                          <a:effectLst/>
                          <a:latin typeface="黑体" panose="02010609060101010101" pitchFamily="49" charset="-122"/>
                          <a:ea typeface="黑体" panose="02010609060101010101" pitchFamily="49" charset="-122"/>
                        </a:rPr>
                        <a:t>3</a:t>
                      </a:r>
                      <a:r>
                        <a:rPr lang="zh-CN" sz="1600" b="1" kern="100" dirty="0">
                          <a:solidFill>
                            <a:srgbClr val="002060"/>
                          </a:solidFill>
                          <a:effectLst/>
                          <a:latin typeface="黑体" panose="02010609060101010101" pitchFamily="49" charset="-122"/>
                          <a:ea typeface="黑体" panose="02010609060101010101" pitchFamily="49" charset="-122"/>
                        </a:rPr>
                        <a:t>）</a:t>
                      </a:r>
                      <a:r>
                        <a:rPr lang="zh-CN" sz="1600" b="1" u="sng" kern="100" dirty="0">
                          <a:solidFill>
                            <a:srgbClr val="002060"/>
                          </a:solidFill>
                          <a:effectLst/>
                          <a:latin typeface="黑体" panose="02010609060101010101" pitchFamily="49" charset="-122"/>
                          <a:ea typeface="黑体" panose="02010609060101010101" pitchFamily="49" charset="-122"/>
                        </a:rPr>
                        <a:t>不可能</a:t>
                      </a:r>
                      <a:r>
                        <a:rPr lang="zh-CN" sz="1600" b="1" kern="100" dirty="0">
                          <a:solidFill>
                            <a:srgbClr val="002060"/>
                          </a:solidFill>
                          <a:effectLst/>
                          <a:latin typeface="黑体" panose="02010609060101010101" pitchFamily="49" charset="-122"/>
                          <a:ea typeface="黑体" panose="02010609060101010101" pitchFamily="49" charset="-122"/>
                        </a:rPr>
                        <a:t>根据各种测试</a:t>
                      </a:r>
                      <a:r>
                        <a:rPr lang="zh-CN" sz="1600" b="1" u="sng" kern="100" dirty="0">
                          <a:solidFill>
                            <a:srgbClr val="002060"/>
                          </a:solidFill>
                          <a:effectLst/>
                          <a:latin typeface="黑体" panose="02010609060101010101" pitchFamily="49" charset="-122"/>
                          <a:ea typeface="黑体" panose="02010609060101010101" pitchFamily="49" charset="-122"/>
                        </a:rPr>
                        <a:t>提前进行预测</a:t>
                      </a:r>
                      <a:endParaRPr lang="zh-CN" sz="16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a:t>
                      </a:r>
                      <a:r>
                        <a:rPr lang="en-US" sz="1600" b="1" kern="100" dirty="0">
                          <a:solidFill>
                            <a:srgbClr val="002060"/>
                          </a:solidFill>
                          <a:effectLst/>
                          <a:latin typeface="黑体" panose="02010609060101010101" pitchFamily="49" charset="-122"/>
                          <a:ea typeface="黑体" panose="02010609060101010101" pitchFamily="49" charset="-122"/>
                        </a:rPr>
                        <a:t>4</a:t>
                      </a:r>
                      <a:r>
                        <a:rPr lang="zh-CN" sz="1600" b="1" kern="100" dirty="0">
                          <a:solidFill>
                            <a:srgbClr val="002060"/>
                          </a:solidFill>
                          <a:effectLst/>
                          <a:latin typeface="黑体" panose="02010609060101010101" pitchFamily="49" charset="-122"/>
                          <a:ea typeface="黑体" panose="02010609060101010101" pitchFamily="49" charset="-122"/>
                        </a:rPr>
                        <a:t>）</a:t>
                      </a:r>
                      <a:r>
                        <a:rPr lang="zh-CN" sz="1600" b="1" u="sng" kern="100" dirty="0">
                          <a:solidFill>
                            <a:srgbClr val="002060"/>
                          </a:solidFill>
                          <a:effectLst/>
                          <a:latin typeface="黑体" panose="02010609060101010101" pitchFamily="49" charset="-122"/>
                          <a:ea typeface="黑体" panose="02010609060101010101" pitchFamily="49" charset="-122"/>
                        </a:rPr>
                        <a:t>并不是完全固定不变的</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308955340"/>
                  </a:ext>
                </a:extLst>
              </a:tr>
            </a:tbl>
          </a:graphicData>
        </a:graphic>
      </p:graphicFrame>
    </p:spTree>
    <p:extLst>
      <p:ext uri="{BB962C8B-B14F-4D97-AF65-F5344CB8AC3E}">
        <p14:creationId xmlns:p14="http://schemas.microsoft.com/office/powerpoint/2010/main" val="2018093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id="{D1133192-AFB4-4DD4-8265-30FA7154633E}"/>
              </a:ext>
            </a:extLst>
          </p:cNvPr>
          <p:cNvSpPr/>
          <p:nvPr/>
        </p:nvSpPr>
        <p:spPr>
          <a:xfrm>
            <a:off x="958698" y="523806"/>
            <a:ext cx="2162772"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rPr>
              <a:t>11</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职业生涯锚类型</a:t>
            </a:r>
            <a:endParaRPr lang="zh-CN" altLang="en-US" dirty="0">
              <a:latin typeface="黑体" panose="02010609060101010101" pitchFamily="49" charset="-122"/>
              <a:ea typeface="黑体" panose="02010609060101010101" pitchFamily="49" charset="-122"/>
            </a:endParaRPr>
          </a:p>
        </p:txBody>
      </p:sp>
      <p:graphicFrame>
        <p:nvGraphicFramePr>
          <p:cNvPr id="14" name="表格 13">
            <a:extLst>
              <a:ext uri="{FF2B5EF4-FFF2-40B4-BE49-F238E27FC236}">
                <a16:creationId xmlns:a16="http://schemas.microsoft.com/office/drawing/2014/main" id="{05DD490D-194D-48F8-9E27-24F5CE6A6F5B}"/>
              </a:ext>
            </a:extLst>
          </p:cNvPr>
          <p:cNvGraphicFramePr>
            <a:graphicFrameLocks noGrp="1"/>
          </p:cNvGraphicFramePr>
          <p:nvPr>
            <p:extLst>
              <p:ext uri="{D42A27DB-BD31-4B8C-83A1-F6EECF244321}">
                <p14:modId xmlns:p14="http://schemas.microsoft.com/office/powerpoint/2010/main" val="3513660900"/>
              </p:ext>
            </p:extLst>
          </p:nvPr>
        </p:nvGraphicFramePr>
        <p:xfrm>
          <a:off x="958698" y="1027537"/>
          <a:ext cx="10412716" cy="2970215"/>
        </p:xfrm>
        <a:graphic>
          <a:graphicData uri="http://schemas.openxmlformats.org/drawingml/2006/table">
            <a:tbl>
              <a:tblPr>
                <a:tableStyleId>{5C22544A-7EE6-4342-B048-85BDC9FD1C3A}</a:tableStyleId>
              </a:tblPr>
              <a:tblGrid>
                <a:gridCol w="2505950">
                  <a:extLst>
                    <a:ext uri="{9D8B030D-6E8A-4147-A177-3AD203B41FA5}">
                      <a16:colId xmlns:a16="http://schemas.microsoft.com/office/drawing/2014/main" val="3608353012"/>
                    </a:ext>
                  </a:extLst>
                </a:gridCol>
                <a:gridCol w="7906766">
                  <a:extLst>
                    <a:ext uri="{9D8B030D-6E8A-4147-A177-3AD203B41FA5}">
                      <a16:colId xmlns:a16="http://schemas.microsoft.com/office/drawing/2014/main" val="3521574678"/>
                    </a:ext>
                  </a:extLst>
                </a:gridCol>
              </a:tblGrid>
              <a:tr h="203200">
                <a:tc>
                  <a:txBody>
                    <a:bodyPr/>
                    <a:lstStyle/>
                    <a:p>
                      <a:pPr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技术</a:t>
                      </a:r>
                      <a:r>
                        <a:rPr lang="en-US" sz="1800" b="1" kern="100">
                          <a:solidFill>
                            <a:srgbClr val="002060"/>
                          </a:solidFill>
                          <a:effectLst/>
                          <a:latin typeface="黑体" panose="02010609060101010101" pitchFamily="49" charset="-122"/>
                          <a:ea typeface="黑体" panose="02010609060101010101" pitchFamily="49" charset="-122"/>
                        </a:rPr>
                        <a:t>/</a:t>
                      </a:r>
                      <a:r>
                        <a:rPr lang="zh-CN" sz="1800" b="1" kern="100">
                          <a:solidFill>
                            <a:srgbClr val="002060"/>
                          </a:solidFill>
                          <a:effectLst/>
                          <a:latin typeface="黑体" panose="02010609060101010101" pitchFamily="49" charset="-122"/>
                          <a:ea typeface="黑体" panose="02010609060101010101" pitchFamily="49" charset="-122"/>
                        </a:rPr>
                        <a:t>职能能力型</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800" b="1" u="sng" kern="100">
                          <a:solidFill>
                            <a:srgbClr val="002060"/>
                          </a:solidFill>
                          <a:effectLst/>
                          <a:latin typeface="黑体" panose="02010609060101010101" pitchFamily="49" charset="-122"/>
                          <a:ea typeface="黑体" panose="02010609060101010101" pitchFamily="49" charset="-122"/>
                        </a:rPr>
                        <a:t>拒绝一般性管理工作，但愿意在其技术</a:t>
                      </a:r>
                      <a:r>
                        <a:rPr lang="en-US" sz="1800" b="1" u="sng" kern="100">
                          <a:solidFill>
                            <a:srgbClr val="002060"/>
                          </a:solidFill>
                          <a:effectLst/>
                          <a:latin typeface="黑体" panose="02010609060101010101" pitchFamily="49" charset="-122"/>
                          <a:ea typeface="黑体" panose="02010609060101010101" pitchFamily="49" charset="-122"/>
                        </a:rPr>
                        <a:t>/</a:t>
                      </a:r>
                      <a:r>
                        <a:rPr lang="zh-CN" sz="1800" b="1" u="sng" kern="100">
                          <a:solidFill>
                            <a:srgbClr val="002060"/>
                          </a:solidFill>
                          <a:effectLst/>
                          <a:latin typeface="黑体" panose="02010609060101010101" pitchFamily="49" charset="-122"/>
                          <a:ea typeface="黑体" panose="02010609060101010101" pitchFamily="49" charset="-122"/>
                        </a:rPr>
                        <a:t>职能领域管理他人。</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523881905"/>
                  </a:ext>
                </a:extLst>
              </a:tr>
              <a:tr h="355600">
                <a:tc>
                  <a:txBody>
                    <a:bodyPr/>
                    <a:lstStyle/>
                    <a:p>
                      <a:pPr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2.</a:t>
                      </a:r>
                      <a:r>
                        <a:rPr lang="zh-CN" sz="1800" b="1" kern="100">
                          <a:solidFill>
                            <a:srgbClr val="002060"/>
                          </a:solidFill>
                          <a:effectLst/>
                          <a:latin typeface="黑体" panose="02010609060101010101" pitchFamily="49" charset="-122"/>
                          <a:ea typeface="黑体" panose="02010609060101010101" pitchFamily="49" charset="-122"/>
                        </a:rPr>
                        <a:t>管理能力型</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800" b="1" u="sng" kern="100">
                          <a:solidFill>
                            <a:srgbClr val="002060"/>
                          </a:solidFill>
                          <a:effectLst/>
                          <a:latin typeface="黑体" panose="02010609060101010101" pitchFamily="49" charset="-122"/>
                          <a:ea typeface="黑体" panose="02010609060101010101" pitchFamily="49" charset="-122"/>
                        </a:rPr>
                        <a:t>追求一般性管理工作，且责任越大越好，</a:t>
                      </a:r>
                      <a:r>
                        <a:rPr lang="zh-CN" sz="1800" b="1" kern="100">
                          <a:solidFill>
                            <a:srgbClr val="002060"/>
                          </a:solidFill>
                          <a:effectLst/>
                          <a:latin typeface="黑体" panose="02010609060101010101" pitchFamily="49" charset="-122"/>
                          <a:ea typeface="黑体" panose="02010609060101010101" pitchFamily="49" charset="-122"/>
                        </a:rPr>
                        <a:t>具有强烈的升迁动机，以提升等级和收入作为衡量成功的标准。</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271390818"/>
                  </a:ext>
                </a:extLst>
              </a:tr>
              <a:tr h="260350">
                <a:tc>
                  <a:txBody>
                    <a:bodyPr/>
                    <a:lstStyle/>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安全稳定型</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800" b="1" u="sng" kern="100">
                          <a:solidFill>
                            <a:srgbClr val="002060"/>
                          </a:solidFill>
                          <a:effectLst/>
                          <a:latin typeface="黑体" panose="02010609060101010101" pitchFamily="49" charset="-122"/>
                          <a:ea typeface="黑体" panose="02010609060101010101" pitchFamily="49" charset="-122"/>
                        </a:rPr>
                        <a:t>驱动力和价值观：追求安全、稳定的职业前途</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550796358"/>
                  </a:ext>
                </a:extLst>
              </a:tr>
              <a:tr h="396875">
                <a:tc>
                  <a:txBody>
                    <a:bodyPr/>
                    <a:lstStyle/>
                    <a:p>
                      <a:pPr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4.</a:t>
                      </a:r>
                      <a:r>
                        <a:rPr lang="zh-CN" sz="1800" b="1" kern="100">
                          <a:solidFill>
                            <a:srgbClr val="002060"/>
                          </a:solidFill>
                          <a:effectLst/>
                          <a:latin typeface="黑体" panose="02010609060101010101" pitchFamily="49" charset="-122"/>
                          <a:ea typeface="黑体" panose="02010609060101010101" pitchFamily="49" charset="-122"/>
                        </a:rPr>
                        <a:t>自主独立型</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）选择职业时</a:t>
                      </a:r>
                      <a:r>
                        <a:rPr lang="zh-CN" sz="1800" b="1" u="sng" kern="100">
                          <a:solidFill>
                            <a:srgbClr val="002060"/>
                          </a:solidFill>
                          <a:effectLst/>
                          <a:latin typeface="黑体" panose="02010609060101010101" pitchFamily="49" charset="-122"/>
                          <a:ea typeface="黑体" panose="02010609060101010101" pitchFamily="49" charset="-122"/>
                        </a:rPr>
                        <a:t>绝不放弃自身的自由，且视自主为第一需要。</a:t>
                      </a:r>
                      <a:endParaRPr lang="zh-CN" sz="1800" b="1" kern="100">
                        <a:solidFill>
                          <a:srgbClr val="002060"/>
                        </a:solidFill>
                        <a:effectLst/>
                        <a:latin typeface="黑体" panose="02010609060101010101" pitchFamily="49" charset="-122"/>
                        <a:ea typeface="黑体" panose="02010609060101010101" pitchFamily="49" charset="-122"/>
                      </a:endParaRPr>
                    </a:p>
                    <a:p>
                      <a:pPr marL="349250" indent="-34925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2</a:t>
                      </a:r>
                      <a:r>
                        <a:rPr lang="zh-CN" sz="1800" b="1" kern="100">
                          <a:solidFill>
                            <a:srgbClr val="002060"/>
                          </a:solidFill>
                          <a:effectLst/>
                          <a:latin typeface="黑体" panose="02010609060101010101" pitchFamily="49" charset="-122"/>
                          <a:ea typeface="黑体" panose="02010609060101010101" pitchFamily="49" charset="-122"/>
                        </a:rPr>
                        <a:t>）</a:t>
                      </a:r>
                      <a:r>
                        <a:rPr lang="zh-CN" sz="1800" b="1" u="sng" kern="100">
                          <a:solidFill>
                            <a:srgbClr val="002060"/>
                          </a:solidFill>
                          <a:effectLst/>
                          <a:latin typeface="黑体" panose="02010609060101010101" pitchFamily="49" charset="-122"/>
                          <a:ea typeface="黑体" panose="02010609060101010101" pitchFamily="49" charset="-122"/>
                        </a:rPr>
                        <a:t>有很强的职业承诺</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595717904"/>
                  </a:ext>
                </a:extLst>
              </a:tr>
              <a:tr h="417830">
                <a:tc>
                  <a:txBody>
                    <a:bodyPr/>
                    <a:lstStyle/>
                    <a:p>
                      <a:pPr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5.</a:t>
                      </a:r>
                      <a:r>
                        <a:rPr lang="zh-CN" sz="1800" b="1" kern="100">
                          <a:solidFill>
                            <a:srgbClr val="002060"/>
                          </a:solidFill>
                          <a:effectLst/>
                          <a:latin typeface="黑体" panose="02010609060101010101" pitchFamily="49" charset="-122"/>
                          <a:ea typeface="黑体" panose="02010609060101010101" pitchFamily="49" charset="-122"/>
                        </a:rPr>
                        <a:t>创造型</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）有强烈的创造需求和欲望，发明创造是他们工作的强大驱动力；</a:t>
                      </a:r>
                    </a:p>
                    <a:p>
                      <a:pPr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a:t>
                      </a:r>
                      <a:r>
                        <a:rPr lang="zh-CN" sz="1800" b="1" u="sng" kern="100" dirty="0">
                          <a:solidFill>
                            <a:srgbClr val="002060"/>
                          </a:solidFill>
                          <a:effectLst/>
                          <a:latin typeface="黑体" panose="02010609060101010101" pitchFamily="49" charset="-122"/>
                          <a:ea typeface="黑体" panose="02010609060101010101" pitchFamily="49" charset="-122"/>
                        </a:rPr>
                        <a:t>冒险精神</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69892182"/>
                  </a:ext>
                </a:extLst>
              </a:tr>
            </a:tbl>
          </a:graphicData>
        </a:graphic>
      </p:graphicFrame>
    </p:spTree>
    <p:extLst>
      <p:ext uri="{BB962C8B-B14F-4D97-AF65-F5344CB8AC3E}">
        <p14:creationId xmlns:p14="http://schemas.microsoft.com/office/powerpoint/2010/main" val="34817667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id="{D1133192-AFB4-4DD4-8265-30FA7154633E}"/>
              </a:ext>
            </a:extLst>
          </p:cNvPr>
          <p:cNvSpPr/>
          <p:nvPr/>
        </p:nvSpPr>
        <p:spPr>
          <a:xfrm>
            <a:off x="958698" y="523806"/>
            <a:ext cx="2395207"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rPr>
              <a:t>12</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职业生涯锚</a:t>
            </a:r>
            <a:r>
              <a:rPr lang="zh-CN" altLang="en-US"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的作用</a:t>
            </a:r>
            <a:endParaRPr lang="zh-CN" altLang="en-US" dirty="0">
              <a:latin typeface="黑体" panose="02010609060101010101" pitchFamily="49" charset="-122"/>
              <a:ea typeface="黑体" panose="02010609060101010101" pitchFamily="49" charset="-122"/>
            </a:endParaRPr>
          </a:p>
        </p:txBody>
      </p:sp>
      <p:graphicFrame>
        <p:nvGraphicFramePr>
          <p:cNvPr id="14" name="表格 13">
            <a:extLst>
              <a:ext uri="{FF2B5EF4-FFF2-40B4-BE49-F238E27FC236}">
                <a16:creationId xmlns:a16="http://schemas.microsoft.com/office/drawing/2014/main" id="{05DD490D-194D-48F8-9E27-24F5CE6A6F5B}"/>
              </a:ext>
            </a:extLst>
          </p:cNvPr>
          <p:cNvGraphicFramePr>
            <a:graphicFrameLocks noGrp="1"/>
          </p:cNvGraphicFramePr>
          <p:nvPr>
            <p:extLst>
              <p:ext uri="{D42A27DB-BD31-4B8C-83A1-F6EECF244321}">
                <p14:modId xmlns:p14="http://schemas.microsoft.com/office/powerpoint/2010/main" val="3513660900"/>
              </p:ext>
            </p:extLst>
          </p:nvPr>
        </p:nvGraphicFramePr>
        <p:xfrm>
          <a:off x="694267" y="1027537"/>
          <a:ext cx="10677147" cy="1993075"/>
        </p:xfrm>
        <a:graphic>
          <a:graphicData uri="http://schemas.openxmlformats.org/drawingml/2006/table">
            <a:tbl>
              <a:tblPr>
                <a:tableStyleId>{5C22544A-7EE6-4342-B048-85BDC9FD1C3A}</a:tableStyleId>
              </a:tblPr>
              <a:tblGrid>
                <a:gridCol w="10677147">
                  <a:extLst>
                    <a:ext uri="{9D8B030D-6E8A-4147-A177-3AD203B41FA5}">
                      <a16:colId xmlns:a16="http://schemas.microsoft.com/office/drawing/2014/main" val="3608353012"/>
                    </a:ext>
                  </a:extLst>
                </a:gridCol>
              </a:tblGrid>
              <a:tr h="1633855">
                <a:tc>
                  <a:txBody>
                    <a:bodyPr/>
                    <a:lstStyle/>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altLang="en-US" sz="1800" b="1" kern="100" dirty="0">
                          <a:solidFill>
                            <a:srgbClr val="002060"/>
                          </a:solidFill>
                          <a:effectLst/>
                          <a:latin typeface="黑体" panose="02010609060101010101" pitchFamily="49" charset="-122"/>
                          <a:ea typeface="黑体" panose="02010609060101010101" pitchFamily="49" charset="-122"/>
                        </a:rPr>
                        <a:t>有助于识别个人的</a:t>
                      </a:r>
                      <a:r>
                        <a:rPr lang="zh-CN" altLang="en-US" sz="1800" b="1" kern="100" dirty="0">
                          <a:solidFill>
                            <a:srgbClr val="FF0000"/>
                          </a:solidFill>
                          <a:effectLst/>
                          <a:latin typeface="黑体" panose="02010609060101010101" pitchFamily="49" charset="-122"/>
                          <a:ea typeface="黑体" panose="02010609060101010101" pitchFamily="49" charset="-122"/>
                        </a:rPr>
                        <a:t>职业生涯目标和职业生涯成功</a:t>
                      </a:r>
                      <a:r>
                        <a:rPr lang="zh-CN" altLang="en-US" sz="1800" b="1" kern="100" dirty="0">
                          <a:solidFill>
                            <a:srgbClr val="002060"/>
                          </a:solidFill>
                          <a:effectLst/>
                          <a:latin typeface="黑体" panose="02010609060101010101" pitchFamily="49" charset="-122"/>
                          <a:ea typeface="黑体" panose="02010609060101010101" pitchFamily="49" charset="-122"/>
                        </a:rPr>
                        <a:t>的标准</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a:t>
                      </a:r>
                      <a:r>
                        <a:rPr lang="zh-CN" altLang="en-US" sz="1800" b="1" kern="100" dirty="0">
                          <a:solidFill>
                            <a:srgbClr val="002060"/>
                          </a:solidFill>
                          <a:effectLst/>
                          <a:latin typeface="黑体" panose="02010609060101010101" pitchFamily="49" charset="-122"/>
                          <a:ea typeface="黑体" panose="02010609060101010101" pitchFamily="49" charset="-122"/>
                        </a:rPr>
                        <a:t>能够促进员工预期心理契约的发展，有利于个人与组织稳固地相互接纳</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3.</a:t>
                      </a:r>
                      <a:r>
                        <a:rPr lang="zh-CN" altLang="en-US" sz="1800" b="1" kern="100" dirty="0">
                          <a:solidFill>
                            <a:srgbClr val="002060"/>
                          </a:solidFill>
                          <a:effectLst/>
                          <a:latin typeface="黑体" panose="02010609060101010101" pitchFamily="49" charset="-122"/>
                          <a:ea typeface="黑体" panose="02010609060101010101" pitchFamily="49" charset="-122"/>
                        </a:rPr>
                        <a:t>有助于增强个人职业技能和工作经验，并提高个人和组织的绩效</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4.</a:t>
                      </a:r>
                      <a:r>
                        <a:rPr lang="zh-CN" altLang="en-US" sz="1800" b="1" kern="100" dirty="0">
                          <a:solidFill>
                            <a:srgbClr val="002060"/>
                          </a:solidFill>
                          <a:effectLst/>
                          <a:latin typeface="黑体" panose="02010609060101010101" pitchFamily="49" charset="-122"/>
                          <a:ea typeface="黑体" panose="02010609060101010101" pitchFamily="49" charset="-122"/>
                        </a:rPr>
                        <a:t>为个人中后期职业生涯发展奠定基础</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523881905"/>
                  </a:ext>
                </a:extLst>
              </a:tr>
            </a:tbl>
          </a:graphicData>
        </a:graphic>
      </p:graphicFrame>
    </p:spTree>
    <p:extLst>
      <p:ext uri="{BB962C8B-B14F-4D97-AF65-F5344CB8AC3E}">
        <p14:creationId xmlns:p14="http://schemas.microsoft.com/office/powerpoint/2010/main" val="34817667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CA206A58-5637-411B-A1AF-2C907027FED7}"/>
              </a:ext>
            </a:extLst>
          </p:cNvPr>
          <p:cNvSpPr/>
          <p:nvPr/>
        </p:nvSpPr>
        <p:spPr>
          <a:xfrm>
            <a:off x="977462" y="484882"/>
            <a:ext cx="10730667" cy="6001643"/>
          </a:xfrm>
          <a:prstGeom prst="rect">
            <a:avLst/>
          </a:prstGeom>
        </p:spPr>
        <p:txBody>
          <a:bodyPr wrap="square">
            <a:spAutoFit/>
          </a:bodyPr>
          <a:lstStyle/>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25</a:t>
            </a:r>
            <a:r>
              <a:rPr lang="zh-CN" altLang="en-US" sz="1600" b="1" kern="100" dirty="0">
                <a:solidFill>
                  <a:srgbClr val="002060"/>
                </a:solidFill>
                <a:latin typeface="黑体" pitchFamily="49" charset="-122"/>
                <a:ea typeface="黑体" pitchFamily="49" charset="-122"/>
                <a:cs typeface="Times New Roman" panose="02020603050405020304" pitchFamily="18" charset="0"/>
              </a:rPr>
              <a:t>考点：培训与开发的决策分析</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1.</a:t>
            </a:r>
            <a:r>
              <a:rPr lang="zh-CN" altLang="en-US" sz="1600" b="1" kern="100" dirty="0">
                <a:solidFill>
                  <a:srgbClr val="002060"/>
                </a:solidFill>
                <a:latin typeface="黑体" pitchFamily="49" charset="-122"/>
                <a:ea typeface="黑体" pitchFamily="49" charset="-122"/>
                <a:cs typeface="Times New Roman" panose="02020603050405020304" pitchFamily="18" charset="0"/>
              </a:rPr>
              <a:t>从投资的成本一收益角度分析，只有在（  ）情况下，培训与开发才会提高组织的利润。（注：</a:t>
            </a: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培训可带来的增值，</a:t>
            </a: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培训的支出，</a:t>
            </a:r>
            <a:r>
              <a:rPr lang="en-US" altLang="zh-CN" sz="1600" b="1" kern="100" dirty="0">
                <a:solidFill>
                  <a:srgbClr val="002060"/>
                </a:solidFill>
                <a:latin typeface="黑体" pitchFamily="49" charset="-122"/>
                <a:ea typeface="黑体" pitchFamily="49" charset="-122"/>
                <a:cs typeface="Times New Roman" panose="02020603050405020304" pitchFamily="18" charset="0"/>
              </a:rPr>
              <a:t>S</a:t>
            </a:r>
            <a:r>
              <a:rPr lang="zh-CN" altLang="en-US" sz="1600" b="1" kern="100" dirty="0">
                <a:solidFill>
                  <a:srgbClr val="002060"/>
                </a:solidFill>
                <a:latin typeface="黑体" pitchFamily="49" charset="-122"/>
                <a:ea typeface="黑体" pitchFamily="49" charset="-122"/>
                <a:cs typeface="Times New Roman" panose="02020603050405020304" pitchFamily="18" charset="0"/>
              </a:rPr>
              <a:t>一一员工受训后要求的加薪）</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A.S-C&gt;B</a:t>
            </a: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B.B-S&gt;C</a:t>
            </a: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C.S-B&gt;C</a:t>
            </a: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D.C&gt;S</a:t>
            </a: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25</a:t>
            </a:r>
            <a:r>
              <a:rPr lang="zh-CN" altLang="en-US" sz="1600" b="1" kern="100" dirty="0">
                <a:solidFill>
                  <a:srgbClr val="002060"/>
                </a:solidFill>
                <a:latin typeface="黑体" pitchFamily="49" charset="-122"/>
                <a:ea typeface="黑体" pitchFamily="49" charset="-122"/>
                <a:cs typeface="Times New Roman" panose="02020603050405020304" pitchFamily="18" charset="0"/>
              </a:rPr>
              <a:t>考点：培训与开发决策的制定</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2.</a:t>
            </a:r>
            <a:r>
              <a:rPr lang="zh-CN" altLang="en-US" sz="1600" b="1" kern="100" dirty="0">
                <a:solidFill>
                  <a:srgbClr val="002060"/>
                </a:solidFill>
                <a:latin typeface="黑体" pitchFamily="49" charset="-122"/>
                <a:ea typeface="黑体" pitchFamily="49" charset="-122"/>
                <a:cs typeface="Times New Roman" panose="02020603050405020304" pitchFamily="18" charset="0"/>
              </a:rPr>
              <a:t>在实际工作中，管理层关于培训与开发的决策误区，表现为（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人力资源投资的回报难以量化</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不愿意做那些难以衡量或反馈周期长的培训与开发投资</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将培训与开发视为一项开支或员工福利</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扩大企业资金投入</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E.</a:t>
            </a:r>
            <a:r>
              <a:rPr lang="zh-CN" altLang="en-US" sz="1600" b="1" kern="100" dirty="0">
                <a:solidFill>
                  <a:srgbClr val="002060"/>
                </a:solidFill>
                <a:latin typeface="黑体" pitchFamily="49" charset="-122"/>
                <a:ea typeface="黑体" pitchFamily="49" charset="-122"/>
                <a:cs typeface="Times New Roman" panose="02020603050405020304" pitchFamily="18" charset="0"/>
              </a:rPr>
              <a:t>将培训与开发视为一项投资</a:t>
            </a:r>
            <a:r>
              <a:rPr lang="en-US" altLang="zh-CN" sz="1600" b="1" kern="100" dirty="0">
                <a:solidFill>
                  <a:srgbClr val="002060"/>
                </a:solidFill>
                <a:latin typeface="黑体" pitchFamily="49" charset="-122"/>
                <a:ea typeface="黑体" pitchFamily="49" charset="-122"/>
                <a:cs typeface="Times New Roman" panose="02020603050405020304" pitchFamily="18" charset="0"/>
              </a:rPr>
              <a:t>V</a:t>
            </a:r>
            <a:r>
              <a:rPr lang="zh-CN" altLang="en-US" sz="1600" b="1" kern="100" dirty="0">
                <a:solidFill>
                  <a:srgbClr val="002060"/>
                </a:solidFill>
                <a:latin typeface="黑体" pitchFamily="49" charset="-122"/>
                <a:ea typeface="黑体" pitchFamily="49" charset="-122"/>
                <a:cs typeface="Times New Roman" panose="02020603050405020304" pitchFamily="18" charset="0"/>
              </a:rPr>
              <a:t>考点：</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p:txBody>
      </p:sp>
    </p:spTree>
    <p:extLst>
      <p:ext uri="{BB962C8B-B14F-4D97-AF65-F5344CB8AC3E}">
        <p14:creationId xmlns:p14="http://schemas.microsoft.com/office/powerpoint/2010/main" val="30816577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CA206A58-5637-411B-A1AF-2C907027FED7}"/>
              </a:ext>
            </a:extLst>
          </p:cNvPr>
          <p:cNvSpPr/>
          <p:nvPr/>
        </p:nvSpPr>
        <p:spPr>
          <a:xfrm>
            <a:off x="977462" y="484882"/>
            <a:ext cx="10730667" cy="5304016"/>
          </a:xfrm>
          <a:prstGeom prst="rect">
            <a:avLst/>
          </a:prstGeom>
        </p:spPr>
        <p:txBody>
          <a:bodyPr wrap="square">
            <a:spAutoFit/>
          </a:bodyPr>
          <a:lstStyle/>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25</a:t>
            </a:r>
            <a:r>
              <a:rPr lang="zh-CN" altLang="en-US" sz="1600" b="1" kern="100" dirty="0">
                <a:solidFill>
                  <a:srgbClr val="002060"/>
                </a:solidFill>
                <a:latin typeface="黑体" pitchFamily="49" charset="-122"/>
                <a:ea typeface="黑体" pitchFamily="49" charset="-122"/>
                <a:cs typeface="Times New Roman" panose="02020603050405020304" pitchFamily="18" charset="0"/>
              </a:rPr>
              <a:t>考点：培训与开发的组织体系</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3.</a:t>
            </a:r>
            <a:r>
              <a:rPr lang="zh-CN" altLang="en-US" sz="1600" b="1" kern="100" dirty="0">
                <a:solidFill>
                  <a:srgbClr val="002060"/>
                </a:solidFill>
                <a:latin typeface="黑体" pitchFamily="49" charset="-122"/>
                <a:ea typeface="黑体" pitchFamily="49" charset="-122"/>
                <a:cs typeface="Times New Roman" panose="02020603050405020304" pitchFamily="18" charset="0"/>
              </a:rPr>
              <a:t>关于培训与开发组织体系的陈述，错误的是（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在设立培训与开发机构时，需要考虑组织规模和人力资源管理在组织中的地位和作用</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培训与开发机构隶属于人力资源部的优点是有利于形成协调统一的培训开发计划</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培训与开发机构作为独立部门的优点是不易受其他工作干扰，保证培训与开发的力度和连续性</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企业大学是非独立的培训与开发机构的一种扩展模式</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4.</a:t>
            </a:r>
            <a:r>
              <a:rPr lang="zh-CN" altLang="en-US" sz="1600" b="1" kern="100" dirty="0">
                <a:solidFill>
                  <a:srgbClr val="002060"/>
                </a:solidFill>
                <a:latin typeface="黑体" pitchFamily="49" charset="-122"/>
                <a:ea typeface="黑体" pitchFamily="49" charset="-122"/>
                <a:cs typeface="Times New Roman" panose="02020603050405020304" pitchFamily="18" charset="0"/>
              </a:rPr>
              <a:t>关于培训与开发组织体系的陈述，错误的是（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大型组织一般设置专业的培训机构</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企业大学是独立的培训与开发机构的一种扩展模式</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培训与开发机构隶属于人力资源部可以保证培训与开发的力度和连续性</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培训与开发机构隶属于人力资源部的优点是有利于形成协调统一的培训开发计划</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p:txBody>
      </p:sp>
    </p:spTree>
    <p:extLst>
      <p:ext uri="{BB962C8B-B14F-4D97-AF65-F5344CB8AC3E}">
        <p14:creationId xmlns:p14="http://schemas.microsoft.com/office/powerpoint/2010/main" val="1549514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CA206A58-5637-411B-A1AF-2C907027FED7}"/>
              </a:ext>
            </a:extLst>
          </p:cNvPr>
          <p:cNvSpPr/>
          <p:nvPr/>
        </p:nvSpPr>
        <p:spPr>
          <a:xfrm>
            <a:off x="977462" y="484882"/>
            <a:ext cx="10730667" cy="5755422"/>
          </a:xfrm>
          <a:prstGeom prst="rect">
            <a:avLst/>
          </a:prstGeom>
        </p:spPr>
        <p:txBody>
          <a:bodyPr wrap="square">
            <a:spAutoFit/>
          </a:bodyPr>
          <a:lstStyle/>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25</a:t>
            </a:r>
            <a:r>
              <a:rPr lang="zh-CN" altLang="en-US" sz="1600" b="1" kern="100" dirty="0">
                <a:solidFill>
                  <a:srgbClr val="002060"/>
                </a:solidFill>
                <a:latin typeface="黑体" pitchFamily="49" charset="-122"/>
                <a:ea typeface="黑体" pitchFamily="49" charset="-122"/>
                <a:cs typeface="Times New Roman" panose="02020603050405020304" pitchFamily="18" charset="0"/>
              </a:rPr>
              <a:t>考点：培训与开发的组织体系</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5.</a:t>
            </a:r>
            <a:r>
              <a:rPr lang="zh-CN" altLang="en-US" sz="1600" b="1" kern="100" dirty="0">
                <a:solidFill>
                  <a:srgbClr val="002060"/>
                </a:solidFill>
                <a:latin typeface="黑体" pitchFamily="49" charset="-122"/>
                <a:ea typeface="黑体" pitchFamily="49" charset="-122"/>
                <a:cs typeface="Times New Roman" panose="02020603050405020304" pitchFamily="18" charset="0"/>
              </a:rPr>
              <a:t>组织在设立培训与开发机构时，需要考虑的因素包括（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组织的规模</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人力资源管理在组织中的地位</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人力资源管理在组织中的作用</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人力资源管理的管理能力</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E.</a:t>
            </a:r>
            <a:r>
              <a:rPr lang="zh-CN" altLang="en-US" sz="1600" b="1" kern="100" dirty="0">
                <a:solidFill>
                  <a:srgbClr val="002060"/>
                </a:solidFill>
                <a:latin typeface="黑体" pitchFamily="49" charset="-122"/>
                <a:ea typeface="黑体" pitchFamily="49" charset="-122"/>
                <a:cs typeface="Times New Roman" panose="02020603050405020304" pitchFamily="18" charset="0"/>
              </a:rPr>
              <a:t>组织的文化</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26</a:t>
            </a:r>
            <a:r>
              <a:rPr lang="zh-CN" altLang="en-US" sz="1600" b="1" kern="100" dirty="0">
                <a:solidFill>
                  <a:srgbClr val="002060"/>
                </a:solidFill>
                <a:latin typeface="黑体" pitchFamily="49" charset="-122"/>
                <a:ea typeface="黑体" pitchFamily="49" charset="-122"/>
                <a:cs typeface="Times New Roman" panose="02020603050405020304" pitchFamily="18" charset="0"/>
              </a:rPr>
              <a:t>考点：培训与开发效果的评估</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1.</a:t>
            </a:r>
            <a:r>
              <a:rPr lang="zh-CN" altLang="en-US" sz="1600" b="1" kern="100" dirty="0">
                <a:solidFill>
                  <a:srgbClr val="002060"/>
                </a:solidFill>
                <a:latin typeface="黑体" pitchFamily="49" charset="-122"/>
                <a:ea typeface="黑体" pitchFamily="49" charset="-122"/>
                <a:cs typeface="Times New Roman" panose="02020603050405020304" pitchFamily="18" charset="0"/>
              </a:rPr>
              <a:t>关于培训与开发评估方法中的控制实验法的说法，错误的是（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它是一种最为规范的培训与开发效果评估方法</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它可以提高培训与开发评估的准确性和有效性</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它操作起来比较复杂，且费用比较高</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它适用于管理技能培训与开发项目</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p:txBody>
      </p:sp>
    </p:spTree>
    <p:extLst>
      <p:ext uri="{BB962C8B-B14F-4D97-AF65-F5344CB8AC3E}">
        <p14:creationId xmlns:p14="http://schemas.microsoft.com/office/powerpoint/2010/main" val="2329410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CA206A58-5637-411B-A1AF-2C907027FED7}"/>
              </a:ext>
            </a:extLst>
          </p:cNvPr>
          <p:cNvSpPr/>
          <p:nvPr/>
        </p:nvSpPr>
        <p:spPr>
          <a:xfrm>
            <a:off x="977462" y="484882"/>
            <a:ext cx="10730667" cy="5304016"/>
          </a:xfrm>
          <a:prstGeom prst="rect">
            <a:avLst/>
          </a:prstGeom>
        </p:spPr>
        <p:txBody>
          <a:bodyPr wrap="square">
            <a:spAutoFit/>
          </a:bodyPr>
          <a:lstStyle/>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26</a:t>
            </a:r>
            <a:r>
              <a:rPr lang="zh-CN" altLang="en-US" sz="1600" b="1" kern="100" dirty="0">
                <a:solidFill>
                  <a:srgbClr val="002060"/>
                </a:solidFill>
                <a:latin typeface="黑体" pitchFamily="49" charset="-122"/>
                <a:ea typeface="黑体" pitchFamily="49" charset="-122"/>
                <a:cs typeface="Times New Roman" panose="02020603050405020304" pitchFamily="18" charset="0"/>
              </a:rPr>
              <a:t>考点：培训与开发效果的评估</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2.</a:t>
            </a:r>
            <a:r>
              <a:rPr lang="zh-CN" altLang="en-US" sz="1600" b="1" kern="100" dirty="0">
                <a:solidFill>
                  <a:srgbClr val="002060"/>
                </a:solidFill>
                <a:latin typeface="黑体" pitchFamily="49" charset="-122"/>
                <a:ea typeface="黑体" pitchFamily="49" charset="-122"/>
                <a:cs typeface="Times New Roman" panose="02020603050405020304" pitchFamily="18" charset="0"/>
              </a:rPr>
              <a:t>关于培训与开发效果评估的说法，正确的有（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效果评估是培训与开发体系中最难实现的一个环节</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效果评估中应用最广的是层次评估模型</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反应评估是效果评估中最基本、最常用的评估方法</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行为评估中最常用的是直接观察法</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E.</a:t>
            </a:r>
            <a:r>
              <a:rPr lang="zh-CN" altLang="en-US" sz="1600" b="1" kern="100" dirty="0">
                <a:solidFill>
                  <a:srgbClr val="002060"/>
                </a:solidFill>
                <a:latin typeface="黑体" pitchFamily="49" charset="-122"/>
                <a:ea typeface="黑体" pitchFamily="49" charset="-122"/>
                <a:cs typeface="Times New Roman" panose="02020603050405020304" pitchFamily="18" charset="0"/>
              </a:rPr>
              <a:t>学习评估的内容包括知识、技能、态度三个方面</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3.</a:t>
            </a:r>
            <a:r>
              <a:rPr lang="zh-CN" altLang="en-US" sz="1600" b="1" kern="100" dirty="0">
                <a:solidFill>
                  <a:srgbClr val="002060"/>
                </a:solidFill>
                <a:latin typeface="黑体" pitchFamily="49" charset="-122"/>
                <a:ea typeface="黑体" pitchFamily="49" charset="-122"/>
                <a:cs typeface="Times New Roman" panose="02020603050405020304" pitchFamily="18" charset="0"/>
              </a:rPr>
              <a:t>关于培训的效果评价中结果评估的说法，错误的是（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是评估受训人员对培训与开发的主观感受和看法</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是组织进行培训与开发效果评估的最重要的内容</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是最具说服力的评价指标</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是组织高层管理人员最关心的评估内容</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p:txBody>
      </p:sp>
    </p:spTree>
    <p:extLst>
      <p:ext uri="{BB962C8B-B14F-4D97-AF65-F5344CB8AC3E}">
        <p14:creationId xmlns:p14="http://schemas.microsoft.com/office/powerpoint/2010/main" val="15503647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文本框 1">
            <a:extLst>
              <a:ext uri="{FF2B5EF4-FFF2-40B4-BE49-F238E27FC236}">
                <a16:creationId xmlns:a16="http://schemas.microsoft.com/office/drawing/2014/main" id="{BCEFB4BA-EF17-4A40-B4C3-9BBAC5A53A63}"/>
              </a:ext>
            </a:extLst>
          </p:cNvPr>
          <p:cNvSpPr txBox="1"/>
          <p:nvPr/>
        </p:nvSpPr>
        <p:spPr>
          <a:xfrm>
            <a:off x="1092200" y="1298575"/>
            <a:ext cx="10007600" cy="4154984"/>
          </a:xfrm>
          <a:prstGeom prst="rect">
            <a:avLst/>
          </a:prstGeom>
          <a:noFill/>
        </p:spPr>
        <p:txBody>
          <a:bodyPr wrap="square" rtlCol="0">
            <a:spAutoFit/>
          </a:bodyPr>
          <a:lstStyle/>
          <a:p>
            <a:r>
              <a:rPr lang="zh-CN" altLang="en-US" sz="6600" b="1" dirty="0">
                <a:solidFill>
                  <a:srgbClr val="002060"/>
                </a:solidFill>
                <a:latin typeface="黑体" panose="02010609060101010101" pitchFamily="49" charset="-122"/>
                <a:ea typeface="黑体" panose="02010609060101010101" pitchFamily="49" charset="-122"/>
              </a:rPr>
              <a:t>       中级经济师  </a:t>
            </a:r>
            <a:endParaRPr lang="en-US" altLang="zh-CN" sz="6600" b="1" dirty="0">
              <a:solidFill>
                <a:srgbClr val="002060"/>
              </a:solidFill>
              <a:latin typeface="黑体" panose="02010609060101010101" pitchFamily="49" charset="-122"/>
              <a:ea typeface="黑体" panose="02010609060101010101" pitchFamily="49" charset="-122"/>
            </a:endParaRPr>
          </a:p>
          <a:p>
            <a:r>
              <a:rPr lang="en-US" altLang="zh-CN" sz="6600" b="1" dirty="0">
                <a:solidFill>
                  <a:srgbClr val="002060"/>
                </a:solidFill>
                <a:latin typeface="黑体" panose="02010609060101010101" pitchFamily="49" charset="-122"/>
                <a:ea typeface="黑体" panose="02010609060101010101" pitchFamily="49" charset="-122"/>
              </a:rPr>
              <a:t>      </a:t>
            </a:r>
            <a:r>
              <a:rPr lang="zh-CN" altLang="en-US" sz="5400" b="1" dirty="0">
                <a:solidFill>
                  <a:srgbClr val="002060"/>
                </a:solidFill>
                <a:latin typeface="黑体" panose="02010609060101010101" pitchFamily="49" charset="-122"/>
                <a:ea typeface="黑体" panose="02010609060101010101" pitchFamily="49" charset="-122"/>
              </a:rPr>
              <a:t>人力资源管理专业</a:t>
            </a:r>
            <a:endParaRPr lang="en-US" altLang="zh-CN" sz="5400" b="1" dirty="0">
              <a:solidFill>
                <a:srgbClr val="002060"/>
              </a:solidFill>
              <a:latin typeface="黑体" panose="02010609060101010101" pitchFamily="49" charset="-122"/>
              <a:ea typeface="黑体" panose="02010609060101010101" pitchFamily="49" charset="-122"/>
            </a:endParaRPr>
          </a:p>
          <a:p>
            <a:endParaRPr lang="en-US" altLang="zh-CN" sz="4400" b="1" dirty="0">
              <a:solidFill>
                <a:srgbClr val="002060"/>
              </a:solidFill>
              <a:latin typeface="黑体" panose="02010609060101010101" pitchFamily="49" charset="-122"/>
              <a:ea typeface="黑体" panose="02010609060101010101" pitchFamily="49" charset="-122"/>
            </a:endParaRPr>
          </a:p>
          <a:p>
            <a:r>
              <a:rPr lang="zh-CN" altLang="en-US" sz="4400" b="1" dirty="0">
                <a:solidFill>
                  <a:srgbClr val="002060"/>
                </a:solidFill>
                <a:latin typeface="黑体" panose="02010609060101010101" pitchFamily="49" charset="-122"/>
                <a:ea typeface="黑体" panose="02010609060101010101" pitchFamily="49" charset="-122"/>
              </a:rPr>
              <a:t>               </a:t>
            </a:r>
            <a:endParaRPr lang="en-US" altLang="zh-CN" sz="4400" b="1" dirty="0">
              <a:solidFill>
                <a:srgbClr val="002060"/>
              </a:solidFill>
              <a:latin typeface="黑体" panose="02010609060101010101" pitchFamily="49" charset="-122"/>
              <a:ea typeface="黑体" panose="02010609060101010101" pitchFamily="49" charset="-122"/>
            </a:endParaRPr>
          </a:p>
          <a:p>
            <a:r>
              <a:rPr lang="en-US" altLang="zh-CN" sz="4400" b="1" dirty="0">
                <a:solidFill>
                  <a:srgbClr val="002060"/>
                </a:solidFill>
                <a:latin typeface="黑体" panose="02010609060101010101" pitchFamily="49" charset="-122"/>
                <a:ea typeface="黑体" panose="02010609060101010101" pitchFamily="49" charset="-122"/>
              </a:rPr>
              <a:t>           </a:t>
            </a:r>
            <a:r>
              <a:rPr lang="zh-CN" altLang="en-US" sz="4400" b="1" dirty="0">
                <a:solidFill>
                  <a:srgbClr val="002060"/>
                </a:solidFill>
                <a:latin typeface="黑体" panose="02010609060101010101" pitchFamily="49" charset="-122"/>
                <a:ea typeface="黑体" panose="02010609060101010101" pitchFamily="49" charset="-122"/>
              </a:rPr>
              <a:t>主讲：周润芝</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CA206A58-5637-411B-A1AF-2C907027FED7}"/>
              </a:ext>
            </a:extLst>
          </p:cNvPr>
          <p:cNvSpPr/>
          <p:nvPr/>
        </p:nvSpPr>
        <p:spPr>
          <a:xfrm>
            <a:off x="977462" y="484882"/>
            <a:ext cx="10730667" cy="5755422"/>
          </a:xfrm>
          <a:prstGeom prst="rect">
            <a:avLst/>
          </a:prstGeom>
        </p:spPr>
        <p:txBody>
          <a:bodyPr wrap="square">
            <a:spAutoFit/>
          </a:bodyPr>
          <a:lstStyle/>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26</a:t>
            </a:r>
            <a:r>
              <a:rPr lang="zh-CN" altLang="en-US" sz="1600" b="1" kern="100" dirty="0">
                <a:solidFill>
                  <a:srgbClr val="002060"/>
                </a:solidFill>
                <a:latin typeface="黑体" pitchFamily="49" charset="-122"/>
                <a:ea typeface="黑体" pitchFamily="49" charset="-122"/>
                <a:cs typeface="Times New Roman" panose="02020603050405020304" pitchFamily="18" charset="0"/>
              </a:rPr>
              <a:t>考点：培训与开发效果的评估</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4.</a:t>
            </a:r>
            <a:r>
              <a:rPr lang="zh-CN" altLang="en-US" sz="1600" b="1" kern="100" dirty="0">
                <a:solidFill>
                  <a:srgbClr val="002060"/>
                </a:solidFill>
                <a:latin typeface="黑体" pitchFamily="49" charset="-122"/>
                <a:ea typeface="黑体" pitchFamily="49" charset="-122"/>
                <a:cs typeface="Times New Roman" panose="02020603050405020304" pitchFamily="18" charset="0"/>
              </a:rPr>
              <a:t>在培训与开发效果的评估中，结果评估的硬指标包括（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质量</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产出</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成本</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 </a:t>
            </a:r>
            <a:r>
              <a:rPr lang="zh-CN" altLang="en-US" sz="1600" b="1" kern="100" dirty="0">
                <a:solidFill>
                  <a:srgbClr val="002060"/>
                </a:solidFill>
                <a:latin typeface="黑体" pitchFamily="49" charset="-122"/>
                <a:ea typeface="黑体" pitchFamily="49" charset="-122"/>
                <a:cs typeface="Times New Roman" panose="02020603050405020304" pitchFamily="18" charset="0"/>
              </a:rPr>
              <a:t>满意度</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E.</a:t>
            </a:r>
            <a:r>
              <a:rPr lang="zh-CN" altLang="en-US" sz="1600" b="1" kern="100" dirty="0">
                <a:solidFill>
                  <a:srgbClr val="002060"/>
                </a:solidFill>
                <a:latin typeface="黑体" pitchFamily="49" charset="-122"/>
                <a:ea typeface="黑体" pitchFamily="49" charset="-122"/>
                <a:cs typeface="Times New Roman" panose="02020603050405020304" pitchFamily="18" charset="0"/>
              </a:rPr>
              <a:t>时间</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5.</a:t>
            </a:r>
            <a:r>
              <a:rPr lang="zh-CN" altLang="en-US" sz="1600" b="1" kern="100" dirty="0">
                <a:solidFill>
                  <a:srgbClr val="002060"/>
                </a:solidFill>
                <a:latin typeface="黑体" pitchFamily="49" charset="-122"/>
                <a:ea typeface="黑体" pitchFamily="49" charset="-122"/>
                <a:cs typeface="Times New Roman" panose="02020603050405020304" pitchFamily="18" charset="0"/>
              </a:rPr>
              <a:t>下列评估方法中，属于培训与开发回任工作评估方法的有（  </a:t>
            </a:r>
            <a:r>
              <a:rPr lang="en-US" altLang="zh-CN" sz="1600" b="1" kern="100" dirty="0">
                <a:solidFill>
                  <a:srgbClr val="002060"/>
                </a:solidFill>
                <a:latin typeface="黑体" pitchFamily="49" charset="-122"/>
                <a:ea typeface="黑体" pitchFamily="49" charset="-122"/>
                <a:cs typeface="Times New Roman" panose="02020603050405020304" pitchFamily="18" charset="0"/>
              </a:rPr>
              <a:t>)</a:t>
            </a: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利用知识或技能测验评估培训与开发效果</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实地观察受训人员的工作实况来评估培训与开发效果</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调查或访问受训员工的上级主管或下属</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分析受训人员的人事记录资料</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E.</a:t>
            </a:r>
            <a:r>
              <a:rPr lang="zh-CN" altLang="en-US" sz="1600" b="1" kern="100" dirty="0">
                <a:solidFill>
                  <a:srgbClr val="002060"/>
                </a:solidFill>
                <a:latin typeface="黑体" pitchFamily="49" charset="-122"/>
                <a:ea typeface="黑体" pitchFamily="49" charset="-122"/>
                <a:cs typeface="Times New Roman" panose="02020603050405020304" pitchFamily="18" charset="0"/>
              </a:rPr>
              <a:t>记录培训与开发期间受训人员的出席情况</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p:txBody>
      </p:sp>
    </p:spTree>
    <p:extLst>
      <p:ext uri="{BB962C8B-B14F-4D97-AF65-F5344CB8AC3E}">
        <p14:creationId xmlns:p14="http://schemas.microsoft.com/office/powerpoint/2010/main" val="7321111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CA206A58-5637-411B-A1AF-2C907027FED7}"/>
              </a:ext>
            </a:extLst>
          </p:cNvPr>
          <p:cNvSpPr/>
          <p:nvPr/>
        </p:nvSpPr>
        <p:spPr>
          <a:xfrm>
            <a:off x="977462" y="484882"/>
            <a:ext cx="10730667" cy="6206827"/>
          </a:xfrm>
          <a:prstGeom prst="rect">
            <a:avLst/>
          </a:prstGeom>
        </p:spPr>
        <p:txBody>
          <a:bodyPr wrap="square">
            <a:spAutoFit/>
          </a:bodyPr>
          <a:lstStyle/>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26</a:t>
            </a:r>
            <a:r>
              <a:rPr lang="zh-CN" altLang="en-US" sz="1600" b="1" kern="100" dirty="0">
                <a:solidFill>
                  <a:srgbClr val="002060"/>
                </a:solidFill>
                <a:latin typeface="黑体" pitchFamily="49" charset="-122"/>
                <a:ea typeface="黑体" pitchFamily="49" charset="-122"/>
                <a:cs typeface="Times New Roman" panose="02020603050405020304" pitchFamily="18" charset="0"/>
              </a:rPr>
              <a:t>考点：职业生涯管理概述</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6.</a:t>
            </a:r>
            <a:r>
              <a:rPr lang="zh-CN" altLang="en-US" sz="1600" b="1" kern="100" dirty="0">
                <a:solidFill>
                  <a:srgbClr val="002060"/>
                </a:solidFill>
                <a:latin typeface="黑体" pitchFamily="49" charset="-122"/>
                <a:ea typeface="黑体" pitchFamily="49" charset="-122"/>
                <a:cs typeface="Times New Roman" panose="02020603050405020304" pitchFamily="18" charset="0"/>
              </a:rPr>
              <a:t>组织实施职业生涯管理对组织和个人的发展都有十分重要的意义，对组织的重要性表现不包含（  </a:t>
            </a:r>
            <a:r>
              <a:rPr lang="en-US" altLang="zh-CN" sz="1600" b="1" kern="100" dirty="0">
                <a:solidFill>
                  <a:srgbClr val="002060"/>
                </a:solidFill>
                <a:latin typeface="黑体" pitchFamily="49" charset="-122"/>
                <a:ea typeface="黑体" pitchFamily="49" charset="-122"/>
                <a:cs typeface="Times New Roman" panose="02020603050405020304" pitchFamily="18" charset="0"/>
              </a:rPr>
              <a:t>)</a:t>
            </a: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使员工与组织共同发展，以适应组织发展与变革</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为组织培养后备人才，特别是高级管理人才和高级技术人才</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外面招募的员工比组织内部培养的员工的适应性强</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满足员工的发展需要</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26</a:t>
            </a:r>
            <a:r>
              <a:rPr lang="zh-CN" altLang="en-US" sz="1600" b="1" kern="100" dirty="0">
                <a:solidFill>
                  <a:srgbClr val="002060"/>
                </a:solidFill>
                <a:latin typeface="黑体" pitchFamily="49" charset="-122"/>
                <a:ea typeface="黑体" pitchFamily="49" charset="-122"/>
                <a:cs typeface="Times New Roman" panose="02020603050405020304" pitchFamily="18" charset="0"/>
              </a:rPr>
              <a:t>考点：职业生涯管理的办法</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7.</a:t>
            </a:r>
            <a:r>
              <a:rPr lang="zh-CN" altLang="en-US" sz="1600" b="1" kern="100" dirty="0">
                <a:solidFill>
                  <a:srgbClr val="002060"/>
                </a:solidFill>
                <a:latin typeface="黑体" pitchFamily="49" charset="-122"/>
                <a:ea typeface="黑体" pitchFamily="49" charset="-122"/>
                <a:cs typeface="Times New Roman" panose="02020603050405020304" pitchFamily="18" charset="0"/>
              </a:rPr>
              <a:t>关于职业生涯通道的说法，错误的是（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它是个体一生的职业生涯轨迹</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它的四种基本类型中的双通道是为管理人员设计的</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它也称职业生涯路线</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它是个体在职业生涯中经历的一系列岗位和层级所形成的链条</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p:txBody>
      </p:sp>
    </p:spTree>
    <p:extLst>
      <p:ext uri="{BB962C8B-B14F-4D97-AF65-F5344CB8AC3E}">
        <p14:creationId xmlns:p14="http://schemas.microsoft.com/office/powerpoint/2010/main" val="33973647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CA206A58-5637-411B-A1AF-2C907027FED7}"/>
              </a:ext>
            </a:extLst>
          </p:cNvPr>
          <p:cNvSpPr/>
          <p:nvPr/>
        </p:nvSpPr>
        <p:spPr>
          <a:xfrm>
            <a:off x="977462" y="484882"/>
            <a:ext cx="10730667" cy="6206827"/>
          </a:xfrm>
          <a:prstGeom prst="rect">
            <a:avLst/>
          </a:prstGeom>
        </p:spPr>
        <p:txBody>
          <a:bodyPr wrap="square">
            <a:spAutoFit/>
          </a:bodyPr>
          <a:lstStyle/>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26</a:t>
            </a:r>
            <a:r>
              <a:rPr lang="zh-CN" altLang="en-US" sz="1600" b="1" kern="100" dirty="0">
                <a:solidFill>
                  <a:srgbClr val="002060"/>
                </a:solidFill>
                <a:latin typeface="黑体" pitchFamily="49" charset="-122"/>
                <a:ea typeface="黑体" pitchFamily="49" charset="-122"/>
                <a:cs typeface="Times New Roman" panose="02020603050405020304" pitchFamily="18" charset="0"/>
              </a:rPr>
              <a:t>考点：职业生涯管理的办法</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8.</a:t>
            </a:r>
            <a:r>
              <a:rPr lang="zh-CN" altLang="en-US" sz="1600" b="1" kern="100" dirty="0">
                <a:solidFill>
                  <a:srgbClr val="002060"/>
                </a:solidFill>
                <a:latin typeface="黑体" pitchFamily="49" charset="-122"/>
                <a:ea typeface="黑体" pitchFamily="49" charset="-122"/>
                <a:cs typeface="Times New Roman" panose="02020603050405020304" pitchFamily="18" charset="0"/>
              </a:rPr>
              <a:t>在典型的职业生涯通道类型中，描述员工在同一管理层级或同技能等级上不同工种之间变动路径的是（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横向通道</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纵向通道</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双通道</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职业生涯通道</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9.</a:t>
            </a:r>
            <a:r>
              <a:rPr lang="zh-CN" altLang="en-US" sz="1600" b="1" kern="100" dirty="0">
                <a:solidFill>
                  <a:srgbClr val="002060"/>
                </a:solidFill>
                <a:latin typeface="黑体" pitchFamily="49" charset="-122"/>
                <a:ea typeface="黑体" pitchFamily="49" charset="-122"/>
                <a:cs typeface="Times New Roman" panose="02020603050405020304" pitchFamily="18" charset="0"/>
              </a:rPr>
              <a:t>下列职业生涯管理方法中，属于个人层次的方法有（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提供内部劳动力市场信息</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给个人提供自我评估工具和机会</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提供职业生涯手册</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实施培训与发展项目</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E.</a:t>
            </a:r>
            <a:r>
              <a:rPr lang="zh-CN" altLang="en-US" sz="1600" b="1" kern="100" dirty="0">
                <a:solidFill>
                  <a:srgbClr val="002060"/>
                </a:solidFill>
                <a:latin typeface="黑体" pitchFamily="49" charset="-122"/>
                <a:ea typeface="黑体" pitchFamily="49" charset="-122"/>
                <a:cs typeface="Times New Roman" panose="02020603050405020304" pitchFamily="18" charset="0"/>
              </a:rPr>
              <a:t>提供个人职业生涯指导与咨询</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p:txBody>
      </p:sp>
    </p:spTree>
    <p:extLst>
      <p:ext uri="{BB962C8B-B14F-4D97-AF65-F5344CB8AC3E}">
        <p14:creationId xmlns:p14="http://schemas.microsoft.com/office/powerpoint/2010/main" val="14650090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CA206A58-5637-411B-A1AF-2C907027FED7}"/>
              </a:ext>
            </a:extLst>
          </p:cNvPr>
          <p:cNvSpPr/>
          <p:nvPr/>
        </p:nvSpPr>
        <p:spPr>
          <a:xfrm>
            <a:off x="977462" y="484882"/>
            <a:ext cx="10730667" cy="6247864"/>
          </a:xfrm>
          <a:prstGeom prst="rect">
            <a:avLst/>
          </a:prstGeom>
        </p:spPr>
        <p:txBody>
          <a:bodyPr wrap="square">
            <a:spAutoFit/>
          </a:bodyPr>
          <a:lstStyle/>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26</a:t>
            </a:r>
            <a:r>
              <a:rPr lang="zh-CN" altLang="en-US" sz="1600" b="1" kern="100" dirty="0">
                <a:solidFill>
                  <a:srgbClr val="002060"/>
                </a:solidFill>
                <a:latin typeface="黑体" pitchFamily="49" charset="-122"/>
                <a:ea typeface="黑体" pitchFamily="49" charset="-122"/>
                <a:cs typeface="Times New Roman" panose="02020603050405020304" pitchFamily="18" charset="0"/>
              </a:rPr>
              <a:t>考点：职业生涯管理的办法</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10.</a:t>
            </a:r>
            <a:r>
              <a:rPr lang="zh-CN" altLang="en-US" sz="1600" b="1" kern="100" dirty="0">
                <a:solidFill>
                  <a:srgbClr val="002060"/>
                </a:solidFill>
                <a:latin typeface="黑体" pitchFamily="49" charset="-122"/>
                <a:ea typeface="黑体" pitchFamily="49" charset="-122"/>
                <a:cs typeface="Times New Roman" panose="02020603050405020304" pitchFamily="18" charset="0"/>
              </a:rPr>
              <a:t>下列职业生涯管理方法中，不属于提供职业生涯信息的方法是（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公布职位空缺信息</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实行双通道职业生涯设计</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介绍组织内的职业生涯通道</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建立职业生涯信息中心</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27</a:t>
            </a:r>
            <a:r>
              <a:rPr lang="zh-CN" altLang="en-US" sz="1600" b="1" kern="100" dirty="0">
                <a:solidFill>
                  <a:srgbClr val="002060"/>
                </a:solidFill>
                <a:latin typeface="黑体" pitchFamily="49" charset="-122"/>
                <a:ea typeface="黑体" pitchFamily="49" charset="-122"/>
                <a:cs typeface="Times New Roman" panose="02020603050405020304" pitchFamily="18" charset="0"/>
              </a:rPr>
              <a:t>考点：职业生涯管理的效果评估</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1.</a:t>
            </a:r>
            <a:r>
              <a:rPr lang="zh-CN" altLang="en-US" sz="1600" b="1" kern="100" dirty="0">
                <a:solidFill>
                  <a:srgbClr val="002060"/>
                </a:solidFill>
                <a:latin typeface="黑体" pitchFamily="49" charset="-122"/>
                <a:ea typeface="黑体" pitchFamily="49" charset="-122"/>
                <a:cs typeface="Times New Roman" panose="02020603050405020304" pitchFamily="18" charset="0"/>
              </a:rPr>
              <a:t>职业生涯管理效果评估标准包括（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劳动力市场就业率</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劳动力市场平均工资水平</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组织的绩效指数变化</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员工态度或心理变化</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E.</a:t>
            </a:r>
            <a:r>
              <a:rPr lang="zh-CN" altLang="en-US" sz="1600" b="1" kern="100" dirty="0">
                <a:solidFill>
                  <a:srgbClr val="002060"/>
                </a:solidFill>
                <a:latin typeface="黑体" pitchFamily="49" charset="-122"/>
                <a:ea typeface="黑体" pitchFamily="49" charset="-122"/>
                <a:cs typeface="Times New Roman" panose="02020603050405020304" pitchFamily="18" charset="0"/>
              </a:rPr>
              <a:t>具体活动的完成情况考点：职业生涯管理的注意事项</a:t>
            </a:r>
            <a:r>
              <a:rPr lang="en-US" altLang="zh-CN" sz="1600" b="1" kern="100" dirty="0">
                <a:solidFill>
                  <a:srgbClr val="002060"/>
                </a:solidFill>
                <a:latin typeface="黑体" pitchFamily="49" charset="-122"/>
                <a:ea typeface="黑体" pitchFamily="49" charset="-122"/>
                <a:cs typeface="Times New Roman" panose="02020603050405020304" pitchFamily="18" charset="0"/>
              </a:rPr>
              <a:t>2.[</a:t>
            </a:r>
            <a:r>
              <a:rPr lang="zh-CN" altLang="en-US" sz="1600" b="1" kern="100" dirty="0">
                <a:solidFill>
                  <a:srgbClr val="002060"/>
                </a:solidFill>
                <a:latin typeface="黑体" pitchFamily="49" charset="-122"/>
                <a:ea typeface="黑体" pitchFamily="49" charset="-122"/>
                <a:cs typeface="Times New Roman" panose="02020603050405020304" pitchFamily="18" charset="0"/>
              </a:rPr>
              <a:t>单项选择题</a:t>
            </a:r>
            <a:r>
              <a:rPr lang="en-US" altLang="zh-CN" sz="1600" b="1" kern="100" dirty="0">
                <a:solidFill>
                  <a:srgbClr val="002060"/>
                </a:solidFill>
                <a:latin typeface="黑体" pitchFamily="49" charset="-122"/>
                <a:ea typeface="黑体" pitchFamily="49" charset="-122"/>
                <a:cs typeface="Times New Roman" panose="02020603050405020304" pitchFamily="18" charset="0"/>
              </a:rPr>
              <a:t>]</a:t>
            </a:r>
            <a:r>
              <a:rPr lang="zh-CN" altLang="en-US" sz="1600" b="1" kern="100" dirty="0">
                <a:solidFill>
                  <a:srgbClr val="002060"/>
                </a:solidFill>
                <a:latin typeface="黑体" pitchFamily="49" charset="-122"/>
                <a:ea typeface="黑体" pitchFamily="49" charset="-122"/>
                <a:cs typeface="Times New Roman" panose="02020603050405020304" pitchFamily="18" charset="0"/>
              </a:rPr>
              <a:t>关于职业生涯发展阶段及主要任务的表述，正确的是（真）叠</a:t>
            </a: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探索期的发展任务是晋升、成长、安全感、生涯类型的确立</a:t>
            </a: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建立期的活动是训练、帮助、政策制定</a:t>
            </a: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维持期的发展任务是维持成就感、更新技能</a:t>
            </a: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衰退期的身份是导师爽惠出</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p:txBody>
      </p:sp>
    </p:spTree>
    <p:extLst>
      <p:ext uri="{BB962C8B-B14F-4D97-AF65-F5344CB8AC3E}">
        <p14:creationId xmlns:p14="http://schemas.microsoft.com/office/powerpoint/2010/main" val="2290815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CA206A58-5637-411B-A1AF-2C907027FED7}"/>
              </a:ext>
            </a:extLst>
          </p:cNvPr>
          <p:cNvSpPr/>
          <p:nvPr/>
        </p:nvSpPr>
        <p:spPr>
          <a:xfrm>
            <a:off x="977462" y="484882"/>
            <a:ext cx="10730667" cy="5304016"/>
          </a:xfrm>
          <a:prstGeom prst="rect">
            <a:avLst/>
          </a:prstGeom>
        </p:spPr>
        <p:txBody>
          <a:bodyPr wrap="square">
            <a:spAutoFit/>
          </a:bodyPr>
          <a:lstStyle/>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27</a:t>
            </a:r>
            <a:r>
              <a:rPr lang="zh-CN" altLang="en-US" sz="1600" b="1" kern="100" dirty="0">
                <a:solidFill>
                  <a:srgbClr val="002060"/>
                </a:solidFill>
                <a:latin typeface="黑体" pitchFamily="49" charset="-122"/>
                <a:ea typeface="黑体" pitchFamily="49" charset="-122"/>
                <a:cs typeface="Times New Roman" panose="02020603050405020304" pitchFamily="18" charset="0"/>
              </a:rPr>
              <a:t>考点：职业生涯管理的注意事项</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2.</a:t>
            </a:r>
            <a:r>
              <a:rPr lang="zh-CN" altLang="en-US" sz="1600" b="1" kern="100" dirty="0">
                <a:solidFill>
                  <a:srgbClr val="002060"/>
                </a:solidFill>
                <a:latin typeface="黑体" pitchFamily="49" charset="-122"/>
                <a:ea typeface="黑体" pitchFamily="49" charset="-122"/>
                <a:cs typeface="Times New Roman" panose="02020603050405020304" pitchFamily="18" charset="0"/>
              </a:rPr>
              <a:t>关于职业生涯发展阶段及主要任务的表述，正确的是（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探索期的发展任务是晋升、成长、安全感、生涯类型的确立</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建立期的活动是训练、帮助、政策制定</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维持期的发展任务是维持成就感、更新技能</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衰退期的身份是导师</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3.</a:t>
            </a:r>
            <a:r>
              <a:rPr lang="zh-CN" altLang="en-US" sz="1600" b="1" kern="100" dirty="0">
                <a:solidFill>
                  <a:srgbClr val="002060"/>
                </a:solidFill>
                <a:latin typeface="黑体" pitchFamily="49" charset="-122"/>
                <a:ea typeface="黑体" pitchFamily="49" charset="-122"/>
                <a:cs typeface="Times New Roman" panose="02020603050405020304" pitchFamily="18" charset="0"/>
              </a:rPr>
              <a:t>具有分析能力、人际沟通能力和情绪控制能力的强强组合特点的职业生涯属于（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自主独立型</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创造型</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管理能力型</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技术</a:t>
            </a:r>
            <a:r>
              <a:rPr lang="en-US" altLang="zh-CN" sz="1600" b="1" kern="100" dirty="0">
                <a:solidFill>
                  <a:srgbClr val="002060"/>
                </a:solidFill>
                <a:latin typeface="黑体" pitchFamily="49" charset="-122"/>
                <a:ea typeface="黑体" pitchFamily="49" charset="-122"/>
                <a:cs typeface="Times New Roman" panose="02020603050405020304" pitchFamily="18" charset="0"/>
              </a:rPr>
              <a:t>/</a:t>
            </a:r>
            <a:r>
              <a:rPr lang="zh-CN" altLang="en-US" sz="1600" b="1" kern="100" dirty="0">
                <a:solidFill>
                  <a:srgbClr val="002060"/>
                </a:solidFill>
                <a:latin typeface="黑体" pitchFamily="49" charset="-122"/>
                <a:ea typeface="黑体" pitchFamily="49" charset="-122"/>
                <a:cs typeface="Times New Roman" panose="02020603050405020304" pitchFamily="18" charset="0"/>
              </a:rPr>
              <a:t>职能能力型</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p:txBody>
      </p:sp>
    </p:spTree>
    <p:extLst>
      <p:ext uri="{BB962C8B-B14F-4D97-AF65-F5344CB8AC3E}">
        <p14:creationId xmlns:p14="http://schemas.microsoft.com/office/powerpoint/2010/main" val="13203454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CA206A58-5637-411B-A1AF-2C907027FED7}"/>
              </a:ext>
            </a:extLst>
          </p:cNvPr>
          <p:cNvSpPr/>
          <p:nvPr/>
        </p:nvSpPr>
        <p:spPr>
          <a:xfrm>
            <a:off x="977462" y="484882"/>
            <a:ext cx="10730667" cy="5755422"/>
          </a:xfrm>
          <a:prstGeom prst="rect">
            <a:avLst/>
          </a:prstGeom>
        </p:spPr>
        <p:txBody>
          <a:bodyPr wrap="square">
            <a:spAutoFit/>
          </a:bodyPr>
          <a:lstStyle/>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27</a:t>
            </a:r>
            <a:r>
              <a:rPr lang="zh-CN" altLang="en-US" sz="1600" b="1" kern="100" dirty="0">
                <a:solidFill>
                  <a:srgbClr val="002060"/>
                </a:solidFill>
                <a:latin typeface="黑体" pitchFamily="49" charset="-122"/>
                <a:ea typeface="黑体" pitchFamily="49" charset="-122"/>
                <a:cs typeface="Times New Roman" panose="02020603050405020304" pitchFamily="18" charset="0"/>
              </a:rPr>
              <a:t>考点：职业生涯管理的注意事项</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4.</a:t>
            </a:r>
            <a:r>
              <a:rPr lang="zh-CN" altLang="en-US" sz="1600" b="1" kern="100" dirty="0">
                <a:solidFill>
                  <a:srgbClr val="002060"/>
                </a:solidFill>
                <a:latin typeface="黑体" pitchFamily="49" charset="-122"/>
                <a:ea typeface="黑体" pitchFamily="49" charset="-122"/>
                <a:cs typeface="Times New Roman" panose="02020603050405020304" pitchFamily="18" charset="0"/>
              </a:rPr>
              <a:t>关于职业生涯锚的说法，正确的有（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它是可以通过各种测试提前预测出来的</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它并非完全固定不变的</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他强调个人能力、动机和价值观三方面的相互作用与整合</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它产生于一个人的早期职业生涯阶段，以个体习得的工作经验为基础</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E.</a:t>
            </a:r>
            <a:r>
              <a:rPr lang="zh-CN" altLang="en-US" sz="1600" b="1" kern="100" dirty="0">
                <a:solidFill>
                  <a:srgbClr val="002060"/>
                </a:solidFill>
                <a:latin typeface="黑体" pitchFamily="49" charset="-122"/>
                <a:ea typeface="黑体" pitchFamily="49" charset="-122"/>
                <a:cs typeface="Times New Roman" panose="02020603050405020304" pitchFamily="18" charset="0"/>
              </a:rPr>
              <a:t>它是一个人无论如何都不会放弃的职业生涯中的某种至关重要的东西或价值观</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5.</a:t>
            </a:r>
            <a:r>
              <a:rPr lang="zh-CN" altLang="en-US" sz="1600" b="1" kern="100" dirty="0">
                <a:solidFill>
                  <a:srgbClr val="002060"/>
                </a:solidFill>
                <a:latin typeface="黑体" pitchFamily="49" charset="-122"/>
                <a:ea typeface="黑体" pitchFamily="49" charset="-122"/>
                <a:cs typeface="Times New Roman" panose="02020603050405020304" pitchFamily="18" charset="0"/>
              </a:rPr>
              <a:t>关于管理能力型职业生涯锚的说法，错误的是（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它追求一般性的管理工作，且责任越大越好</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它强调实际技术</a:t>
            </a:r>
            <a:r>
              <a:rPr lang="en-US" altLang="zh-CN" sz="1600" b="1" kern="100" dirty="0">
                <a:solidFill>
                  <a:srgbClr val="002060"/>
                </a:solidFill>
                <a:latin typeface="黑体" pitchFamily="49" charset="-122"/>
                <a:ea typeface="黑体" pitchFamily="49" charset="-122"/>
                <a:cs typeface="Times New Roman" panose="02020603050405020304" pitchFamily="18" charset="0"/>
              </a:rPr>
              <a:t>/</a:t>
            </a:r>
            <a:r>
              <a:rPr lang="zh-CN" altLang="en-US" sz="1600" b="1" kern="100" dirty="0">
                <a:solidFill>
                  <a:srgbClr val="002060"/>
                </a:solidFill>
                <a:latin typeface="黑体" pitchFamily="49" charset="-122"/>
                <a:ea typeface="黑体" pitchFamily="49" charset="-122"/>
                <a:cs typeface="Times New Roman" panose="02020603050405020304" pitchFamily="18" charset="0"/>
              </a:rPr>
              <a:t>职能等业务工作</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它具有强烈的升迁动机</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它具有分析能力、人际沟通能力和情绪控制能力的强强组合特点</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p:txBody>
      </p:sp>
    </p:spTree>
    <p:extLst>
      <p:ext uri="{BB962C8B-B14F-4D97-AF65-F5344CB8AC3E}">
        <p14:creationId xmlns:p14="http://schemas.microsoft.com/office/powerpoint/2010/main" val="2649344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CA206A58-5637-411B-A1AF-2C907027FED7}"/>
              </a:ext>
            </a:extLst>
          </p:cNvPr>
          <p:cNvSpPr/>
          <p:nvPr/>
        </p:nvSpPr>
        <p:spPr>
          <a:xfrm>
            <a:off x="977462" y="484882"/>
            <a:ext cx="10730667" cy="2595582"/>
          </a:xfrm>
          <a:prstGeom prst="rect">
            <a:avLst/>
          </a:prstGeom>
        </p:spPr>
        <p:txBody>
          <a:bodyPr wrap="square">
            <a:spAutoFit/>
          </a:bodyPr>
          <a:lstStyle/>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27</a:t>
            </a:r>
            <a:r>
              <a:rPr lang="zh-CN" altLang="en-US" sz="1600" b="1" kern="100" dirty="0">
                <a:solidFill>
                  <a:srgbClr val="002060"/>
                </a:solidFill>
                <a:latin typeface="黑体" pitchFamily="49" charset="-122"/>
                <a:ea typeface="黑体" pitchFamily="49" charset="-122"/>
                <a:cs typeface="Times New Roman" panose="02020603050405020304" pitchFamily="18" charset="0"/>
              </a:rPr>
              <a:t>考点：职业生涯管理的注意事项</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6.</a:t>
            </a:r>
            <a:r>
              <a:rPr lang="zh-CN" altLang="en-US" sz="1600" b="1" kern="100" dirty="0">
                <a:solidFill>
                  <a:srgbClr val="002060"/>
                </a:solidFill>
                <a:latin typeface="黑体" pitchFamily="49" charset="-122"/>
                <a:ea typeface="黑体" pitchFamily="49" charset="-122"/>
                <a:cs typeface="Times New Roman" panose="02020603050405020304" pitchFamily="18" charset="0"/>
              </a:rPr>
              <a:t>关于职业生涯锚的说法，错误的是（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职业生涯锚产生于职业生涯的早期阶段</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职业生涯锚以个体习得的工作经验为基础</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职业生涯锚强调个人能力、动机和价值观三方面的相互作用与整合</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可以根据各种测试提前对职业生涯锚进行预测</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p:txBody>
      </p:sp>
    </p:spTree>
    <p:extLst>
      <p:ext uri="{BB962C8B-B14F-4D97-AF65-F5344CB8AC3E}">
        <p14:creationId xmlns:p14="http://schemas.microsoft.com/office/powerpoint/2010/main" val="40889177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CA649ECD-AF7A-47EE-9E80-2048D693C154}"/>
              </a:ext>
            </a:extLst>
          </p:cNvPr>
          <p:cNvSpPr/>
          <p:nvPr/>
        </p:nvSpPr>
        <p:spPr>
          <a:xfrm>
            <a:off x="3191253" y="2671793"/>
            <a:ext cx="4713150" cy="769441"/>
          </a:xfrm>
          <a:prstGeom prst="rect">
            <a:avLst/>
          </a:prstGeom>
        </p:spPr>
        <p:txBody>
          <a:bodyPr wrap="none">
            <a:spAutoFit/>
          </a:bodyPr>
          <a:lstStyle/>
          <a:p>
            <a:r>
              <a:rPr lang="zh-CN" altLang="en-US" sz="4400" b="1" kern="100" dirty="0">
                <a:solidFill>
                  <a:srgbClr val="002060"/>
                </a:solidFill>
                <a:latin typeface="黑体" pitchFamily="49" charset="-122"/>
                <a:ea typeface="黑体" pitchFamily="49" charset="-122"/>
                <a:cs typeface="Times New Roman" panose="02020603050405020304" pitchFamily="18" charset="0"/>
              </a:rPr>
              <a:t>第十章</a:t>
            </a:r>
            <a:r>
              <a:rPr lang="en-US" altLang="zh-CN" sz="4400" b="1" kern="100" dirty="0">
                <a:solidFill>
                  <a:srgbClr val="002060"/>
                </a:solidFill>
                <a:latin typeface="黑体" pitchFamily="49" charset="-122"/>
                <a:ea typeface="黑体" pitchFamily="49" charset="-122"/>
                <a:cs typeface="Times New Roman" panose="02020603050405020304" pitchFamily="18" charset="0"/>
              </a:rPr>
              <a:t>  </a:t>
            </a:r>
            <a:r>
              <a:rPr lang="zh-CN" altLang="en-US" sz="4400" b="1" kern="100" dirty="0">
                <a:solidFill>
                  <a:srgbClr val="002060"/>
                </a:solidFill>
                <a:latin typeface="黑体" pitchFamily="49" charset="-122"/>
                <a:ea typeface="黑体" pitchFamily="49" charset="-122"/>
                <a:cs typeface="Times New Roman" panose="02020603050405020304" pitchFamily="18" charset="0"/>
              </a:rPr>
              <a:t>劳动关系</a:t>
            </a:r>
            <a:endParaRPr lang="zh-CN" altLang="en-US" sz="4400" dirty="0">
              <a:solidFill>
                <a:srgbClr val="002060"/>
              </a:solidFill>
              <a:latin typeface="黑体" pitchFamily="49" charset="-122"/>
              <a:ea typeface="黑体" pitchFamily="49" charset="-122"/>
            </a:endParaRPr>
          </a:p>
        </p:txBody>
      </p:sp>
    </p:spTree>
    <p:extLst>
      <p:ext uri="{BB962C8B-B14F-4D97-AF65-F5344CB8AC3E}">
        <p14:creationId xmlns:p14="http://schemas.microsoft.com/office/powerpoint/2010/main" val="3930946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9218" name="Picture 2" descr="C:\Users\samsung\Desktop\第二部分 导图\图第十章.png"/>
          <p:cNvPicPr>
            <a:picLocks noChangeAspect="1" noChangeArrowheads="1"/>
          </p:cNvPicPr>
          <p:nvPr/>
        </p:nvPicPr>
        <p:blipFill>
          <a:blip r:embed="rId4" cstate="print"/>
          <a:srcRect/>
          <a:stretch>
            <a:fillRect/>
          </a:stretch>
        </p:blipFill>
        <p:spPr bwMode="auto">
          <a:xfrm>
            <a:off x="692150" y="575734"/>
            <a:ext cx="10837863" cy="5877454"/>
          </a:xfrm>
          <a:prstGeom prst="rect">
            <a:avLst/>
          </a:prstGeom>
          <a:noFill/>
        </p:spPr>
      </p:pic>
    </p:spTree>
    <p:extLst>
      <p:ext uri="{BB962C8B-B14F-4D97-AF65-F5344CB8AC3E}">
        <p14:creationId xmlns:p14="http://schemas.microsoft.com/office/powerpoint/2010/main" val="3930946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2CFAB407-CD95-4A12-B4E7-AFD3469B2A94}"/>
              </a:ext>
            </a:extLst>
          </p:cNvPr>
          <p:cNvSpPr/>
          <p:nvPr/>
        </p:nvSpPr>
        <p:spPr>
          <a:xfrm>
            <a:off x="884311" y="559393"/>
            <a:ext cx="2510624" cy="507831"/>
          </a:xfrm>
          <a:prstGeom prst="rect">
            <a:avLst/>
          </a:prstGeom>
        </p:spPr>
        <p:txBody>
          <a:bodyPr wrap="none">
            <a:spAutoFit/>
          </a:bodyPr>
          <a:lstStyle/>
          <a:p>
            <a:pPr>
              <a:lnSpc>
                <a:spcPct val="150000"/>
              </a:lnSpc>
            </a:pPr>
            <a:r>
              <a:rPr lang="zh-CN" altLang="en-US" b="1" u="sng" kern="0" dirty="0">
                <a:solidFill>
                  <a:srgbClr val="800000"/>
                </a:solidFill>
                <a:latin typeface="黑体" panose="02010609060101010101" pitchFamily="49" charset="-122"/>
                <a:ea typeface="黑体" panose="02010609060101010101" pitchFamily="49" charset="-122"/>
                <a:cs typeface="Times New Roman" panose="02020603050405020304" pitchFamily="18" charset="0"/>
              </a:rPr>
              <a:t>第一节  劳动关系概述</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6EDC517C-C11B-4B7B-BD49-D371F017B8A7}"/>
              </a:ext>
            </a:extLst>
          </p:cNvPr>
          <p:cNvGraphicFramePr>
            <a:graphicFrameLocks noGrp="1"/>
          </p:cNvGraphicFramePr>
          <p:nvPr>
            <p:extLst>
              <p:ext uri="{D42A27DB-BD31-4B8C-83A1-F6EECF244321}">
                <p14:modId xmlns:p14="http://schemas.microsoft.com/office/powerpoint/2010/main" val="738732081"/>
              </p:ext>
            </p:extLst>
          </p:nvPr>
        </p:nvGraphicFramePr>
        <p:xfrm>
          <a:off x="889642" y="1675273"/>
          <a:ext cx="10412716" cy="2751710"/>
        </p:xfrm>
        <a:graphic>
          <a:graphicData uri="http://schemas.openxmlformats.org/drawingml/2006/table">
            <a:tbl>
              <a:tblPr>
                <a:tableStyleId>{5C22544A-7EE6-4342-B048-85BDC9FD1C3A}</a:tableStyleId>
              </a:tblPr>
              <a:tblGrid>
                <a:gridCol w="2602301">
                  <a:extLst>
                    <a:ext uri="{9D8B030D-6E8A-4147-A177-3AD203B41FA5}">
                      <a16:colId xmlns:a16="http://schemas.microsoft.com/office/drawing/2014/main" val="2982275719"/>
                    </a:ext>
                  </a:extLst>
                </a:gridCol>
                <a:gridCol w="7810415">
                  <a:extLst>
                    <a:ext uri="{9D8B030D-6E8A-4147-A177-3AD203B41FA5}">
                      <a16:colId xmlns:a16="http://schemas.microsoft.com/office/drawing/2014/main" val="2929178894"/>
                    </a:ext>
                  </a:extLst>
                </a:gridCol>
              </a:tblGrid>
              <a:tr h="833196">
                <a:tc>
                  <a:txBody>
                    <a:bodyPr/>
                    <a:lstStyle/>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(一)劳动关系的</a:t>
                      </a:r>
                      <a:r>
                        <a:rPr lang="zh-CN" altLang="en-US" sz="1800" b="1" kern="0" dirty="0">
                          <a:solidFill>
                            <a:srgbClr val="002060"/>
                          </a:solidFill>
                          <a:effectLst/>
                          <a:latin typeface="黑体" panose="02010609060101010101" pitchFamily="49" charset="-122"/>
                          <a:ea typeface="黑体" panose="02010609060101010101" pitchFamily="49" charset="-122"/>
                        </a:rPr>
                        <a:t>含义</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 </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6878" marR="46878" marT="0" marB="0"/>
                </a:tc>
                <a:tc>
                  <a:txBody>
                    <a:bodyPr/>
                    <a:lstStyle/>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1.劳动</a:t>
                      </a:r>
                      <a:r>
                        <a:rPr lang="zh-CN" altLang="en-US" sz="1800" b="1" kern="0" dirty="0">
                          <a:solidFill>
                            <a:srgbClr val="002060"/>
                          </a:solidFill>
                          <a:effectLst/>
                          <a:latin typeface="黑体" panose="02010609060101010101" pitchFamily="49" charset="-122"/>
                          <a:ea typeface="黑体" panose="02010609060101010101" pitchFamily="49" charset="-122"/>
                        </a:rPr>
                        <a:t>关系：是指劳动者劳动力使用者以及相关组织为实现劳动过程所构成的社会关系</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2</a:t>
                      </a:r>
                      <a:r>
                        <a:rPr lang="zh-CN" altLang="en-US" sz="1800" b="1" kern="0" dirty="0">
                          <a:solidFill>
                            <a:srgbClr val="002060"/>
                          </a:solidFill>
                          <a:effectLst/>
                          <a:latin typeface="黑体" panose="02010609060101010101" pitchFamily="49" charset="-122"/>
                          <a:ea typeface="黑体" panose="02010609060101010101" pitchFamily="49" charset="-122"/>
                        </a:rPr>
                        <a:t>目的：实现劳动者与生产资料相结合并完成劳动过程</a:t>
                      </a:r>
                      <a:r>
                        <a:rPr lang="zh-CN" sz="1800" b="1" kern="0" dirty="0">
                          <a:solidFill>
                            <a:srgbClr val="002060"/>
                          </a:solidFill>
                          <a:effectLst/>
                          <a:latin typeface="黑体" panose="02010609060101010101" pitchFamily="49" charset="-122"/>
                          <a:ea typeface="黑体" panose="02010609060101010101" pitchFamily="49" charset="-122"/>
                        </a:rPr>
                        <a:t>.</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altLang="zh-CN" sz="1800" b="1" kern="0" dirty="0">
                          <a:solidFill>
                            <a:srgbClr val="002060"/>
                          </a:solidFill>
                          <a:effectLst/>
                          <a:latin typeface="黑体" panose="02010609060101010101" pitchFamily="49" charset="-122"/>
                          <a:ea typeface="黑体" panose="02010609060101010101" pitchFamily="49" charset="-122"/>
                        </a:rPr>
                        <a:t>3.</a:t>
                      </a:r>
                      <a:r>
                        <a:rPr lang="zh-CN" sz="1800" b="1" kern="0" dirty="0">
                          <a:solidFill>
                            <a:srgbClr val="002060"/>
                          </a:solidFill>
                          <a:effectLst/>
                          <a:latin typeface="黑体" panose="02010609060101010101" pitchFamily="49" charset="-122"/>
                          <a:ea typeface="黑体" panose="02010609060101010101" pitchFamily="49" charset="-122"/>
                        </a:rPr>
                        <a:t>劳动关系的</a:t>
                      </a:r>
                      <a:r>
                        <a:rPr lang="zh-CN" sz="1800" b="1" u="sng" kern="0" dirty="0">
                          <a:solidFill>
                            <a:srgbClr val="002060"/>
                          </a:solidFill>
                          <a:effectLst/>
                          <a:latin typeface="黑体" panose="02010609060101010101" pitchFamily="49" charset="-122"/>
                          <a:ea typeface="黑体" panose="02010609060101010101" pitchFamily="49" charset="-122"/>
                        </a:rPr>
                        <a:t>性质：</a:t>
                      </a:r>
                      <a:r>
                        <a:rPr lang="zh-CN" altLang="en-US" sz="1800" b="1" u="sng" kern="0" dirty="0">
                          <a:solidFill>
                            <a:srgbClr val="002060"/>
                          </a:solidFill>
                          <a:effectLst/>
                          <a:latin typeface="黑体" panose="02010609060101010101" pitchFamily="49" charset="-122"/>
                          <a:ea typeface="黑体" panose="02010609060101010101" pitchFamily="49" charset="-122"/>
                        </a:rPr>
                        <a:t>基本性质</a:t>
                      </a:r>
                      <a:r>
                        <a:rPr lang="zh-CN" sz="1800" b="1" u="sng" kern="0" dirty="0">
                          <a:solidFill>
                            <a:srgbClr val="002060"/>
                          </a:solidFill>
                          <a:effectLst/>
                          <a:latin typeface="黑体" panose="02010609060101010101" pitchFamily="49" charset="-122"/>
                          <a:ea typeface="黑体" panose="02010609060101010101" pitchFamily="49" charset="-122"/>
                        </a:rPr>
                        <a:t>是一种社会经济关系</a:t>
                      </a:r>
                      <a:r>
                        <a:rPr lang="zh-CN" altLang="en-US" sz="1800" b="1" u="sng"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6878" marR="46878" marT="0" marB="0"/>
                </a:tc>
                <a:extLst>
                  <a:ext uri="{0D108BD9-81ED-4DB2-BD59-A6C34878D82A}">
                    <a16:rowId xmlns:a16="http://schemas.microsoft.com/office/drawing/2014/main" val="2486566245"/>
                  </a:ext>
                </a:extLst>
              </a:tr>
              <a:tr h="839814">
                <a:tc>
                  <a:txBody>
                    <a:bodyPr/>
                    <a:lstStyle/>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(二)劳动关系的特征</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6878" marR="46878" marT="0" marB="0"/>
                </a:tc>
                <a:tc>
                  <a:txBody>
                    <a:bodyPr/>
                    <a:lstStyle/>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1.</a:t>
                      </a:r>
                      <a:r>
                        <a:rPr lang="zh-CN" altLang="en-US" sz="1800" b="1" u="sng" kern="0" dirty="0">
                          <a:solidFill>
                            <a:srgbClr val="002060"/>
                          </a:solidFill>
                          <a:effectLst/>
                          <a:latin typeface="黑体" panose="02010609060101010101" pitchFamily="49" charset="-122"/>
                          <a:ea typeface="黑体" panose="02010609060101010101" pitchFamily="49" charset="-122"/>
                        </a:rPr>
                        <a:t>从属性</a:t>
                      </a:r>
                      <a:r>
                        <a:rPr lang="en-US" altLang="zh-CN" sz="1800" b="1" u="sng" kern="0" dirty="0">
                          <a:solidFill>
                            <a:srgbClr val="002060"/>
                          </a:solidFill>
                          <a:effectLst/>
                          <a:latin typeface="黑体" panose="02010609060101010101" pitchFamily="49" charset="-122"/>
                          <a:ea typeface="黑体" panose="02010609060101010101" pitchFamily="49" charset="-122"/>
                        </a:rPr>
                        <a:t>-</a:t>
                      </a:r>
                      <a:r>
                        <a:rPr lang="zh-CN" altLang="en-US" sz="1800" b="1" u="sng" kern="0" dirty="0">
                          <a:solidFill>
                            <a:srgbClr val="002060"/>
                          </a:solidFill>
                          <a:effectLst/>
                          <a:latin typeface="黑体" panose="02010609060101010101" pitchFamily="49" charset="-122"/>
                          <a:ea typeface="黑体" panose="02010609060101010101" pitchFamily="49" charset="-122"/>
                        </a:rPr>
                        <a:t>最主要特点</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2.</a:t>
                      </a:r>
                      <a:r>
                        <a:rPr lang="zh-CN" altLang="en-US" sz="1800" b="1" u="sng" kern="0" dirty="0">
                          <a:solidFill>
                            <a:srgbClr val="002060"/>
                          </a:solidFill>
                          <a:effectLst/>
                          <a:latin typeface="黑体" panose="02010609060101010101" pitchFamily="49" charset="-122"/>
                          <a:ea typeface="黑体" panose="02010609060101010101" pitchFamily="49" charset="-122"/>
                        </a:rPr>
                        <a:t>劳动关系表现为劳动者和雇主的权利和义务</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3.</a:t>
                      </a:r>
                      <a:r>
                        <a:rPr lang="zh-CN" altLang="en-US" sz="1800" b="1" kern="0" dirty="0">
                          <a:solidFill>
                            <a:srgbClr val="002060"/>
                          </a:solidFill>
                          <a:effectLst/>
                          <a:latin typeface="黑体" panose="02010609060101010101" pitchFamily="49" charset="-122"/>
                          <a:ea typeface="黑体" panose="02010609060101010101" pitchFamily="49" charset="-122"/>
                        </a:rPr>
                        <a:t>劳动关系运行的两种基本形式</a:t>
                      </a:r>
                      <a:r>
                        <a:rPr lang="en-US" altLang="zh-CN" sz="1800" b="1" kern="0" dirty="0">
                          <a:solidFill>
                            <a:srgbClr val="002060"/>
                          </a:solidFill>
                          <a:effectLst/>
                          <a:latin typeface="黑体" panose="02010609060101010101" pitchFamily="49" charset="-122"/>
                          <a:ea typeface="黑体" panose="02010609060101010101" pitchFamily="49" charset="-122"/>
                        </a:rPr>
                        <a:t>--</a:t>
                      </a:r>
                      <a:r>
                        <a:rPr lang="zh-CN" altLang="en-US" sz="1800" b="1" kern="0" dirty="0">
                          <a:solidFill>
                            <a:srgbClr val="002060"/>
                          </a:solidFill>
                          <a:effectLst/>
                          <a:latin typeface="黑体" panose="02010609060101010101" pitchFamily="49" charset="-122"/>
                          <a:ea typeface="黑体" panose="02010609060101010101" pitchFamily="49" charset="-122"/>
                        </a:rPr>
                        <a:t>冲突与合作贯穿于劳动关系的整个过程</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6878" marR="46878" marT="0" marB="0"/>
                </a:tc>
                <a:extLst>
                  <a:ext uri="{0D108BD9-81ED-4DB2-BD59-A6C34878D82A}">
                    <a16:rowId xmlns:a16="http://schemas.microsoft.com/office/drawing/2014/main" val="942171223"/>
                  </a:ext>
                </a:extLst>
              </a:tr>
            </a:tbl>
          </a:graphicData>
        </a:graphic>
      </p:graphicFrame>
      <p:sp>
        <p:nvSpPr>
          <p:cNvPr id="14" name="矩形 13">
            <a:extLst>
              <a:ext uri="{FF2B5EF4-FFF2-40B4-BE49-F238E27FC236}">
                <a16:creationId xmlns:a16="http://schemas.microsoft.com/office/drawing/2014/main" id="{2CFAB407-CD95-4A12-B4E7-AFD3469B2A94}"/>
              </a:ext>
            </a:extLst>
          </p:cNvPr>
          <p:cNvSpPr/>
          <p:nvPr/>
        </p:nvSpPr>
        <p:spPr>
          <a:xfrm>
            <a:off x="1036711" y="1077136"/>
            <a:ext cx="2045753" cy="442878"/>
          </a:xfrm>
          <a:prstGeom prst="rect">
            <a:avLst/>
          </a:prstGeom>
        </p:spPr>
        <p:txBody>
          <a:bodyPr wrap="none">
            <a:spAutoFit/>
          </a:bodyPr>
          <a:lstStyle/>
          <a:p>
            <a:pPr>
              <a:lnSpc>
                <a:spcPct val="150000"/>
              </a:lnSpc>
            </a:pPr>
            <a:r>
              <a:rPr lang="zh-CN" altLang="zh-CN" b="1" u="sng" kern="0" dirty="0">
                <a:solidFill>
                  <a:srgbClr val="800000"/>
                </a:solidFill>
                <a:latin typeface="黑体" panose="02010609060101010101" pitchFamily="49" charset="-122"/>
                <a:ea typeface="黑体" panose="02010609060101010101" pitchFamily="49" charset="-122"/>
                <a:cs typeface="Times New Roman" panose="02020603050405020304" pitchFamily="18" charset="0"/>
              </a:rPr>
              <a:t>1</a:t>
            </a:r>
            <a:r>
              <a:rPr lang="en-US" altLang="zh-CN" b="1" u="sng" kern="0" dirty="0">
                <a:solidFill>
                  <a:srgbClr val="8000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0" dirty="0">
                <a:solidFill>
                  <a:srgbClr val="800000"/>
                </a:solidFill>
                <a:latin typeface="黑体" panose="02010609060101010101" pitchFamily="49" charset="-122"/>
                <a:ea typeface="黑体" panose="02010609060101010101" pitchFamily="49" charset="-122"/>
                <a:cs typeface="Times New Roman" panose="02020603050405020304" pitchFamily="18" charset="0"/>
              </a:rPr>
              <a:t>劳动关系的概念</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171064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B2FF9BA4-F180-4197-B49D-242451F2AC21}"/>
              </a:ext>
            </a:extLst>
          </p:cNvPr>
          <p:cNvSpPr txBox="1"/>
          <p:nvPr/>
        </p:nvSpPr>
        <p:spPr>
          <a:xfrm>
            <a:off x="3284855" y="1556985"/>
            <a:ext cx="5520478" cy="3139321"/>
          </a:xfrm>
          <a:prstGeom prst="rect">
            <a:avLst/>
          </a:prstGeom>
          <a:noFill/>
        </p:spPr>
        <p:txBody>
          <a:bodyPr wrap="square" rtlCol="0">
            <a:spAutoFit/>
            <a:scene3d>
              <a:camera prst="orthographicFront"/>
              <a:lightRig rig="threePt" dir="t"/>
            </a:scene3d>
            <a:sp3d contourW="6350"/>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6600" b="1" dirty="0">
                <a:solidFill>
                  <a:srgbClr val="002060"/>
                </a:solidFill>
                <a:latin typeface="黑体" pitchFamily="49" charset="-122"/>
                <a:ea typeface="黑体" pitchFamily="49" charset="-122"/>
              </a:rPr>
              <a:t>第二部分  </a:t>
            </a:r>
            <a:endParaRPr lang="en-US" altLang="zh-CN" sz="6600" b="1" dirty="0">
              <a:solidFill>
                <a:srgbClr val="002060"/>
              </a:solidFill>
              <a:latin typeface="黑体" pitchFamily="49" charset="-122"/>
              <a:ea typeface="黑体" pitchFamily="49"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6600" b="1" dirty="0">
                <a:solidFill>
                  <a:srgbClr val="002060"/>
                </a:solidFill>
                <a:latin typeface="黑体" pitchFamily="49" charset="-122"/>
                <a:ea typeface="黑体" pitchFamily="49" charset="-122"/>
              </a:rPr>
              <a:t>人力资源管理</a:t>
            </a:r>
            <a:endParaRPr lang="en-US" altLang="zh-CN" sz="6600" b="1" dirty="0">
              <a:solidFill>
                <a:srgbClr val="002060"/>
              </a:solidFill>
              <a:latin typeface="黑体" pitchFamily="49" charset="-122"/>
              <a:ea typeface="黑体" pitchFamily="49"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6600" b="1" i="0" u="none" strike="noStrike" kern="1200" cap="none" spc="0" normalizeH="0" baseline="0" noProof="0" dirty="0">
              <a:ln>
                <a:noFill/>
              </a:ln>
              <a:solidFill>
                <a:srgbClr val="002060"/>
              </a:solidFill>
              <a:effectLst/>
              <a:uLnTx/>
              <a:uFillTx/>
              <a:latin typeface="黑体" pitchFamily="49" charset="-122"/>
              <a:ea typeface="黑体" pitchFamily="49"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2CFAB407-CD95-4A12-B4E7-AFD3469B2A94}"/>
              </a:ext>
            </a:extLst>
          </p:cNvPr>
          <p:cNvSpPr/>
          <p:nvPr/>
        </p:nvSpPr>
        <p:spPr>
          <a:xfrm>
            <a:off x="884311" y="559393"/>
            <a:ext cx="2045753" cy="442878"/>
          </a:xfrm>
          <a:prstGeom prst="rect">
            <a:avLst/>
          </a:prstGeom>
        </p:spPr>
        <p:txBody>
          <a:bodyPr wrap="none">
            <a:spAutoFit/>
          </a:bodyPr>
          <a:lstStyle/>
          <a:p>
            <a:pPr>
              <a:lnSpc>
                <a:spcPct val="150000"/>
              </a:lnSpc>
            </a:pPr>
            <a:r>
              <a:rPr lang="zh-CN" altLang="zh-CN" b="1" u="sng" kern="0" dirty="0">
                <a:solidFill>
                  <a:srgbClr val="800000"/>
                </a:solidFill>
                <a:latin typeface="黑体" panose="02010609060101010101" pitchFamily="49" charset="-122"/>
                <a:ea typeface="黑体" panose="02010609060101010101" pitchFamily="49" charset="-122"/>
                <a:cs typeface="Times New Roman" panose="02020603050405020304" pitchFamily="18" charset="0"/>
              </a:rPr>
              <a:t>1</a:t>
            </a:r>
            <a:r>
              <a:rPr lang="en-US" altLang="zh-CN" b="1" u="sng" kern="0" dirty="0">
                <a:solidFill>
                  <a:srgbClr val="8000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0" dirty="0">
                <a:solidFill>
                  <a:srgbClr val="800000"/>
                </a:solidFill>
                <a:latin typeface="黑体" panose="02010609060101010101" pitchFamily="49" charset="-122"/>
                <a:ea typeface="黑体" panose="02010609060101010101" pitchFamily="49" charset="-122"/>
                <a:cs typeface="Times New Roman" panose="02020603050405020304" pitchFamily="18" charset="0"/>
              </a:rPr>
              <a:t>劳动关系的概念</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6EDC517C-C11B-4B7B-BD49-D371F017B8A7}"/>
              </a:ext>
            </a:extLst>
          </p:cNvPr>
          <p:cNvGraphicFramePr>
            <a:graphicFrameLocks noGrp="1"/>
          </p:cNvGraphicFramePr>
          <p:nvPr>
            <p:extLst>
              <p:ext uri="{D42A27DB-BD31-4B8C-83A1-F6EECF244321}">
                <p14:modId xmlns:p14="http://schemas.microsoft.com/office/powerpoint/2010/main" val="2677533681"/>
              </p:ext>
            </p:extLst>
          </p:nvPr>
        </p:nvGraphicFramePr>
        <p:xfrm>
          <a:off x="1040524" y="1027135"/>
          <a:ext cx="10330890" cy="5566410"/>
        </p:xfrm>
        <a:graphic>
          <a:graphicData uri="http://schemas.openxmlformats.org/drawingml/2006/table">
            <a:tbl>
              <a:tblPr>
                <a:tableStyleId>{5C22544A-7EE6-4342-B048-85BDC9FD1C3A}</a:tableStyleId>
              </a:tblPr>
              <a:tblGrid>
                <a:gridCol w="1497724">
                  <a:extLst>
                    <a:ext uri="{9D8B030D-6E8A-4147-A177-3AD203B41FA5}">
                      <a16:colId xmlns:a16="http://schemas.microsoft.com/office/drawing/2014/main" val="2982275719"/>
                    </a:ext>
                  </a:extLst>
                </a:gridCol>
                <a:gridCol w="8833166">
                  <a:extLst>
                    <a:ext uri="{9D8B030D-6E8A-4147-A177-3AD203B41FA5}">
                      <a16:colId xmlns:a16="http://schemas.microsoft.com/office/drawing/2014/main" val="2929178894"/>
                    </a:ext>
                  </a:extLst>
                </a:gridCol>
              </a:tblGrid>
              <a:tr h="833196">
                <a:tc rowSpan="5">
                  <a:txBody>
                    <a:bodyPr/>
                    <a:lstStyle/>
                    <a:p>
                      <a:pPr algn="l">
                        <a:lnSpc>
                          <a:spcPct val="150000"/>
                        </a:lnSpc>
                        <a:spcAft>
                          <a:spcPts val="0"/>
                        </a:spcAft>
                      </a:pPr>
                      <a:r>
                        <a:rPr lang="zh-CN" sz="1600" b="1" kern="0" dirty="0">
                          <a:solidFill>
                            <a:srgbClr val="002060"/>
                          </a:solidFill>
                          <a:effectLst/>
                          <a:latin typeface="黑体" panose="02010609060101010101" pitchFamily="49" charset="-122"/>
                          <a:ea typeface="黑体" panose="02010609060101010101" pitchFamily="49" charset="-122"/>
                        </a:rPr>
                        <a:t>(三)劳动关</a:t>
                      </a:r>
                      <a:r>
                        <a:rPr lang="zh-CN" altLang="en-US" sz="1600" b="1" kern="0" dirty="0">
                          <a:solidFill>
                            <a:srgbClr val="002060"/>
                          </a:solidFill>
                          <a:effectLst/>
                          <a:latin typeface="黑体" panose="02010609060101010101" pitchFamily="49" charset="-122"/>
                          <a:ea typeface="黑体" panose="02010609060101010101" pitchFamily="49" charset="-122"/>
                        </a:rPr>
                        <a:t>系的主体（雇员和雇主为基本主体构成）</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6878" marR="46878" marT="0" marB="0"/>
                </a:tc>
                <a:tc>
                  <a:txBody>
                    <a:bodyPr/>
                    <a:lstStyle/>
                    <a:p>
                      <a:pPr marL="228600" indent="-228600" algn="l">
                        <a:lnSpc>
                          <a:spcPct val="150000"/>
                        </a:lnSpc>
                        <a:spcAft>
                          <a:spcPts val="0"/>
                        </a:spcAft>
                        <a:buAutoNum type="arabicPeriod"/>
                      </a:pPr>
                      <a:r>
                        <a:rPr lang="zh-CN" altLang="en-US" sz="1600" b="1" u="sng" kern="0" dirty="0">
                          <a:solidFill>
                            <a:srgbClr val="002060"/>
                          </a:solidFill>
                          <a:effectLst/>
                          <a:latin typeface="黑体" panose="02010609060101010101" pitchFamily="49" charset="-122"/>
                          <a:ea typeface="黑体" panose="02010609060101010101" pitchFamily="49" charset="-122"/>
                        </a:rPr>
                        <a:t>劳动者：具有劳动权利能力和劳动行为能力，依照劳动法律法规被用人单位雇用并在其管理下从事劳动获取工资收入的人员。（</a:t>
                      </a:r>
                      <a:r>
                        <a:rPr lang="en-US" altLang="zh-CN" sz="1600" b="1" u="sng" kern="0" dirty="0">
                          <a:solidFill>
                            <a:srgbClr val="002060"/>
                          </a:solidFill>
                          <a:effectLst/>
                          <a:latin typeface="黑体" panose="02010609060101010101" pitchFamily="49" charset="-122"/>
                          <a:ea typeface="黑体" panose="02010609060101010101" pitchFamily="49" charset="-122"/>
                        </a:rPr>
                        <a:t>1</a:t>
                      </a:r>
                      <a:r>
                        <a:rPr lang="zh-CN" altLang="en-US" sz="1600" b="1" u="sng" kern="0" dirty="0">
                          <a:solidFill>
                            <a:srgbClr val="002060"/>
                          </a:solidFill>
                          <a:effectLst/>
                          <a:latin typeface="黑体" panose="02010609060101010101" pitchFamily="49" charset="-122"/>
                          <a:ea typeface="黑体" panose="02010609060101010101" pitchFamily="49" charset="-122"/>
                        </a:rPr>
                        <a:t>）劳动者是被用人单位依法雇用的人员（</a:t>
                      </a:r>
                      <a:r>
                        <a:rPr lang="en-US" altLang="zh-CN" sz="1600" b="1" u="sng" kern="0" dirty="0">
                          <a:solidFill>
                            <a:srgbClr val="002060"/>
                          </a:solidFill>
                          <a:effectLst/>
                          <a:latin typeface="黑体" panose="02010609060101010101" pitchFamily="49" charset="-122"/>
                          <a:ea typeface="黑体" panose="02010609060101010101" pitchFamily="49" charset="-122"/>
                        </a:rPr>
                        <a:t>2</a:t>
                      </a:r>
                      <a:r>
                        <a:rPr lang="zh-CN" altLang="en-US" sz="1600" b="1" u="sng" kern="0" dirty="0">
                          <a:solidFill>
                            <a:srgbClr val="002060"/>
                          </a:solidFill>
                          <a:effectLst/>
                          <a:latin typeface="黑体" panose="02010609060101010101" pitchFamily="49" charset="-122"/>
                          <a:ea typeface="黑体" panose="02010609060101010101" pitchFamily="49" charset="-122"/>
                        </a:rPr>
                        <a:t>）劳动者是在用人单位管理下从事劳动的人员（</a:t>
                      </a:r>
                      <a:r>
                        <a:rPr lang="en-US" altLang="zh-CN" sz="1600" b="1" u="sng" kern="0" dirty="0">
                          <a:solidFill>
                            <a:srgbClr val="002060"/>
                          </a:solidFill>
                          <a:effectLst/>
                          <a:latin typeface="黑体" panose="02010609060101010101" pitchFamily="49" charset="-122"/>
                          <a:ea typeface="黑体" panose="02010609060101010101" pitchFamily="49" charset="-122"/>
                        </a:rPr>
                        <a:t>3</a:t>
                      </a:r>
                      <a:r>
                        <a:rPr lang="zh-CN" altLang="en-US" sz="1600" b="1" u="sng" kern="0" dirty="0">
                          <a:solidFill>
                            <a:srgbClr val="002060"/>
                          </a:solidFill>
                          <a:effectLst/>
                          <a:latin typeface="黑体" panose="02010609060101010101" pitchFamily="49" charset="-122"/>
                          <a:ea typeface="黑体" panose="02010609060101010101" pitchFamily="49" charset="-122"/>
                        </a:rPr>
                        <a:t>）劳动者是以工资收入为主要生活来源的人员（</a:t>
                      </a:r>
                      <a:r>
                        <a:rPr lang="en-US" altLang="zh-CN" sz="1600" b="1" u="sng" kern="0" dirty="0">
                          <a:solidFill>
                            <a:srgbClr val="002060"/>
                          </a:solidFill>
                          <a:effectLst/>
                          <a:latin typeface="黑体" panose="02010609060101010101" pitchFamily="49" charset="-122"/>
                          <a:ea typeface="黑体" panose="02010609060101010101" pitchFamily="49" charset="-122"/>
                        </a:rPr>
                        <a:t>4</a:t>
                      </a:r>
                      <a:r>
                        <a:rPr lang="zh-CN" altLang="en-US" sz="1600" b="1" u="sng" kern="0" dirty="0">
                          <a:solidFill>
                            <a:srgbClr val="002060"/>
                          </a:solidFill>
                          <a:effectLst/>
                          <a:latin typeface="黑体" panose="02010609060101010101" pitchFamily="49" charset="-122"/>
                          <a:ea typeface="黑体" panose="02010609060101010101" pitchFamily="49" charset="-122"/>
                        </a:rPr>
                        <a:t>）劳动者仅限定在国家劳动法律所规定的范围之内</a:t>
                      </a:r>
                      <a:endParaRPr lang="en-US" altLang="zh-CN" sz="1600" b="1" u="sng" kern="0" dirty="0">
                        <a:solidFill>
                          <a:srgbClr val="002060"/>
                        </a:solidFill>
                        <a:effectLst/>
                        <a:latin typeface="黑体" panose="02010609060101010101" pitchFamily="49" charset="-122"/>
                        <a:ea typeface="黑体" panose="02010609060101010101" pitchFamily="49" charset="-122"/>
                      </a:endParaRPr>
                    </a:p>
                  </a:txBody>
                  <a:tcPr marL="46878" marR="46878" marT="0" marB="0"/>
                </a:tc>
                <a:extLst>
                  <a:ext uri="{0D108BD9-81ED-4DB2-BD59-A6C34878D82A}">
                    <a16:rowId xmlns:a16="http://schemas.microsoft.com/office/drawing/2014/main" val="891400903"/>
                  </a:ext>
                </a:extLst>
              </a:tr>
              <a:tr h="496041">
                <a:tc vMerge="1">
                  <a:txBody>
                    <a:bodyPr/>
                    <a:lstStyle/>
                    <a:p>
                      <a:endParaRPr lang="zh-CN" altLang="en-US"/>
                    </a:p>
                  </a:txBody>
                  <a:tcPr/>
                </a:tc>
                <a:tc>
                  <a:txBody>
                    <a:bodyPr/>
                    <a:lstStyle/>
                    <a:p>
                      <a:pPr algn="l">
                        <a:lnSpc>
                          <a:spcPct val="150000"/>
                        </a:lnSpc>
                        <a:spcAft>
                          <a:spcPts val="0"/>
                        </a:spcAft>
                      </a:pPr>
                      <a:r>
                        <a:rPr lang="en-US" altLang="zh-CN" sz="1600" b="1" kern="100" dirty="0">
                          <a:solidFill>
                            <a:srgbClr val="002060"/>
                          </a:solidFill>
                          <a:effectLst/>
                          <a:latin typeface="黑体" panose="02010609060101010101" pitchFamily="49" charset="-122"/>
                          <a:ea typeface="黑体" panose="02010609060101010101" pitchFamily="49" charset="-122"/>
                        </a:rPr>
                        <a:t>2.</a:t>
                      </a:r>
                      <a:r>
                        <a:rPr lang="zh-CN" altLang="en-US" sz="1600" b="1" kern="100" dirty="0">
                          <a:solidFill>
                            <a:srgbClr val="002060"/>
                          </a:solidFill>
                          <a:effectLst/>
                          <a:latin typeface="黑体" panose="02010609060101010101" pitchFamily="49" charset="-122"/>
                          <a:ea typeface="黑体" panose="02010609060101010101" pitchFamily="49" charset="-122"/>
                        </a:rPr>
                        <a:t>工会：为维护和改善劳动者的劳动条件和生活条件而设立的组织。</a:t>
                      </a:r>
                      <a:endParaRPr lang="en-US" altLang="zh-CN" sz="16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altLang="en-US" sz="1600" b="1" kern="100" dirty="0">
                          <a:solidFill>
                            <a:srgbClr val="002060"/>
                          </a:solidFill>
                          <a:effectLst/>
                          <a:latin typeface="黑体" panose="02010609060101010101" pitchFamily="49" charset="-122"/>
                          <a:ea typeface="黑体" panose="02010609060101010101" pitchFamily="49" charset="-122"/>
                        </a:rPr>
                        <a:t>按照组织形式划分：职业工会、产业工会、总工会</a:t>
                      </a:r>
                      <a:endParaRPr lang="en-US" altLang="zh-CN" sz="16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altLang="en-US" sz="1600" b="1" kern="100" dirty="0">
                          <a:solidFill>
                            <a:srgbClr val="002060"/>
                          </a:solidFill>
                          <a:effectLst/>
                          <a:latin typeface="黑体" panose="02010609060101010101" pitchFamily="49" charset="-122"/>
                          <a:ea typeface="黑体" panose="02010609060101010101" pitchFamily="49" charset="-122"/>
                        </a:rPr>
                        <a:t>按照层级划分：企业工会、区域性工会、全国性工会</a:t>
                      </a:r>
                      <a:endParaRPr lang="zh-CN" sz="1600" b="1" kern="100" dirty="0">
                        <a:solidFill>
                          <a:srgbClr val="002060"/>
                        </a:solidFill>
                        <a:effectLst/>
                        <a:latin typeface="黑体" panose="02010609060101010101" pitchFamily="49" charset="-122"/>
                        <a:ea typeface="黑体" panose="02010609060101010101" pitchFamily="49" charset="-122"/>
                      </a:endParaRPr>
                    </a:p>
                  </a:txBody>
                  <a:tcPr marL="46878" marR="46878" marT="0" marB="0"/>
                </a:tc>
                <a:extLst>
                  <a:ext uri="{0D108BD9-81ED-4DB2-BD59-A6C34878D82A}">
                    <a16:rowId xmlns:a16="http://schemas.microsoft.com/office/drawing/2014/main" val="1591016112"/>
                  </a:ext>
                </a:extLst>
              </a:tr>
              <a:tr h="670330">
                <a:tc vMerge="1">
                  <a:txBody>
                    <a:bodyPr/>
                    <a:lstStyle/>
                    <a:p>
                      <a:endParaRPr lang="zh-CN" altLang="en-US"/>
                    </a:p>
                  </a:txBody>
                  <a:tcPr/>
                </a:tc>
                <a:tc>
                  <a:txBody>
                    <a:bodyPr/>
                    <a:lstStyle/>
                    <a:p>
                      <a:pPr algn="l">
                        <a:lnSpc>
                          <a:spcPct val="150000"/>
                        </a:lnSpc>
                        <a:spcAft>
                          <a:spcPts val="0"/>
                        </a:spcAft>
                      </a:pPr>
                      <a:r>
                        <a:rPr lang="zh-CN" sz="1600" b="1" kern="0" dirty="0">
                          <a:solidFill>
                            <a:srgbClr val="002060"/>
                          </a:solidFill>
                          <a:effectLst/>
                          <a:latin typeface="黑体" panose="02010609060101010101" pitchFamily="49" charset="-122"/>
                          <a:ea typeface="黑体" panose="02010609060101010101" pitchFamily="49" charset="-122"/>
                        </a:rPr>
                        <a:t>3. </a:t>
                      </a:r>
                      <a:r>
                        <a:rPr lang="zh-CN" altLang="en-US" sz="1600" b="1" u="sng" kern="0" dirty="0">
                          <a:solidFill>
                            <a:srgbClr val="002060"/>
                          </a:solidFill>
                          <a:effectLst/>
                          <a:latin typeface="黑体" panose="02010609060101010101" pitchFamily="49" charset="-122"/>
                          <a:ea typeface="黑体" panose="02010609060101010101" pitchFamily="49" charset="-122"/>
                        </a:rPr>
                        <a:t>用人单位：具有法定用人资格，使用劳动力组织生产劳动且向劳动者支付工资报酬的单位</a:t>
                      </a:r>
                      <a:endParaRPr lang="en-US" altLang="zh-CN" sz="1600" b="1" u="sng" kern="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altLang="en-US" sz="1600" b="1" u="sng" kern="0" dirty="0">
                          <a:solidFill>
                            <a:srgbClr val="002060"/>
                          </a:solidFill>
                          <a:effectLst/>
                          <a:latin typeface="黑体" panose="02010609060101010101" pitchFamily="49" charset="-122"/>
                          <a:ea typeface="黑体" panose="02010609060101010101" pitchFamily="49" charset="-122"/>
                        </a:rPr>
                        <a:t>包括：企业、个体经济组织、民办非企业单位、国家机关、事业组织、社会团体</a:t>
                      </a:r>
                      <a:endParaRPr lang="en-US" altLang="zh-CN" sz="1600" b="1" u="sng" kern="0" dirty="0">
                        <a:solidFill>
                          <a:srgbClr val="002060"/>
                        </a:solidFill>
                        <a:effectLst/>
                        <a:latin typeface="黑体" panose="02010609060101010101" pitchFamily="49" charset="-122"/>
                        <a:ea typeface="黑体" panose="02010609060101010101" pitchFamily="49" charset="-122"/>
                      </a:endParaRPr>
                    </a:p>
                  </a:txBody>
                  <a:tcPr marL="46878" marR="46878" marT="0" marB="0"/>
                </a:tc>
                <a:extLst>
                  <a:ext uri="{0D108BD9-81ED-4DB2-BD59-A6C34878D82A}">
                    <a16:rowId xmlns:a16="http://schemas.microsoft.com/office/drawing/2014/main" val="2616097011"/>
                  </a:ext>
                </a:extLst>
              </a:tr>
              <a:tr h="839814">
                <a:tc vMerge="1">
                  <a:txBody>
                    <a:bodyPr/>
                    <a:lstStyle/>
                    <a:p>
                      <a:endParaRPr lang="zh-CN" altLang="en-US"/>
                    </a:p>
                  </a:txBody>
                  <a:tcPr/>
                </a:tc>
                <a:tc>
                  <a:txBody>
                    <a:bodyPr/>
                    <a:lstStyle/>
                    <a:p>
                      <a:pPr algn="l">
                        <a:lnSpc>
                          <a:spcPct val="150000"/>
                        </a:lnSpc>
                        <a:spcAft>
                          <a:spcPts val="0"/>
                        </a:spcAft>
                      </a:pPr>
                      <a:r>
                        <a:rPr lang="zh-CN" sz="1600" b="1" kern="0" dirty="0">
                          <a:solidFill>
                            <a:srgbClr val="002060"/>
                          </a:solidFill>
                          <a:effectLst/>
                          <a:latin typeface="黑体" panose="02010609060101010101" pitchFamily="49" charset="-122"/>
                          <a:ea typeface="黑体" panose="02010609060101010101" pitchFamily="49" charset="-122"/>
                        </a:rPr>
                        <a:t>4. </a:t>
                      </a:r>
                      <a:r>
                        <a:rPr lang="zh-CN" altLang="en-US" sz="1600" b="1" u="sng" kern="0" dirty="0">
                          <a:solidFill>
                            <a:srgbClr val="002060"/>
                          </a:solidFill>
                          <a:effectLst/>
                          <a:latin typeface="黑体" panose="02010609060101010101" pitchFamily="49" charset="-122"/>
                          <a:ea typeface="黑体" panose="02010609060101010101" pitchFamily="49" charset="-122"/>
                        </a:rPr>
                        <a:t>雇主组织：是随着工会组织的不断发展壮大而建立和发展的。</a:t>
                      </a:r>
                      <a:endParaRPr lang="en-US" altLang="zh-CN" sz="1600" b="1" u="sng" kern="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altLang="en-US" sz="1600" b="1" u="sng" kern="0" dirty="0">
                          <a:solidFill>
                            <a:srgbClr val="002060"/>
                          </a:solidFill>
                          <a:effectLst/>
                          <a:latin typeface="黑体" panose="02010609060101010101" pitchFamily="49" charset="-122"/>
                          <a:ea typeface="黑体" panose="02010609060101010101" pitchFamily="49" charset="-122"/>
                        </a:rPr>
                        <a:t>作用</a:t>
                      </a:r>
                      <a:r>
                        <a:rPr lang="zh-CN" altLang="en-US" sz="1600" b="1" u="sng" kern="0" dirty="0">
                          <a:solidFill>
                            <a:srgbClr val="002060"/>
                          </a:solidFill>
                          <a:effectLst/>
                          <a:latin typeface="黑体" panose="02010609060101010101" pitchFamily="49" charset="-122"/>
                          <a:ea typeface="黑体" panose="02010609060101010101" pitchFamily="49" charset="-122"/>
                          <a:sym typeface="Wingdings" pitchFamily="2" charset="2"/>
                        </a:rPr>
                        <a:t>：（</a:t>
                      </a:r>
                      <a:r>
                        <a:rPr lang="en-US" altLang="zh-CN" sz="1600" b="1" u="sng" kern="0" dirty="0">
                          <a:solidFill>
                            <a:srgbClr val="002060"/>
                          </a:solidFill>
                          <a:effectLst/>
                          <a:latin typeface="黑体" panose="02010609060101010101" pitchFamily="49" charset="-122"/>
                          <a:ea typeface="黑体" panose="02010609060101010101" pitchFamily="49" charset="-122"/>
                          <a:sym typeface="Wingdings" pitchFamily="2" charset="2"/>
                        </a:rPr>
                        <a:t>1</a:t>
                      </a:r>
                      <a:r>
                        <a:rPr lang="zh-CN" altLang="en-US" sz="1600" b="1" u="sng" kern="0" dirty="0">
                          <a:solidFill>
                            <a:srgbClr val="002060"/>
                          </a:solidFill>
                          <a:effectLst/>
                          <a:latin typeface="黑体" panose="02010609060101010101" pitchFamily="49" charset="-122"/>
                          <a:ea typeface="黑体" panose="02010609060101010101" pitchFamily="49" charset="-122"/>
                          <a:sym typeface="Wingdings" pitchFamily="2" charset="2"/>
                        </a:rPr>
                        <a:t>）参与集体谈判（</a:t>
                      </a:r>
                      <a:r>
                        <a:rPr lang="en-US" altLang="zh-CN" sz="1600" b="1" u="sng" kern="0" dirty="0">
                          <a:solidFill>
                            <a:srgbClr val="002060"/>
                          </a:solidFill>
                          <a:effectLst/>
                          <a:latin typeface="黑体" panose="02010609060101010101" pitchFamily="49" charset="-122"/>
                          <a:ea typeface="黑体" panose="02010609060101010101" pitchFamily="49" charset="-122"/>
                          <a:sym typeface="Wingdings" pitchFamily="2" charset="2"/>
                        </a:rPr>
                        <a:t>2</a:t>
                      </a:r>
                      <a:r>
                        <a:rPr lang="zh-CN" altLang="en-US" sz="1600" b="1" u="sng" kern="0" dirty="0">
                          <a:solidFill>
                            <a:srgbClr val="002060"/>
                          </a:solidFill>
                          <a:effectLst/>
                          <a:latin typeface="黑体" panose="02010609060101010101" pitchFamily="49" charset="-122"/>
                          <a:ea typeface="黑体" panose="02010609060101010101" pitchFamily="49" charset="-122"/>
                          <a:sym typeface="Wingdings" pitchFamily="2" charset="2"/>
                        </a:rPr>
                        <a:t>）参与劳动立法和政策制定（</a:t>
                      </a:r>
                      <a:r>
                        <a:rPr lang="en-US" altLang="zh-CN" sz="1600" b="1" u="sng" kern="0" dirty="0">
                          <a:solidFill>
                            <a:srgbClr val="002060"/>
                          </a:solidFill>
                          <a:effectLst/>
                          <a:latin typeface="黑体" panose="02010609060101010101" pitchFamily="49" charset="-122"/>
                          <a:ea typeface="黑体" panose="02010609060101010101" pitchFamily="49" charset="-122"/>
                          <a:sym typeface="Wingdings" pitchFamily="2" charset="2"/>
                        </a:rPr>
                        <a:t>3</a:t>
                      </a:r>
                      <a:r>
                        <a:rPr lang="zh-CN" altLang="en-US" sz="1600" b="1" u="sng" kern="0" dirty="0">
                          <a:solidFill>
                            <a:srgbClr val="002060"/>
                          </a:solidFill>
                          <a:effectLst/>
                          <a:latin typeface="黑体" panose="02010609060101010101" pitchFamily="49" charset="-122"/>
                          <a:ea typeface="黑体" panose="02010609060101010101" pitchFamily="49" charset="-122"/>
                          <a:sym typeface="Wingdings" pitchFamily="2" charset="2"/>
                        </a:rPr>
                        <a:t>）在劳动争议处理过程中向其成员提供法律服务（</a:t>
                      </a:r>
                      <a:r>
                        <a:rPr lang="en-US" altLang="zh-CN" sz="1600" b="1" u="sng" kern="0" dirty="0">
                          <a:solidFill>
                            <a:srgbClr val="002060"/>
                          </a:solidFill>
                          <a:effectLst/>
                          <a:latin typeface="黑体" panose="02010609060101010101" pitchFamily="49" charset="-122"/>
                          <a:ea typeface="黑体" panose="02010609060101010101" pitchFamily="49" charset="-122"/>
                          <a:sym typeface="Wingdings" pitchFamily="2" charset="2"/>
                        </a:rPr>
                        <a:t>4</a:t>
                      </a:r>
                      <a:r>
                        <a:rPr lang="zh-CN" altLang="en-US" sz="1600" b="1" u="sng" kern="0" dirty="0">
                          <a:solidFill>
                            <a:srgbClr val="002060"/>
                          </a:solidFill>
                          <a:effectLst/>
                          <a:latin typeface="黑体" panose="02010609060101010101" pitchFamily="49" charset="-122"/>
                          <a:ea typeface="黑体" panose="02010609060101010101" pitchFamily="49" charset="-122"/>
                          <a:sym typeface="Wingdings" pitchFamily="2" charset="2"/>
                        </a:rPr>
                        <a:t>）通过雇主组织的培训机构为会员提供培训服务</a:t>
                      </a:r>
                      <a:endParaRPr lang="zh-CN" sz="1600" b="1" kern="100" dirty="0">
                        <a:solidFill>
                          <a:srgbClr val="002060"/>
                        </a:solidFill>
                        <a:effectLst/>
                        <a:latin typeface="黑体" panose="02010609060101010101" pitchFamily="49" charset="-122"/>
                        <a:ea typeface="黑体" panose="02010609060101010101" pitchFamily="49" charset="-122"/>
                      </a:endParaRPr>
                    </a:p>
                  </a:txBody>
                  <a:tcPr marL="46878" marR="46878" marT="0" marB="0"/>
                </a:tc>
                <a:extLst>
                  <a:ext uri="{0D108BD9-81ED-4DB2-BD59-A6C34878D82A}">
                    <a16:rowId xmlns:a16="http://schemas.microsoft.com/office/drawing/2014/main" val="2714523543"/>
                  </a:ext>
                </a:extLst>
              </a:tr>
              <a:tr h="839814">
                <a:tc vMerge="1">
                  <a:txBody>
                    <a:bodyPr/>
                    <a:lstStyle/>
                    <a:p>
                      <a:pPr algn="l">
                        <a:lnSpc>
                          <a:spcPct val="150000"/>
                        </a:lnSpc>
                        <a:spcAft>
                          <a:spcPts val="0"/>
                        </a:spcAft>
                      </a:pP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6878" marR="46878" marT="0" marB="0"/>
                </a:tc>
                <a:tc>
                  <a:txBody>
                    <a:bodyPr/>
                    <a:lstStyle/>
                    <a:p>
                      <a:pPr algn="l">
                        <a:lnSpc>
                          <a:spcPct val="150000"/>
                        </a:lnSpc>
                        <a:spcAft>
                          <a:spcPts val="0"/>
                        </a:spcAft>
                      </a:pPr>
                      <a:r>
                        <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5.</a:t>
                      </a:r>
                      <a:r>
                        <a:rPr lang="zh-CN" altLang="en-US"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政府：政府协调劳动关系的作用必不可少，在制定政策、执法监察和处理重大的、突发性劳动争议事件等方面发挥着主导作用。</a:t>
                      </a:r>
                      <a:endPar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l">
                        <a:lnSpc>
                          <a:spcPct val="150000"/>
                        </a:lnSpc>
                        <a:spcAft>
                          <a:spcPts val="0"/>
                        </a:spcAft>
                      </a:pPr>
                      <a:r>
                        <a:rPr lang="zh-CN" altLang="en-US"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扮演角色：</a:t>
                      </a:r>
                      <a:r>
                        <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1.</a:t>
                      </a:r>
                      <a:r>
                        <a:rPr lang="zh-CN" altLang="en-US"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劳动关系的规制者；</a:t>
                      </a:r>
                      <a:r>
                        <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2.</a:t>
                      </a:r>
                      <a:r>
                        <a:rPr lang="zh-CN" altLang="en-US"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劳动关系运行的监督者；</a:t>
                      </a:r>
                      <a:r>
                        <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3.</a:t>
                      </a:r>
                      <a:r>
                        <a:rPr lang="zh-CN" altLang="en-US"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劳动争议的重要调解仲裁者；</a:t>
                      </a:r>
                      <a:r>
                        <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4.</a:t>
                      </a:r>
                      <a:r>
                        <a:rPr lang="zh-CN" altLang="en-US"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劳动关系重大冲突的控制者；</a:t>
                      </a:r>
                      <a:r>
                        <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5.</a:t>
                      </a:r>
                      <a:r>
                        <a:rPr lang="zh-CN" altLang="en-US"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协调劳动关系制度和机制建设的推动者</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6878" marR="46878"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71064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2CFAB407-CD95-4A12-B4E7-AFD3469B2A94}"/>
              </a:ext>
            </a:extLst>
          </p:cNvPr>
          <p:cNvSpPr/>
          <p:nvPr/>
        </p:nvSpPr>
        <p:spPr>
          <a:xfrm>
            <a:off x="884311" y="559393"/>
            <a:ext cx="2743059" cy="507831"/>
          </a:xfrm>
          <a:prstGeom prst="rect">
            <a:avLst/>
          </a:prstGeom>
        </p:spPr>
        <p:txBody>
          <a:bodyPr wrap="none">
            <a:spAutoFit/>
          </a:bodyPr>
          <a:lstStyle/>
          <a:p>
            <a:pPr>
              <a:lnSpc>
                <a:spcPct val="150000"/>
              </a:lnSpc>
            </a:pPr>
            <a:r>
              <a:rPr lang="en-US" altLang="zh-CN" b="1" u="sng" kern="0" dirty="0">
                <a:solidFill>
                  <a:srgbClr val="800000"/>
                </a:solidFill>
                <a:latin typeface="黑体" panose="02010609060101010101" pitchFamily="49" charset="-122"/>
                <a:ea typeface="黑体" panose="02010609060101010101" pitchFamily="49" charset="-122"/>
                <a:cs typeface="Times New Roman" panose="02020603050405020304" pitchFamily="18" charset="0"/>
              </a:rPr>
              <a:t>2.</a:t>
            </a:r>
            <a:r>
              <a:rPr lang="zh-CN" altLang="en-US" b="1" u="sng" kern="0" dirty="0">
                <a:solidFill>
                  <a:srgbClr val="800000"/>
                </a:solidFill>
                <a:latin typeface="黑体" panose="02010609060101010101" pitchFamily="49" charset="-122"/>
                <a:ea typeface="黑体" panose="02010609060101010101" pitchFamily="49" charset="-122"/>
                <a:cs typeface="Times New Roman" panose="02020603050405020304" pitchFamily="18" charset="0"/>
              </a:rPr>
              <a:t>劳动关系的类型与模式</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6EDC517C-C11B-4B7B-BD49-D371F017B8A7}"/>
              </a:ext>
            </a:extLst>
          </p:cNvPr>
          <p:cNvGraphicFramePr>
            <a:graphicFrameLocks noGrp="1"/>
          </p:cNvGraphicFramePr>
          <p:nvPr>
            <p:extLst>
              <p:ext uri="{D42A27DB-BD31-4B8C-83A1-F6EECF244321}">
                <p14:modId xmlns:p14="http://schemas.microsoft.com/office/powerpoint/2010/main" val="738732081"/>
              </p:ext>
            </p:extLst>
          </p:nvPr>
        </p:nvGraphicFramePr>
        <p:xfrm>
          <a:off x="958698" y="1027135"/>
          <a:ext cx="10412716" cy="2340230"/>
        </p:xfrm>
        <a:graphic>
          <a:graphicData uri="http://schemas.openxmlformats.org/drawingml/2006/table">
            <a:tbl>
              <a:tblPr>
                <a:tableStyleId>{5C22544A-7EE6-4342-B048-85BDC9FD1C3A}</a:tableStyleId>
              </a:tblPr>
              <a:tblGrid>
                <a:gridCol w="2602301">
                  <a:extLst>
                    <a:ext uri="{9D8B030D-6E8A-4147-A177-3AD203B41FA5}">
                      <a16:colId xmlns:a16="http://schemas.microsoft.com/office/drawing/2014/main" val="2982275719"/>
                    </a:ext>
                  </a:extLst>
                </a:gridCol>
                <a:gridCol w="7810415">
                  <a:extLst>
                    <a:ext uri="{9D8B030D-6E8A-4147-A177-3AD203B41FA5}">
                      <a16:colId xmlns:a16="http://schemas.microsoft.com/office/drawing/2014/main" val="2929178894"/>
                    </a:ext>
                  </a:extLst>
                </a:gridCol>
              </a:tblGrid>
              <a:tr h="833196">
                <a:tc>
                  <a:txBody>
                    <a:bodyPr/>
                    <a:lstStyle/>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(一)劳动关系的</a:t>
                      </a:r>
                      <a:r>
                        <a:rPr lang="zh-CN" altLang="en-US" sz="1800" b="1" kern="0" dirty="0">
                          <a:solidFill>
                            <a:srgbClr val="002060"/>
                          </a:solidFill>
                          <a:effectLst/>
                          <a:latin typeface="黑体" panose="02010609060101010101" pitchFamily="49" charset="-122"/>
                          <a:ea typeface="黑体" panose="02010609060101010101" pitchFamily="49" charset="-122"/>
                        </a:rPr>
                        <a:t>类型</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 </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6878" marR="46878" marT="0" marB="0"/>
                </a:tc>
                <a:tc>
                  <a:txBody>
                    <a:bodyPr/>
                    <a:lstStyle/>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1.</a:t>
                      </a:r>
                      <a:r>
                        <a:rPr lang="zh-CN" altLang="en-US" sz="1800" b="1" kern="0" dirty="0">
                          <a:solidFill>
                            <a:srgbClr val="002060"/>
                          </a:solidFill>
                          <a:effectLst/>
                          <a:latin typeface="黑体" panose="02010609060101010101" pitchFamily="49" charset="-122"/>
                          <a:ea typeface="黑体" panose="02010609060101010101" pitchFamily="49" charset="-122"/>
                        </a:rPr>
                        <a:t>利益冲突型</a:t>
                      </a:r>
                      <a:r>
                        <a:rPr lang="en-US" altLang="zh-CN" sz="1800" b="1" kern="0" dirty="0">
                          <a:solidFill>
                            <a:srgbClr val="002060"/>
                          </a:solidFill>
                          <a:effectLst/>
                          <a:latin typeface="黑体" panose="02010609060101010101" pitchFamily="49" charset="-122"/>
                          <a:ea typeface="黑体" panose="02010609060101010101" pitchFamily="49" charset="-122"/>
                        </a:rPr>
                        <a:t>-</a:t>
                      </a:r>
                      <a:r>
                        <a:rPr lang="zh-CN" altLang="en-US" sz="1800" b="1" kern="0" dirty="0">
                          <a:solidFill>
                            <a:srgbClr val="002060"/>
                          </a:solidFill>
                          <a:effectLst/>
                          <a:latin typeface="黑体" panose="02010609060101010101" pitchFamily="49" charset="-122"/>
                          <a:ea typeface="黑体" panose="02010609060101010101" pitchFamily="49" charset="-122"/>
                        </a:rPr>
                        <a:t>英国劳动关系</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2</a:t>
                      </a:r>
                      <a:r>
                        <a:rPr lang="en-US" altLang="zh-CN" sz="1800" b="1" kern="0" dirty="0">
                          <a:solidFill>
                            <a:srgbClr val="002060"/>
                          </a:solidFill>
                          <a:effectLst/>
                          <a:latin typeface="黑体" panose="02010609060101010101" pitchFamily="49" charset="-122"/>
                          <a:ea typeface="黑体" panose="02010609060101010101" pitchFamily="49" charset="-122"/>
                        </a:rPr>
                        <a:t>.</a:t>
                      </a:r>
                      <a:r>
                        <a:rPr lang="zh-CN" altLang="en-US" sz="1800" b="1" kern="0" dirty="0">
                          <a:solidFill>
                            <a:srgbClr val="002060"/>
                          </a:solidFill>
                          <a:effectLst/>
                          <a:latin typeface="黑体" panose="02010609060101010101" pitchFamily="49" charset="-122"/>
                          <a:ea typeface="黑体" panose="02010609060101010101" pitchFamily="49" charset="-122"/>
                        </a:rPr>
                        <a:t>利益协调型</a:t>
                      </a:r>
                      <a:r>
                        <a:rPr lang="en-US" altLang="zh-CN" sz="1800" b="1" kern="0" dirty="0">
                          <a:solidFill>
                            <a:srgbClr val="002060"/>
                          </a:solidFill>
                          <a:effectLst/>
                          <a:latin typeface="黑体" panose="02010609060101010101" pitchFamily="49" charset="-122"/>
                          <a:ea typeface="黑体" panose="02010609060101010101" pitchFamily="49" charset="-122"/>
                        </a:rPr>
                        <a:t>-</a:t>
                      </a:r>
                      <a:r>
                        <a:rPr lang="zh-CN" altLang="en-US" sz="1800" b="1" kern="0" dirty="0">
                          <a:solidFill>
                            <a:srgbClr val="002060"/>
                          </a:solidFill>
                          <a:effectLst/>
                          <a:latin typeface="黑体" panose="02010609060101010101" pitchFamily="49" charset="-122"/>
                          <a:ea typeface="黑体" panose="02010609060101010101" pitchFamily="49" charset="-122"/>
                        </a:rPr>
                        <a:t>德国劳动关系</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altLang="zh-CN" sz="1800" b="1" kern="0" dirty="0">
                          <a:solidFill>
                            <a:srgbClr val="002060"/>
                          </a:solidFill>
                          <a:effectLst/>
                          <a:latin typeface="黑体" panose="02010609060101010101" pitchFamily="49" charset="-122"/>
                          <a:ea typeface="黑体" panose="02010609060101010101" pitchFamily="49" charset="-122"/>
                        </a:rPr>
                        <a:t>3.</a:t>
                      </a:r>
                      <a:r>
                        <a:rPr lang="zh-CN" altLang="en-US" sz="1800" b="1" kern="0" dirty="0">
                          <a:solidFill>
                            <a:srgbClr val="002060"/>
                          </a:solidFill>
                          <a:effectLst/>
                          <a:latin typeface="黑体" panose="02010609060101010101" pitchFamily="49" charset="-122"/>
                          <a:ea typeface="黑体" panose="02010609060101010101" pitchFamily="49" charset="-122"/>
                        </a:rPr>
                        <a:t>利益一体型</a:t>
                      </a:r>
                      <a:r>
                        <a:rPr lang="en-US" altLang="zh-CN" sz="1800" b="1" kern="0" dirty="0">
                          <a:solidFill>
                            <a:srgbClr val="002060"/>
                          </a:solidFill>
                          <a:effectLst/>
                          <a:latin typeface="黑体" panose="02010609060101010101" pitchFamily="49" charset="-122"/>
                          <a:ea typeface="黑体" panose="02010609060101010101" pitchFamily="49" charset="-122"/>
                        </a:rPr>
                        <a:t>-</a:t>
                      </a:r>
                      <a:r>
                        <a:rPr lang="zh-CN" altLang="en-US" sz="1800" b="1" kern="0" dirty="0">
                          <a:solidFill>
                            <a:srgbClr val="002060"/>
                          </a:solidFill>
                          <a:effectLst/>
                          <a:latin typeface="黑体" panose="02010609060101010101" pitchFamily="49" charset="-122"/>
                          <a:ea typeface="黑体" panose="02010609060101010101" pitchFamily="49" charset="-122"/>
                        </a:rPr>
                        <a:t>日本、新加坡</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6878" marR="46878" marT="0" marB="0"/>
                </a:tc>
                <a:extLst>
                  <a:ext uri="{0D108BD9-81ED-4DB2-BD59-A6C34878D82A}">
                    <a16:rowId xmlns:a16="http://schemas.microsoft.com/office/drawing/2014/main" val="2486566245"/>
                  </a:ext>
                </a:extLst>
              </a:tr>
              <a:tr h="839814">
                <a:tc>
                  <a:txBody>
                    <a:bodyPr/>
                    <a:lstStyle/>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(二)</a:t>
                      </a:r>
                      <a:r>
                        <a:rPr lang="zh-CN" altLang="en-US" sz="1800" b="1" kern="0" dirty="0">
                          <a:solidFill>
                            <a:srgbClr val="002060"/>
                          </a:solidFill>
                          <a:effectLst/>
                          <a:latin typeface="黑体" panose="02010609060101010101" pitchFamily="49" charset="-122"/>
                          <a:ea typeface="黑体" panose="02010609060101010101" pitchFamily="49" charset="-122"/>
                        </a:rPr>
                        <a:t>劳动关系的模式</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6878" marR="46878" marT="0" marB="0"/>
                </a:tc>
                <a:tc>
                  <a:txBody>
                    <a:bodyPr/>
                    <a:lstStyle/>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1.</a:t>
                      </a:r>
                      <a:r>
                        <a:rPr lang="zh-CN" altLang="en-US" sz="1800" b="1" u="sng" kern="0" dirty="0">
                          <a:solidFill>
                            <a:srgbClr val="002060"/>
                          </a:solidFill>
                          <a:effectLst/>
                          <a:latin typeface="黑体" panose="02010609060101010101" pitchFamily="49" charset="-122"/>
                          <a:ea typeface="黑体" panose="02010609060101010101" pitchFamily="49" charset="-122"/>
                        </a:rPr>
                        <a:t>自由多元化模式</a:t>
                      </a:r>
                      <a:r>
                        <a:rPr lang="en-US" altLang="zh-CN" sz="1800" b="1" u="sng" kern="0" dirty="0">
                          <a:solidFill>
                            <a:srgbClr val="002060"/>
                          </a:solidFill>
                          <a:effectLst/>
                          <a:latin typeface="黑体" panose="02010609060101010101" pitchFamily="49" charset="-122"/>
                          <a:ea typeface="黑体" panose="02010609060101010101" pitchFamily="49" charset="-122"/>
                        </a:rPr>
                        <a:t>-</a:t>
                      </a:r>
                      <a:r>
                        <a:rPr lang="zh-CN" altLang="en-US" sz="1800" b="1" u="sng" kern="0" dirty="0">
                          <a:solidFill>
                            <a:srgbClr val="002060"/>
                          </a:solidFill>
                          <a:effectLst/>
                          <a:latin typeface="黑体" panose="02010609060101010101" pitchFamily="49" charset="-122"/>
                          <a:ea typeface="黑体" panose="02010609060101010101" pitchFamily="49" charset="-122"/>
                        </a:rPr>
                        <a:t>美国为代表的</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2.</a:t>
                      </a:r>
                      <a:r>
                        <a:rPr lang="zh-CN" altLang="en-US" sz="1800" b="1" kern="0" dirty="0">
                          <a:solidFill>
                            <a:srgbClr val="002060"/>
                          </a:solidFill>
                          <a:effectLst/>
                          <a:latin typeface="黑体" panose="02010609060101010101" pitchFamily="49" charset="-122"/>
                          <a:ea typeface="黑体" panose="02010609060101010101" pitchFamily="49" charset="-122"/>
                        </a:rPr>
                        <a:t>劳资协议自治式</a:t>
                      </a:r>
                      <a:r>
                        <a:rPr lang="en-US" altLang="zh-CN" sz="1800" b="1" kern="0" dirty="0">
                          <a:solidFill>
                            <a:srgbClr val="002060"/>
                          </a:solidFill>
                          <a:effectLst/>
                          <a:latin typeface="黑体" panose="02010609060101010101" pitchFamily="49" charset="-122"/>
                          <a:ea typeface="黑体" panose="02010609060101010101" pitchFamily="49" charset="-122"/>
                        </a:rPr>
                        <a:t>-</a:t>
                      </a:r>
                      <a:r>
                        <a:rPr lang="zh-CN" altLang="en-US" sz="1800" b="1" kern="0" dirty="0">
                          <a:solidFill>
                            <a:srgbClr val="002060"/>
                          </a:solidFill>
                          <a:effectLst/>
                          <a:latin typeface="黑体" panose="02010609060101010101" pitchFamily="49" charset="-122"/>
                          <a:ea typeface="黑体" panose="02010609060101010101" pitchFamily="49" charset="-122"/>
                        </a:rPr>
                        <a:t>德国为代表的</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3.</a:t>
                      </a:r>
                      <a:r>
                        <a:rPr lang="zh-CN" altLang="en-US" sz="1800" b="1" kern="0" dirty="0">
                          <a:solidFill>
                            <a:srgbClr val="002060"/>
                          </a:solidFill>
                          <a:effectLst/>
                          <a:latin typeface="黑体" panose="02010609060101010101" pitchFamily="49" charset="-122"/>
                          <a:ea typeface="黑体" panose="02010609060101010101" pitchFamily="49" charset="-122"/>
                        </a:rPr>
                        <a:t>家族式劳动关系</a:t>
                      </a:r>
                      <a:r>
                        <a:rPr lang="en-US" altLang="zh-CN" sz="1800" b="1" kern="0" dirty="0">
                          <a:solidFill>
                            <a:srgbClr val="002060"/>
                          </a:solidFill>
                          <a:effectLst/>
                          <a:latin typeface="黑体" panose="02010609060101010101" pitchFamily="49" charset="-122"/>
                          <a:ea typeface="黑体" panose="02010609060101010101" pitchFamily="49" charset="-122"/>
                        </a:rPr>
                        <a:t>-</a:t>
                      </a:r>
                      <a:r>
                        <a:rPr lang="zh-CN" altLang="en-US" sz="1800" b="1" kern="0" dirty="0">
                          <a:solidFill>
                            <a:srgbClr val="002060"/>
                          </a:solidFill>
                          <a:effectLst/>
                          <a:latin typeface="黑体" panose="02010609060101010101" pitchFamily="49" charset="-122"/>
                          <a:ea typeface="黑体" panose="02010609060101010101" pitchFamily="49" charset="-122"/>
                        </a:rPr>
                        <a:t>日本为代表的</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6878" marR="46878" marT="0" marB="0"/>
                </a:tc>
                <a:extLst>
                  <a:ext uri="{0D108BD9-81ED-4DB2-BD59-A6C34878D82A}">
                    <a16:rowId xmlns:a16="http://schemas.microsoft.com/office/drawing/2014/main" val="942171223"/>
                  </a:ext>
                </a:extLst>
              </a:tr>
            </a:tbl>
          </a:graphicData>
        </a:graphic>
      </p:graphicFrame>
    </p:spTree>
    <p:extLst>
      <p:ext uri="{BB962C8B-B14F-4D97-AF65-F5344CB8AC3E}">
        <p14:creationId xmlns:p14="http://schemas.microsoft.com/office/powerpoint/2010/main" val="3171064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2CFAB407-CD95-4A12-B4E7-AFD3469B2A94}"/>
              </a:ext>
            </a:extLst>
          </p:cNvPr>
          <p:cNvSpPr/>
          <p:nvPr/>
        </p:nvSpPr>
        <p:spPr>
          <a:xfrm>
            <a:off x="884311" y="559393"/>
            <a:ext cx="2743059" cy="507831"/>
          </a:xfrm>
          <a:prstGeom prst="rect">
            <a:avLst/>
          </a:prstGeom>
        </p:spPr>
        <p:txBody>
          <a:bodyPr wrap="none">
            <a:spAutoFit/>
          </a:bodyPr>
          <a:lstStyle/>
          <a:p>
            <a:pPr>
              <a:lnSpc>
                <a:spcPct val="150000"/>
              </a:lnSpc>
            </a:pPr>
            <a:r>
              <a:rPr lang="en-US" altLang="zh-CN" b="1" u="sng" kern="0" dirty="0">
                <a:solidFill>
                  <a:srgbClr val="800000"/>
                </a:solidFill>
                <a:latin typeface="黑体" panose="02010609060101010101" pitchFamily="49" charset="-122"/>
                <a:ea typeface="黑体" panose="02010609060101010101" pitchFamily="49" charset="-122"/>
                <a:cs typeface="Times New Roman" panose="02020603050405020304" pitchFamily="18" charset="0"/>
              </a:rPr>
              <a:t>3.</a:t>
            </a:r>
            <a:r>
              <a:rPr lang="zh-CN" altLang="en-US" b="1" u="sng" kern="0" dirty="0">
                <a:solidFill>
                  <a:srgbClr val="800000"/>
                </a:solidFill>
                <a:latin typeface="黑体" panose="02010609060101010101" pitchFamily="49" charset="-122"/>
                <a:ea typeface="黑体" panose="02010609060101010101" pitchFamily="49" charset="-122"/>
                <a:cs typeface="Times New Roman" panose="02020603050405020304" pitchFamily="18" charset="0"/>
              </a:rPr>
              <a:t>劳动关系系统及其运行</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6EDC517C-C11B-4B7B-BD49-D371F017B8A7}"/>
              </a:ext>
            </a:extLst>
          </p:cNvPr>
          <p:cNvGraphicFramePr>
            <a:graphicFrameLocks noGrp="1"/>
          </p:cNvGraphicFramePr>
          <p:nvPr>
            <p:extLst>
              <p:ext uri="{D42A27DB-BD31-4B8C-83A1-F6EECF244321}">
                <p14:modId xmlns:p14="http://schemas.microsoft.com/office/powerpoint/2010/main" val="736463601"/>
              </p:ext>
            </p:extLst>
          </p:nvPr>
        </p:nvGraphicFramePr>
        <p:xfrm>
          <a:off x="958698" y="1027135"/>
          <a:ext cx="10412716" cy="4472191"/>
        </p:xfrm>
        <a:graphic>
          <a:graphicData uri="http://schemas.openxmlformats.org/drawingml/2006/table">
            <a:tbl>
              <a:tblPr>
                <a:tableStyleId>{5C22544A-7EE6-4342-B048-85BDC9FD1C3A}</a:tableStyleId>
              </a:tblPr>
              <a:tblGrid>
                <a:gridCol w="2746199">
                  <a:extLst>
                    <a:ext uri="{9D8B030D-6E8A-4147-A177-3AD203B41FA5}">
                      <a16:colId xmlns:a16="http://schemas.microsoft.com/office/drawing/2014/main" val="2982275719"/>
                    </a:ext>
                  </a:extLst>
                </a:gridCol>
                <a:gridCol w="7666517">
                  <a:extLst>
                    <a:ext uri="{9D8B030D-6E8A-4147-A177-3AD203B41FA5}">
                      <a16:colId xmlns:a16="http://schemas.microsoft.com/office/drawing/2014/main" val="2929178894"/>
                    </a:ext>
                  </a:extLst>
                </a:gridCol>
              </a:tblGrid>
              <a:tr h="833196">
                <a:tc>
                  <a:txBody>
                    <a:bodyPr/>
                    <a:lstStyle/>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(一)劳动关系</a:t>
                      </a:r>
                      <a:r>
                        <a:rPr lang="zh-CN" altLang="en-US" sz="1800" b="1" kern="0" dirty="0">
                          <a:solidFill>
                            <a:srgbClr val="002060"/>
                          </a:solidFill>
                          <a:effectLst/>
                          <a:latin typeface="黑体" panose="02010609060101010101" pitchFamily="49" charset="-122"/>
                          <a:ea typeface="黑体" panose="02010609060101010101" pitchFamily="49" charset="-122"/>
                        </a:rPr>
                        <a:t>系统</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 </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6878" marR="46878" marT="0" marB="0"/>
                </a:tc>
                <a:tc>
                  <a:txBody>
                    <a:bodyPr/>
                    <a:lstStyle/>
                    <a:p>
                      <a:pPr algn="l">
                        <a:lnSpc>
                          <a:spcPct val="1500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rPr>
                        <a:t>是指现代社会系统中以劳动关系为基本关系所构成的包括劳动关系的内部构成和外部环境因素交流互动的有机整合体。</a:t>
                      </a:r>
                      <a:endParaRPr lang="en-US" altLang="zh-CN" sz="1800" b="1" kern="0" dirty="0">
                        <a:solidFill>
                          <a:srgbClr val="002060"/>
                        </a:solidFill>
                        <a:effectLst/>
                        <a:latin typeface="黑体" panose="02010609060101010101" pitchFamily="49" charset="-122"/>
                        <a:ea typeface="黑体" panose="02010609060101010101" pitchFamily="49" charset="-122"/>
                      </a:endParaRPr>
                    </a:p>
                  </a:txBody>
                  <a:tcPr marL="46878" marR="46878" marT="0" marB="0"/>
                </a:tc>
                <a:extLst>
                  <a:ext uri="{0D108BD9-81ED-4DB2-BD59-A6C34878D82A}">
                    <a16:rowId xmlns:a16="http://schemas.microsoft.com/office/drawing/2014/main" val="2486566245"/>
                  </a:ext>
                </a:extLst>
              </a:tr>
              <a:tr h="839814">
                <a:tc>
                  <a:txBody>
                    <a:bodyPr/>
                    <a:lstStyle/>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(二)</a:t>
                      </a:r>
                      <a:r>
                        <a:rPr lang="zh-CN" altLang="en-US" sz="1800" b="1" kern="0" dirty="0">
                          <a:solidFill>
                            <a:srgbClr val="002060"/>
                          </a:solidFill>
                          <a:effectLst/>
                          <a:latin typeface="黑体" panose="02010609060101010101" pitchFamily="49" charset="-122"/>
                          <a:ea typeface="黑体" panose="02010609060101010101" pitchFamily="49" charset="-122"/>
                        </a:rPr>
                        <a:t>劳动关系系统的运行</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6878" marR="46878" marT="0" marB="0"/>
                </a:tc>
                <a:tc>
                  <a:txBody>
                    <a:bodyPr/>
                    <a:lstStyle/>
                    <a:p>
                      <a:pPr algn="l">
                        <a:lnSpc>
                          <a:spcPct val="1500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rPr>
                        <a:t>是指劳动关系系统的组织构成、权利分配以及关系处理和作用发挥的过程和方式。</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rPr>
                        <a:t>内容：</a:t>
                      </a:r>
                      <a:r>
                        <a:rPr lang="en-US" altLang="zh-CN" sz="1800" b="1" kern="0" dirty="0">
                          <a:solidFill>
                            <a:srgbClr val="002060"/>
                          </a:solidFill>
                          <a:effectLst/>
                          <a:latin typeface="黑体" panose="02010609060101010101" pitchFamily="49" charset="-122"/>
                          <a:ea typeface="黑体" panose="02010609060101010101" pitchFamily="49" charset="-122"/>
                        </a:rPr>
                        <a:t>1.</a:t>
                      </a:r>
                      <a:r>
                        <a:rPr lang="zh-CN" altLang="en-US" sz="1800" b="1" kern="0" dirty="0">
                          <a:solidFill>
                            <a:srgbClr val="002060"/>
                          </a:solidFill>
                          <a:effectLst/>
                          <a:latin typeface="黑体" panose="02010609060101010101" pitchFamily="49" charset="-122"/>
                          <a:ea typeface="黑体" panose="02010609060101010101" pitchFamily="49" charset="-122"/>
                        </a:rPr>
                        <a:t>组织机构与相互关系；</a:t>
                      </a:r>
                      <a:r>
                        <a:rPr lang="en-US" altLang="zh-CN" sz="1800" b="1" kern="0" dirty="0">
                          <a:solidFill>
                            <a:srgbClr val="002060"/>
                          </a:solidFill>
                          <a:effectLst/>
                          <a:latin typeface="黑体" panose="02010609060101010101" pitchFamily="49" charset="-122"/>
                          <a:ea typeface="黑体" panose="02010609060101010101" pitchFamily="49" charset="-122"/>
                        </a:rPr>
                        <a:t>2.</a:t>
                      </a:r>
                      <a:r>
                        <a:rPr lang="zh-CN" altLang="en-US" sz="1800" b="1" kern="0" dirty="0">
                          <a:solidFill>
                            <a:srgbClr val="002060"/>
                          </a:solidFill>
                          <a:effectLst/>
                          <a:latin typeface="黑体" panose="02010609060101010101" pitchFamily="49" charset="-122"/>
                          <a:ea typeface="黑体" panose="02010609060101010101" pitchFamily="49" charset="-122"/>
                        </a:rPr>
                        <a:t>关系处理的规则和程序</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rPr>
                        <a:t>形式：劳动关系的冲突与合作</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rPr>
                        <a:t>功能：动力功能和约束功能</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rPr>
                        <a:t>状态：</a:t>
                      </a:r>
                      <a:r>
                        <a:rPr lang="zh-CN" sz="1800" b="1" kern="0" dirty="0">
                          <a:solidFill>
                            <a:srgbClr val="002060"/>
                          </a:solidFill>
                          <a:effectLst/>
                          <a:latin typeface="黑体" panose="02010609060101010101" pitchFamily="49" charset="-122"/>
                          <a:ea typeface="黑体" panose="02010609060101010101" pitchFamily="49" charset="-122"/>
                        </a:rPr>
                        <a:t>1.</a:t>
                      </a:r>
                      <a:r>
                        <a:rPr lang="zh-CN" altLang="en-US" sz="1800" b="1" u="sng" kern="0" dirty="0">
                          <a:solidFill>
                            <a:srgbClr val="002060"/>
                          </a:solidFill>
                          <a:effectLst/>
                          <a:latin typeface="黑体" panose="02010609060101010101" pitchFamily="49" charset="-122"/>
                          <a:ea typeface="黑体" panose="02010609060101010101" pitchFamily="49" charset="-122"/>
                        </a:rPr>
                        <a:t>良性运行和谐发展</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altLang="zh-CN" sz="1800" b="1" kern="0" dirty="0">
                          <a:solidFill>
                            <a:srgbClr val="002060"/>
                          </a:solidFill>
                          <a:effectLst/>
                          <a:latin typeface="黑体" panose="02010609060101010101" pitchFamily="49" charset="-122"/>
                          <a:ea typeface="黑体" panose="02010609060101010101" pitchFamily="49" charset="-122"/>
                        </a:rPr>
                        <a:t>      </a:t>
                      </a:r>
                      <a:r>
                        <a:rPr lang="zh-CN" sz="1800" b="1" kern="0" dirty="0">
                          <a:solidFill>
                            <a:srgbClr val="002060"/>
                          </a:solidFill>
                          <a:effectLst/>
                          <a:latin typeface="黑体" panose="02010609060101010101" pitchFamily="49" charset="-122"/>
                          <a:ea typeface="黑体" panose="02010609060101010101" pitchFamily="49" charset="-122"/>
                        </a:rPr>
                        <a:t>2.</a:t>
                      </a:r>
                      <a:r>
                        <a:rPr lang="zh-CN" altLang="en-US" sz="1800" b="1" kern="0" dirty="0">
                          <a:solidFill>
                            <a:srgbClr val="002060"/>
                          </a:solidFill>
                          <a:effectLst/>
                          <a:latin typeface="黑体" panose="02010609060101010101" pitchFamily="49" charset="-122"/>
                          <a:ea typeface="黑体" panose="02010609060101010101" pitchFamily="49" charset="-122"/>
                        </a:rPr>
                        <a:t>中性运行常态发展</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altLang="zh-CN" sz="1800" b="1" kern="0" dirty="0">
                          <a:solidFill>
                            <a:srgbClr val="002060"/>
                          </a:solidFill>
                          <a:effectLst/>
                          <a:latin typeface="黑体" panose="02010609060101010101" pitchFamily="49" charset="-122"/>
                          <a:ea typeface="黑体" panose="02010609060101010101" pitchFamily="49" charset="-122"/>
                        </a:rPr>
                        <a:t>      </a:t>
                      </a:r>
                      <a:r>
                        <a:rPr lang="zh-CN" sz="1800" b="1" kern="0" dirty="0">
                          <a:solidFill>
                            <a:srgbClr val="002060"/>
                          </a:solidFill>
                          <a:effectLst/>
                          <a:latin typeface="黑体" panose="02010609060101010101" pitchFamily="49" charset="-122"/>
                          <a:ea typeface="黑体" panose="02010609060101010101" pitchFamily="49" charset="-122"/>
                        </a:rPr>
                        <a:t>3.</a:t>
                      </a:r>
                      <a:r>
                        <a:rPr lang="zh-CN" altLang="en-US" sz="1800" b="1" kern="0" dirty="0">
                          <a:solidFill>
                            <a:srgbClr val="002060"/>
                          </a:solidFill>
                          <a:effectLst/>
                          <a:latin typeface="黑体" panose="02010609060101010101" pitchFamily="49" charset="-122"/>
                          <a:ea typeface="黑体" panose="02010609060101010101" pitchFamily="49" charset="-122"/>
                        </a:rPr>
                        <a:t>恶性运行畸形发展</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6878" marR="46878" marT="0" marB="0"/>
                </a:tc>
                <a:extLst>
                  <a:ext uri="{0D108BD9-81ED-4DB2-BD59-A6C34878D82A}">
                    <a16:rowId xmlns:a16="http://schemas.microsoft.com/office/drawing/2014/main" val="942171223"/>
                  </a:ext>
                </a:extLst>
              </a:tr>
            </a:tbl>
          </a:graphicData>
        </a:graphic>
      </p:graphicFrame>
    </p:spTree>
    <p:extLst>
      <p:ext uri="{BB962C8B-B14F-4D97-AF65-F5344CB8AC3E}">
        <p14:creationId xmlns:p14="http://schemas.microsoft.com/office/powerpoint/2010/main" val="3171064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2CFAB407-CD95-4A12-B4E7-AFD3469B2A94}"/>
              </a:ext>
            </a:extLst>
          </p:cNvPr>
          <p:cNvSpPr/>
          <p:nvPr/>
        </p:nvSpPr>
        <p:spPr>
          <a:xfrm>
            <a:off x="884311" y="559393"/>
            <a:ext cx="4137671" cy="507831"/>
          </a:xfrm>
          <a:prstGeom prst="rect">
            <a:avLst/>
          </a:prstGeom>
        </p:spPr>
        <p:txBody>
          <a:bodyPr wrap="none">
            <a:spAutoFit/>
          </a:bodyPr>
          <a:lstStyle/>
          <a:p>
            <a:pPr>
              <a:lnSpc>
                <a:spcPct val="150000"/>
              </a:lnSpc>
            </a:pPr>
            <a:r>
              <a:rPr lang="en-US" altLang="zh-CN" b="1" u="sng" kern="0" dirty="0">
                <a:solidFill>
                  <a:srgbClr val="800000"/>
                </a:solidFill>
                <a:latin typeface="黑体" panose="02010609060101010101" pitchFamily="49" charset="-122"/>
                <a:ea typeface="黑体" panose="02010609060101010101" pitchFamily="49" charset="-122"/>
                <a:cs typeface="Times New Roman" panose="02020603050405020304" pitchFamily="18" charset="0"/>
              </a:rPr>
              <a:t>4.</a:t>
            </a:r>
            <a:r>
              <a:rPr lang="zh-CN" altLang="en-US" b="1" u="sng" kern="0" dirty="0">
                <a:solidFill>
                  <a:srgbClr val="800000"/>
                </a:solidFill>
                <a:latin typeface="黑体" panose="02010609060101010101" pitchFamily="49" charset="-122"/>
                <a:ea typeface="黑体" panose="02010609060101010101" pitchFamily="49" charset="-122"/>
                <a:cs typeface="Times New Roman" panose="02020603050405020304" pitchFamily="18" charset="0"/>
              </a:rPr>
              <a:t>劳动关系运行的程序规则和实体规则</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6EDC517C-C11B-4B7B-BD49-D371F017B8A7}"/>
              </a:ext>
            </a:extLst>
          </p:cNvPr>
          <p:cNvGraphicFramePr>
            <a:graphicFrameLocks noGrp="1"/>
          </p:cNvGraphicFramePr>
          <p:nvPr>
            <p:extLst>
              <p:ext uri="{D42A27DB-BD31-4B8C-83A1-F6EECF244321}">
                <p14:modId xmlns:p14="http://schemas.microsoft.com/office/powerpoint/2010/main" val="71673288"/>
              </p:ext>
            </p:extLst>
          </p:nvPr>
        </p:nvGraphicFramePr>
        <p:xfrm>
          <a:off x="958698" y="1027135"/>
          <a:ext cx="10412716" cy="2751710"/>
        </p:xfrm>
        <a:graphic>
          <a:graphicData uri="http://schemas.openxmlformats.org/drawingml/2006/table">
            <a:tbl>
              <a:tblPr>
                <a:tableStyleId>{5C22544A-7EE6-4342-B048-85BDC9FD1C3A}</a:tableStyleId>
              </a:tblPr>
              <a:tblGrid>
                <a:gridCol w="1188601">
                  <a:extLst>
                    <a:ext uri="{9D8B030D-6E8A-4147-A177-3AD203B41FA5}">
                      <a16:colId xmlns:a16="http://schemas.microsoft.com/office/drawing/2014/main" val="2982275719"/>
                    </a:ext>
                  </a:extLst>
                </a:gridCol>
                <a:gridCol w="9224115">
                  <a:extLst>
                    <a:ext uri="{9D8B030D-6E8A-4147-A177-3AD203B41FA5}">
                      <a16:colId xmlns:a16="http://schemas.microsoft.com/office/drawing/2014/main" val="2929178894"/>
                    </a:ext>
                  </a:extLst>
                </a:gridCol>
              </a:tblGrid>
              <a:tr h="833196">
                <a:tc>
                  <a:txBody>
                    <a:bodyPr/>
                    <a:lstStyle/>
                    <a:p>
                      <a:pPr algn="l">
                        <a:lnSpc>
                          <a:spcPct val="1500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rPr>
                        <a:t>程序规则</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 </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6878" marR="46878" marT="0" marB="0"/>
                </a:tc>
                <a:tc>
                  <a:txBody>
                    <a:bodyPr/>
                    <a:lstStyle/>
                    <a:p>
                      <a:pPr algn="l">
                        <a:lnSpc>
                          <a:spcPct val="1500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rPr>
                        <a:t>程序法治化是程序规则建立的基本要求。</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altLang="zh-CN" sz="1800" b="1" kern="0" dirty="0">
                          <a:solidFill>
                            <a:srgbClr val="002060"/>
                          </a:solidFill>
                          <a:effectLst/>
                          <a:latin typeface="黑体" panose="02010609060101010101" pitchFamily="49" charset="-122"/>
                          <a:ea typeface="黑体" panose="02010609060101010101" pitchFamily="49" charset="-122"/>
                        </a:rPr>
                        <a:t>1.</a:t>
                      </a:r>
                      <a:r>
                        <a:rPr lang="zh-CN" altLang="en-US" sz="1800" b="1" kern="0" dirty="0">
                          <a:solidFill>
                            <a:srgbClr val="002060"/>
                          </a:solidFill>
                          <a:effectLst/>
                          <a:latin typeface="黑体" panose="02010609060101010101" pitchFamily="49" charset="-122"/>
                          <a:ea typeface="黑体" panose="02010609060101010101" pitchFamily="49" charset="-122"/>
                        </a:rPr>
                        <a:t>个别劳动关系处理规则，即劳动者个人与雇主之间</a:t>
                      </a:r>
                      <a:r>
                        <a:rPr lang="zh-CN" altLang="en-US" sz="1800" b="1" kern="0" baseline="0" dirty="0">
                          <a:solidFill>
                            <a:srgbClr val="002060"/>
                          </a:solidFill>
                          <a:effectLst/>
                          <a:latin typeface="黑体" panose="02010609060101010101" pitchFamily="49" charset="-122"/>
                          <a:ea typeface="黑体" panose="02010609060101010101" pitchFamily="49" charset="-122"/>
                        </a:rPr>
                        <a:t>关系处理的规则</a:t>
                      </a:r>
                      <a:endParaRPr lang="en-US" altLang="zh-CN" sz="1800" b="1" kern="0" baseline="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altLang="zh-CN" sz="1800" b="1" kern="0" baseline="0" dirty="0">
                          <a:solidFill>
                            <a:srgbClr val="002060"/>
                          </a:solidFill>
                          <a:effectLst/>
                          <a:latin typeface="黑体" panose="02010609060101010101" pitchFamily="49" charset="-122"/>
                          <a:ea typeface="黑体" panose="02010609060101010101" pitchFamily="49" charset="-122"/>
                        </a:rPr>
                        <a:t>2.</a:t>
                      </a:r>
                      <a:r>
                        <a:rPr lang="zh-CN" altLang="en-US" sz="1800" b="1" kern="0" baseline="0" dirty="0">
                          <a:solidFill>
                            <a:srgbClr val="002060"/>
                          </a:solidFill>
                          <a:effectLst/>
                          <a:latin typeface="黑体" panose="02010609060101010101" pitchFamily="49" charset="-122"/>
                          <a:ea typeface="黑体" panose="02010609060101010101" pitchFamily="49" charset="-122"/>
                        </a:rPr>
                        <a:t>集体劳动关系处理规则，即劳动者集体与雇主或雇主组织之间关系处理的规则</a:t>
                      </a:r>
                      <a:endParaRPr lang="en-US" altLang="zh-CN" sz="1800" b="1" kern="0" baseline="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altLang="zh-CN" sz="1800" b="1" kern="0" baseline="0" dirty="0">
                          <a:solidFill>
                            <a:srgbClr val="002060"/>
                          </a:solidFill>
                          <a:effectLst/>
                          <a:latin typeface="黑体" panose="02010609060101010101" pitchFamily="49" charset="-122"/>
                          <a:ea typeface="黑体" panose="02010609060101010101" pitchFamily="49" charset="-122"/>
                        </a:rPr>
                        <a:t>3.</a:t>
                      </a:r>
                      <a:r>
                        <a:rPr lang="zh-CN" altLang="en-US" sz="1800" b="1" kern="0" baseline="0" dirty="0">
                          <a:solidFill>
                            <a:srgbClr val="002060"/>
                          </a:solidFill>
                          <a:effectLst/>
                          <a:latin typeface="黑体" panose="02010609060101010101" pitchFamily="49" charset="-122"/>
                          <a:ea typeface="黑体" panose="02010609060101010101" pitchFamily="49" charset="-122"/>
                        </a:rPr>
                        <a:t>劳动争议处理规则实际上是劳动关系系统运行中的救济规则，是对于前两个规则的补充</a:t>
                      </a:r>
                      <a:endParaRPr lang="en-US" altLang="zh-CN" sz="1800" b="1" kern="0" dirty="0">
                        <a:solidFill>
                          <a:srgbClr val="002060"/>
                        </a:solidFill>
                        <a:effectLst/>
                        <a:latin typeface="黑体" panose="02010609060101010101" pitchFamily="49" charset="-122"/>
                        <a:ea typeface="黑体" panose="02010609060101010101" pitchFamily="49" charset="-122"/>
                      </a:endParaRPr>
                    </a:p>
                  </a:txBody>
                  <a:tcPr marL="46878" marR="46878" marT="0" marB="0"/>
                </a:tc>
                <a:extLst>
                  <a:ext uri="{0D108BD9-81ED-4DB2-BD59-A6C34878D82A}">
                    <a16:rowId xmlns:a16="http://schemas.microsoft.com/office/drawing/2014/main" val="2486566245"/>
                  </a:ext>
                </a:extLst>
              </a:tr>
              <a:tr h="839814">
                <a:tc>
                  <a:txBody>
                    <a:bodyPr/>
                    <a:lstStyle/>
                    <a:p>
                      <a:pPr algn="l">
                        <a:lnSpc>
                          <a:spcPct val="1500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cs typeface="+mn-cs"/>
                        </a:rPr>
                        <a:t>实体规则</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6878" marR="46878" marT="0" marB="0"/>
                </a:tc>
                <a:tc>
                  <a:txBody>
                    <a:bodyPr/>
                    <a:lstStyle/>
                    <a:p>
                      <a:pPr algn="l">
                        <a:lnSpc>
                          <a:spcPct val="150000"/>
                        </a:lnSpc>
                        <a:spcAft>
                          <a:spcPts val="0"/>
                        </a:spcAft>
                      </a:pPr>
                      <a:r>
                        <a:rPr lang="en-US" altLang="zh-CN" sz="1800" b="1" kern="0" dirty="0">
                          <a:solidFill>
                            <a:srgbClr val="002060"/>
                          </a:solidFill>
                          <a:effectLst/>
                          <a:latin typeface="黑体" panose="02010609060101010101" pitchFamily="49" charset="-122"/>
                          <a:ea typeface="黑体" panose="02010609060101010101" pitchFamily="49" charset="-122"/>
                        </a:rPr>
                        <a:t>1.</a:t>
                      </a:r>
                      <a:r>
                        <a:rPr lang="zh-CN" altLang="en-US" sz="1800" b="1" kern="0" dirty="0">
                          <a:solidFill>
                            <a:srgbClr val="002060"/>
                          </a:solidFill>
                          <a:effectLst/>
                          <a:latin typeface="黑体" panose="02010609060101010101" pitchFamily="49" charset="-122"/>
                          <a:ea typeface="黑体" panose="02010609060101010101" pitchFamily="49" charset="-122"/>
                        </a:rPr>
                        <a:t>劳动者个人权利（个别劳权）的规定</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altLang="zh-CN" sz="1800" b="1" kern="0" dirty="0">
                          <a:solidFill>
                            <a:srgbClr val="002060"/>
                          </a:solidFill>
                          <a:effectLst/>
                          <a:latin typeface="黑体" panose="02010609060101010101" pitchFamily="49" charset="-122"/>
                          <a:ea typeface="黑体" panose="02010609060101010101" pitchFamily="49" charset="-122"/>
                        </a:rPr>
                        <a:t>2.</a:t>
                      </a:r>
                      <a:r>
                        <a:rPr lang="zh-CN" altLang="en-US" sz="1800" b="1" kern="0" dirty="0">
                          <a:solidFill>
                            <a:srgbClr val="002060"/>
                          </a:solidFill>
                          <a:effectLst/>
                          <a:latin typeface="黑体" panose="02010609060101010101" pitchFamily="49" charset="-122"/>
                          <a:ea typeface="黑体" panose="02010609060101010101" pitchFamily="49" charset="-122"/>
                        </a:rPr>
                        <a:t>劳动基本权（集体劳权）的规定</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rPr>
                        <a:t>个别劳权和集体劳权内容在下页</a:t>
                      </a:r>
                      <a:endParaRPr lang="en-US" altLang="zh-CN" sz="1800" b="1" kern="0" dirty="0">
                        <a:solidFill>
                          <a:srgbClr val="002060"/>
                        </a:solidFill>
                        <a:effectLst/>
                        <a:latin typeface="黑体" panose="02010609060101010101" pitchFamily="49" charset="-122"/>
                        <a:ea typeface="黑体" panose="02010609060101010101" pitchFamily="49" charset="-122"/>
                      </a:endParaRPr>
                    </a:p>
                  </a:txBody>
                  <a:tcPr marL="46878" marR="46878" marT="0" marB="0"/>
                </a:tc>
                <a:extLst>
                  <a:ext uri="{0D108BD9-81ED-4DB2-BD59-A6C34878D82A}">
                    <a16:rowId xmlns:a16="http://schemas.microsoft.com/office/drawing/2014/main" val="942171223"/>
                  </a:ext>
                </a:extLst>
              </a:tr>
            </a:tbl>
          </a:graphicData>
        </a:graphic>
      </p:graphicFrame>
    </p:spTree>
    <p:extLst>
      <p:ext uri="{BB962C8B-B14F-4D97-AF65-F5344CB8AC3E}">
        <p14:creationId xmlns:p14="http://schemas.microsoft.com/office/powerpoint/2010/main" val="3171064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graphicFrame>
        <p:nvGraphicFramePr>
          <p:cNvPr id="7" name="表格 6">
            <a:extLst>
              <a:ext uri="{FF2B5EF4-FFF2-40B4-BE49-F238E27FC236}">
                <a16:creationId xmlns:a16="http://schemas.microsoft.com/office/drawing/2014/main" id="{35A02AF9-A3A8-4256-B14D-B05D1A4B76F3}"/>
              </a:ext>
            </a:extLst>
          </p:cNvPr>
          <p:cNvGraphicFramePr>
            <a:graphicFrameLocks noGrp="1"/>
          </p:cNvGraphicFramePr>
          <p:nvPr>
            <p:extLst>
              <p:ext uri="{D42A27DB-BD31-4B8C-83A1-F6EECF244321}">
                <p14:modId xmlns:p14="http://schemas.microsoft.com/office/powerpoint/2010/main" val="4267993288"/>
              </p:ext>
            </p:extLst>
          </p:nvPr>
        </p:nvGraphicFramePr>
        <p:xfrm>
          <a:off x="804983" y="1298575"/>
          <a:ext cx="10582034" cy="4762120"/>
        </p:xfrm>
        <a:graphic>
          <a:graphicData uri="http://schemas.openxmlformats.org/drawingml/2006/table">
            <a:tbl>
              <a:tblPr>
                <a:tableStyleId>{5C22544A-7EE6-4342-B048-85BDC9FD1C3A}</a:tableStyleId>
              </a:tblPr>
              <a:tblGrid>
                <a:gridCol w="6101548">
                  <a:extLst>
                    <a:ext uri="{9D8B030D-6E8A-4147-A177-3AD203B41FA5}">
                      <a16:colId xmlns:a16="http://schemas.microsoft.com/office/drawing/2014/main" val="2247650731"/>
                    </a:ext>
                  </a:extLst>
                </a:gridCol>
                <a:gridCol w="4480486">
                  <a:extLst>
                    <a:ext uri="{9D8B030D-6E8A-4147-A177-3AD203B41FA5}">
                      <a16:colId xmlns:a16="http://schemas.microsoft.com/office/drawing/2014/main" val="4241541554"/>
                    </a:ext>
                  </a:extLst>
                </a:gridCol>
              </a:tblGrid>
              <a:tr h="225425">
                <a:tc>
                  <a:txBody>
                    <a:bodyPr/>
                    <a:lstStyle/>
                    <a:p>
                      <a:pPr algn="ctr">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权利</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ct val="1500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义务</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730100223"/>
                  </a:ext>
                </a:extLst>
              </a:tr>
              <a:tr h="991235">
                <a:tc>
                  <a:txBody>
                    <a:bodyPr/>
                    <a:lstStyle/>
                    <a:p>
                      <a:pPr algn="l">
                        <a:lnSpc>
                          <a:spcPct val="150000"/>
                        </a:lnSpc>
                        <a:spcAft>
                          <a:spcPts val="0"/>
                        </a:spcAft>
                      </a:pPr>
                      <a:r>
                        <a:rPr lang="zh-CN" sz="1800" b="1" kern="0" dirty="0">
                          <a:solidFill>
                            <a:srgbClr val="002060"/>
                          </a:solidFill>
                          <a:effectLst/>
                          <a:highlight>
                            <a:srgbClr val="FFFF00"/>
                          </a:highlight>
                          <a:latin typeface="黑体" panose="02010609060101010101" pitchFamily="49" charset="-122"/>
                          <a:ea typeface="黑体" panose="02010609060101010101" pitchFamily="49" charset="-122"/>
                        </a:rPr>
                        <a:t>1. </a:t>
                      </a:r>
                      <a:r>
                        <a:rPr lang="zh-CN" sz="1800" b="1" u="sng" kern="0" dirty="0">
                          <a:solidFill>
                            <a:srgbClr val="002060"/>
                          </a:solidFill>
                          <a:effectLst/>
                          <a:highlight>
                            <a:srgbClr val="FFFF00"/>
                          </a:highlight>
                          <a:latin typeface="黑体" panose="02010609060101010101" pitchFamily="49" charset="-122"/>
                          <a:ea typeface="黑体" panose="02010609060101010101" pitchFamily="49" charset="-122"/>
                        </a:rPr>
                        <a:t>个别劳权</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u="sng" kern="0" dirty="0">
                          <a:solidFill>
                            <a:srgbClr val="002060"/>
                          </a:solidFill>
                          <a:effectLst/>
                          <a:highlight>
                            <a:srgbClr val="FFFF00"/>
                          </a:highlight>
                          <a:latin typeface="黑体" panose="02010609060101010101" pitchFamily="49" charset="-122"/>
                          <a:ea typeface="黑体" panose="02010609060101010101" pitchFamily="49" charset="-122"/>
                        </a:rPr>
                        <a:t>（1）内容主要涉及：是劳动者的就业条件和劳动条件。</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（2）</a:t>
                      </a:r>
                      <a:r>
                        <a:rPr lang="zh-CN" sz="1800" b="1" u="sng" kern="0" dirty="0">
                          <a:solidFill>
                            <a:srgbClr val="002060"/>
                          </a:solidFill>
                          <a:effectLst/>
                          <a:latin typeface="黑体" panose="02010609060101010101" pitchFamily="49" charset="-122"/>
                          <a:ea typeface="黑体" panose="02010609060101010101" pitchFamily="49" charset="-122"/>
                        </a:rPr>
                        <a:t>包括：劳动就业权、劳动报酬权、休息休假权、社会保险权、劳动安全卫生权、职业培训权以及劳动争议提请处理权</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0">
                          <a:solidFill>
                            <a:srgbClr val="002060"/>
                          </a:solidFill>
                          <a:effectLst/>
                          <a:highlight>
                            <a:srgbClr val="FFFF00"/>
                          </a:highlight>
                          <a:latin typeface="黑体" panose="02010609060101010101" pitchFamily="49" charset="-122"/>
                          <a:ea typeface="黑体" panose="02010609060101010101" pitchFamily="49" charset="-122"/>
                        </a:rPr>
                        <a:t>1.</a:t>
                      </a:r>
                      <a:r>
                        <a:rPr lang="zh-CN" sz="1800" b="1" u="sng" kern="0">
                          <a:solidFill>
                            <a:srgbClr val="002060"/>
                          </a:solidFill>
                          <a:effectLst/>
                          <a:highlight>
                            <a:srgbClr val="FFFF00"/>
                          </a:highlight>
                          <a:latin typeface="黑体" panose="02010609060101010101" pitchFamily="49" charset="-122"/>
                          <a:ea typeface="黑体" panose="02010609060101010101" pitchFamily="49" charset="-122"/>
                        </a:rPr>
                        <a:t>完成劳动任务的义务</a:t>
                      </a:r>
                      <a:endParaRPr lang="zh-CN" sz="1800" b="1" kern="10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（1）它是劳动者的</a:t>
                      </a:r>
                      <a:r>
                        <a:rPr lang="zh-CN" sz="1800" b="1" u="sng" kern="0">
                          <a:solidFill>
                            <a:srgbClr val="002060"/>
                          </a:solidFill>
                          <a:effectLst/>
                          <a:highlight>
                            <a:srgbClr val="FFFF00"/>
                          </a:highlight>
                          <a:latin typeface="黑体" panose="02010609060101010101" pitchFamily="49" charset="-122"/>
                          <a:ea typeface="黑体" panose="02010609060101010101" pitchFamily="49" charset="-122"/>
                        </a:rPr>
                        <a:t>基本义务</a:t>
                      </a:r>
                      <a:r>
                        <a:rPr lang="zh-CN" sz="1800" b="1" kern="0">
                          <a:solidFill>
                            <a:srgbClr val="002060"/>
                          </a:solidFill>
                          <a:effectLst/>
                          <a:highlight>
                            <a:srgbClr val="FFFF00"/>
                          </a:highlight>
                          <a:latin typeface="黑体" panose="02010609060101010101" pitchFamily="49" charset="-122"/>
                          <a:ea typeface="黑体" panose="02010609060101010101" pitchFamily="49" charset="-122"/>
                        </a:rPr>
                        <a:t>。</a:t>
                      </a:r>
                      <a:endParaRPr lang="zh-CN" sz="1800" b="1" kern="10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（2）劳动者应当在约定的时间和地点，遵守劳动使用者的指示完成约定的工作内容。</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243699293"/>
                  </a:ext>
                </a:extLst>
              </a:tr>
              <a:tr h="534670">
                <a:tc>
                  <a:txBody>
                    <a:bodyPr/>
                    <a:lstStyle/>
                    <a:p>
                      <a:pPr algn="l">
                        <a:lnSpc>
                          <a:spcPct val="150000"/>
                        </a:lnSpc>
                        <a:spcAft>
                          <a:spcPts val="0"/>
                        </a:spcAft>
                      </a:pPr>
                      <a:r>
                        <a:rPr lang="zh-CN" sz="1800" b="1" kern="0">
                          <a:solidFill>
                            <a:srgbClr val="002060"/>
                          </a:solidFill>
                          <a:effectLst/>
                          <a:highlight>
                            <a:srgbClr val="FFFF00"/>
                          </a:highlight>
                          <a:latin typeface="黑体" panose="02010609060101010101" pitchFamily="49" charset="-122"/>
                          <a:ea typeface="黑体" panose="02010609060101010101" pitchFamily="49" charset="-122"/>
                        </a:rPr>
                        <a:t>2. </a:t>
                      </a:r>
                      <a:r>
                        <a:rPr lang="zh-CN" sz="1800" b="1" u="sng" kern="0">
                          <a:solidFill>
                            <a:srgbClr val="002060"/>
                          </a:solidFill>
                          <a:effectLst/>
                          <a:highlight>
                            <a:srgbClr val="FFFF00"/>
                          </a:highlight>
                          <a:latin typeface="黑体" panose="02010609060101010101" pitchFamily="49" charset="-122"/>
                          <a:ea typeface="黑体" panose="02010609060101010101" pitchFamily="49" charset="-122"/>
                        </a:rPr>
                        <a:t>集体劳权</a:t>
                      </a:r>
                      <a:endParaRPr lang="zh-CN" sz="1800" b="1" kern="10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（1）</a:t>
                      </a:r>
                      <a:r>
                        <a:rPr lang="zh-CN" sz="1800" b="1" u="sng" kern="0">
                          <a:solidFill>
                            <a:srgbClr val="002060"/>
                          </a:solidFill>
                          <a:effectLst/>
                          <a:latin typeface="黑体" panose="02010609060101010101" pitchFamily="49" charset="-122"/>
                          <a:ea typeface="黑体" panose="02010609060101010101" pitchFamily="49" charset="-122"/>
                        </a:rPr>
                        <a:t>工会</a:t>
                      </a:r>
                      <a:r>
                        <a:rPr lang="zh-CN" sz="1800" b="1" kern="0">
                          <a:solidFill>
                            <a:srgbClr val="002060"/>
                          </a:solidFill>
                          <a:effectLst/>
                          <a:latin typeface="黑体" panose="02010609060101010101" pitchFamily="49" charset="-122"/>
                          <a:ea typeface="黑体" panose="02010609060101010101" pitchFamily="49" charset="-122"/>
                        </a:rPr>
                        <a:t>来代表劳动者具体行使。</a:t>
                      </a:r>
                      <a:endParaRPr lang="zh-CN" sz="1800" b="1" kern="10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（2）</a:t>
                      </a:r>
                      <a:r>
                        <a:rPr lang="zh-CN" sz="1800" b="1" u="sng" kern="0">
                          <a:solidFill>
                            <a:srgbClr val="002060"/>
                          </a:solidFill>
                          <a:effectLst/>
                          <a:highlight>
                            <a:srgbClr val="FFFF00"/>
                          </a:highlight>
                          <a:latin typeface="黑体" panose="02010609060101010101" pitchFamily="49" charset="-122"/>
                          <a:ea typeface="黑体" panose="02010609060101010101" pitchFamily="49" charset="-122"/>
                        </a:rPr>
                        <a:t>涉及的主要是劳动者如何通过有组织的行动来维护和保障个别劳权的程序性的权利</a:t>
                      </a:r>
                      <a:r>
                        <a:rPr lang="zh-CN" sz="1800" b="1" kern="0">
                          <a:solidFill>
                            <a:srgbClr val="002060"/>
                          </a:solidFill>
                          <a:effectLst/>
                          <a:highlight>
                            <a:srgbClr val="FFFF00"/>
                          </a:highlight>
                          <a:latin typeface="黑体" panose="02010609060101010101" pitchFamily="49" charset="-122"/>
                          <a:ea typeface="黑体" panose="02010609060101010101" pitchFamily="49" charset="-122"/>
                        </a:rPr>
                        <a:t>。</a:t>
                      </a:r>
                      <a:endParaRPr lang="zh-CN" sz="1800" b="1" kern="10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（3）</a:t>
                      </a:r>
                      <a:r>
                        <a:rPr lang="zh-CN" sz="1800" b="1" u="sng" kern="0">
                          <a:solidFill>
                            <a:srgbClr val="002060"/>
                          </a:solidFill>
                          <a:effectLst/>
                          <a:latin typeface="黑体" panose="02010609060101010101" pitchFamily="49" charset="-122"/>
                          <a:ea typeface="黑体" panose="02010609060101010101" pitchFamily="49" charset="-122"/>
                        </a:rPr>
                        <a:t>主要包括：团结权、集体谈判权、民主参与权以及集体参与权。</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2</a:t>
                      </a:r>
                      <a:r>
                        <a:rPr lang="en-US" sz="1800" b="1" kern="0" dirty="0">
                          <a:solidFill>
                            <a:srgbClr val="002060"/>
                          </a:solidFill>
                          <a:effectLst/>
                          <a:highlight>
                            <a:srgbClr val="FFFF00"/>
                          </a:highlight>
                          <a:latin typeface="黑体" panose="02010609060101010101" pitchFamily="49" charset="-122"/>
                          <a:ea typeface="黑体" panose="02010609060101010101" pitchFamily="49" charset="-122"/>
                        </a:rPr>
                        <a:t>.</a:t>
                      </a:r>
                      <a:r>
                        <a:rPr lang="zh-CN" sz="1800" b="1" u="sng" kern="0" dirty="0">
                          <a:solidFill>
                            <a:srgbClr val="002060"/>
                          </a:solidFill>
                          <a:effectLst/>
                          <a:highlight>
                            <a:srgbClr val="FFFF00"/>
                          </a:highlight>
                          <a:latin typeface="黑体" panose="02010609060101010101" pitchFamily="49" charset="-122"/>
                          <a:ea typeface="黑体" panose="02010609060101010101" pitchFamily="49" charset="-122"/>
                        </a:rPr>
                        <a:t>忠实的义务</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（1）它是基于劳动关系的</a:t>
                      </a:r>
                      <a:r>
                        <a:rPr lang="zh-CN" sz="1800" b="1" u="sng" kern="0" dirty="0">
                          <a:solidFill>
                            <a:srgbClr val="002060"/>
                          </a:solidFill>
                          <a:effectLst/>
                          <a:highlight>
                            <a:srgbClr val="FFFF00"/>
                          </a:highlight>
                          <a:latin typeface="黑体" panose="02010609060101010101" pitchFamily="49" charset="-122"/>
                          <a:ea typeface="黑体" panose="02010609060101010101" pitchFamily="49" charset="-122"/>
                        </a:rPr>
                        <a:t>身份性质</a:t>
                      </a:r>
                      <a:r>
                        <a:rPr lang="zh-CN" sz="1800" b="1" u="sng" kern="0" dirty="0">
                          <a:solidFill>
                            <a:srgbClr val="002060"/>
                          </a:solidFill>
                          <a:effectLst/>
                          <a:latin typeface="黑体" panose="02010609060101010101" pitchFamily="49" charset="-122"/>
                          <a:ea typeface="黑体" panose="02010609060101010101" pitchFamily="49" charset="-122"/>
                        </a:rPr>
                        <a:t>而产生的。</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（2）</a:t>
                      </a:r>
                      <a:r>
                        <a:rPr lang="zh-CN" sz="1800" b="1" u="sng" kern="0" dirty="0">
                          <a:solidFill>
                            <a:srgbClr val="002060"/>
                          </a:solidFill>
                          <a:effectLst/>
                          <a:latin typeface="黑体" panose="02010609060101010101" pitchFamily="49" charset="-122"/>
                          <a:ea typeface="黑体" panose="02010609060101010101" pitchFamily="49" charset="-122"/>
                        </a:rPr>
                        <a:t>内容：</a:t>
                      </a:r>
                      <a:r>
                        <a:rPr lang="zh-CN" sz="1800" b="1" u="sng" kern="0" dirty="0">
                          <a:solidFill>
                            <a:srgbClr val="002060"/>
                          </a:solidFill>
                          <a:effectLst/>
                          <a:highlight>
                            <a:srgbClr val="FFFF00"/>
                          </a:highlight>
                          <a:latin typeface="黑体" panose="02010609060101010101" pitchFamily="49" charset="-122"/>
                          <a:ea typeface="黑体" panose="02010609060101010101" pitchFamily="49" charset="-122"/>
                        </a:rPr>
                        <a:t>服从</a:t>
                      </a:r>
                      <a:r>
                        <a:rPr lang="zh-CN" sz="1800" b="1" u="sng" kern="0" dirty="0">
                          <a:solidFill>
                            <a:srgbClr val="002060"/>
                          </a:solidFill>
                          <a:effectLst/>
                          <a:latin typeface="黑体" panose="02010609060101010101" pitchFamily="49" charset="-122"/>
                          <a:ea typeface="黑体" panose="02010609060101010101" pitchFamily="49" charset="-122"/>
                        </a:rPr>
                        <a:t>义务，</a:t>
                      </a:r>
                      <a:r>
                        <a:rPr lang="zh-CN" sz="1800" b="1" u="sng" kern="0" dirty="0">
                          <a:solidFill>
                            <a:srgbClr val="002060"/>
                          </a:solidFill>
                          <a:effectLst/>
                          <a:highlight>
                            <a:srgbClr val="FFFF00"/>
                          </a:highlight>
                          <a:latin typeface="黑体" panose="02010609060101010101" pitchFamily="49" charset="-122"/>
                          <a:ea typeface="黑体" panose="02010609060101010101" pitchFamily="49" charset="-122"/>
                        </a:rPr>
                        <a:t>保密</a:t>
                      </a:r>
                      <a:r>
                        <a:rPr lang="zh-CN" sz="1800" b="1" u="sng" kern="0" dirty="0">
                          <a:solidFill>
                            <a:srgbClr val="002060"/>
                          </a:solidFill>
                          <a:effectLst/>
                          <a:latin typeface="黑体" panose="02010609060101010101" pitchFamily="49" charset="-122"/>
                          <a:ea typeface="黑体" panose="02010609060101010101" pitchFamily="49" charset="-122"/>
                        </a:rPr>
                        <a:t>义务，</a:t>
                      </a:r>
                      <a:r>
                        <a:rPr lang="zh-CN" sz="1800" b="1" u="sng" kern="0" dirty="0">
                          <a:solidFill>
                            <a:srgbClr val="002060"/>
                          </a:solidFill>
                          <a:effectLst/>
                          <a:highlight>
                            <a:srgbClr val="FFFF00"/>
                          </a:highlight>
                          <a:latin typeface="黑体" panose="02010609060101010101" pitchFamily="49" charset="-122"/>
                          <a:ea typeface="黑体" panose="02010609060101010101" pitchFamily="49" charset="-122"/>
                        </a:rPr>
                        <a:t>增进</a:t>
                      </a:r>
                      <a:r>
                        <a:rPr lang="zh-CN" sz="1800" b="1" u="sng" kern="0" dirty="0">
                          <a:solidFill>
                            <a:srgbClr val="002060"/>
                          </a:solidFill>
                          <a:effectLst/>
                          <a:latin typeface="黑体" panose="02010609060101010101" pitchFamily="49" charset="-122"/>
                          <a:ea typeface="黑体" panose="02010609060101010101" pitchFamily="49" charset="-122"/>
                        </a:rPr>
                        <a:t>义务。</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sz="1800" b="1" kern="0" dirty="0">
                          <a:solidFill>
                            <a:srgbClr val="002060"/>
                          </a:solidFill>
                          <a:effectLst/>
                          <a:highlight>
                            <a:srgbClr val="FFFF00"/>
                          </a:highlight>
                          <a:latin typeface="黑体" panose="02010609060101010101" pitchFamily="49" charset="-122"/>
                          <a:ea typeface="黑体" panose="02010609060101010101" pitchFamily="49" charset="-122"/>
                        </a:rPr>
                        <a:t> </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773397634"/>
                  </a:ext>
                </a:extLst>
              </a:tr>
            </a:tbl>
          </a:graphicData>
        </a:graphic>
      </p:graphicFrame>
      <p:sp>
        <p:nvSpPr>
          <p:cNvPr id="14" name="矩形 13">
            <a:extLst>
              <a:ext uri="{FF2B5EF4-FFF2-40B4-BE49-F238E27FC236}">
                <a16:creationId xmlns:a16="http://schemas.microsoft.com/office/drawing/2014/main" id="{BB3864A0-7495-4EC2-A99D-1B4F4516629C}"/>
              </a:ext>
            </a:extLst>
          </p:cNvPr>
          <p:cNvSpPr/>
          <p:nvPr/>
        </p:nvSpPr>
        <p:spPr>
          <a:xfrm>
            <a:off x="941455" y="588405"/>
            <a:ext cx="2278188" cy="507831"/>
          </a:xfrm>
          <a:prstGeom prst="rect">
            <a:avLst/>
          </a:prstGeom>
        </p:spPr>
        <p:txBody>
          <a:bodyPr wrap="none">
            <a:spAutoFit/>
          </a:bodyPr>
          <a:lstStyle/>
          <a:p>
            <a:pPr>
              <a:lnSpc>
                <a:spcPct val="150000"/>
              </a:lnSpc>
            </a:pPr>
            <a:r>
              <a:rPr lang="en-US" altLang="zh-CN" b="1" u="sng" kern="0" dirty="0">
                <a:solidFill>
                  <a:srgbClr val="800000"/>
                </a:solidFill>
                <a:latin typeface="黑体" panose="02010609060101010101" pitchFamily="49" charset="-122"/>
                <a:ea typeface="黑体" panose="02010609060101010101" pitchFamily="49" charset="-122"/>
                <a:cs typeface="Times New Roman" panose="02020603050405020304" pitchFamily="18" charset="0"/>
              </a:rPr>
              <a:t>5.</a:t>
            </a:r>
            <a:r>
              <a:rPr lang="zh-CN" altLang="zh-CN" b="1" u="sng" kern="0" dirty="0">
                <a:solidFill>
                  <a:srgbClr val="800000"/>
                </a:solidFill>
                <a:latin typeface="黑体" panose="02010609060101010101" pitchFamily="49" charset="-122"/>
                <a:ea typeface="黑体" panose="02010609060101010101" pitchFamily="49" charset="-122"/>
                <a:cs typeface="Times New Roman" panose="02020603050405020304" pitchFamily="18" charset="0"/>
              </a:rPr>
              <a:t>劳动者权利和义务</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637744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BB3864A0-7495-4EC2-A99D-1B4F4516629C}"/>
              </a:ext>
            </a:extLst>
          </p:cNvPr>
          <p:cNvSpPr/>
          <p:nvPr/>
        </p:nvSpPr>
        <p:spPr>
          <a:xfrm>
            <a:off x="820586" y="487376"/>
            <a:ext cx="3440365" cy="507831"/>
          </a:xfrm>
          <a:prstGeom prst="rect">
            <a:avLst/>
          </a:prstGeom>
        </p:spPr>
        <p:txBody>
          <a:bodyPr wrap="none">
            <a:spAutoFit/>
          </a:bodyPr>
          <a:lstStyle/>
          <a:p>
            <a:pPr>
              <a:lnSpc>
                <a:spcPct val="150000"/>
              </a:lnSpc>
            </a:pPr>
            <a:r>
              <a:rPr lang="zh-CN" altLang="en-US" b="1" u="sng" kern="0" dirty="0">
                <a:solidFill>
                  <a:srgbClr val="800000"/>
                </a:solidFill>
                <a:latin typeface="黑体" panose="02010609060101010101" pitchFamily="49" charset="-122"/>
                <a:ea typeface="黑体" panose="02010609060101010101" pitchFamily="49" charset="-122"/>
                <a:cs typeface="Times New Roman" panose="02020603050405020304" pitchFamily="18" charset="0"/>
              </a:rPr>
              <a:t>第二节  我国劳动关系调整机制</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14" name="矩形 13">
            <a:extLst>
              <a:ext uri="{FF2B5EF4-FFF2-40B4-BE49-F238E27FC236}">
                <a16:creationId xmlns:a16="http://schemas.microsoft.com/office/drawing/2014/main" id="{BB3864A0-7495-4EC2-A99D-1B4F4516629C}"/>
              </a:ext>
            </a:extLst>
          </p:cNvPr>
          <p:cNvSpPr/>
          <p:nvPr/>
        </p:nvSpPr>
        <p:spPr>
          <a:xfrm>
            <a:off x="941455" y="1077136"/>
            <a:ext cx="2510624" cy="507831"/>
          </a:xfrm>
          <a:prstGeom prst="rect">
            <a:avLst/>
          </a:prstGeom>
        </p:spPr>
        <p:txBody>
          <a:bodyPr wrap="none">
            <a:spAutoFit/>
          </a:bodyPr>
          <a:lstStyle/>
          <a:p>
            <a:pPr>
              <a:lnSpc>
                <a:spcPct val="150000"/>
              </a:lnSpc>
            </a:pPr>
            <a:r>
              <a:rPr lang="en-US" altLang="zh-CN" b="1" u="sng" kern="0" dirty="0">
                <a:solidFill>
                  <a:srgbClr val="800000"/>
                </a:solidFill>
                <a:latin typeface="黑体" panose="02010609060101010101" pitchFamily="49" charset="-122"/>
                <a:ea typeface="黑体" panose="02010609060101010101" pitchFamily="49" charset="-122"/>
                <a:cs typeface="Times New Roman" panose="02020603050405020304" pitchFamily="18" charset="0"/>
              </a:rPr>
              <a:t>6.</a:t>
            </a:r>
            <a:r>
              <a:rPr lang="zh-CN" altLang="zh-CN" b="1" u="sng" kern="0" dirty="0">
                <a:solidFill>
                  <a:srgbClr val="800000"/>
                </a:solidFill>
                <a:latin typeface="黑体" panose="02010609060101010101" pitchFamily="49" charset="-122"/>
                <a:ea typeface="黑体" panose="02010609060101010101" pitchFamily="49" charset="-122"/>
                <a:cs typeface="Times New Roman" panose="02020603050405020304" pitchFamily="18" charset="0"/>
              </a:rPr>
              <a:t>劳动</a:t>
            </a:r>
            <a:r>
              <a:rPr lang="zh-CN" altLang="en-US" b="1" u="sng" kern="0" dirty="0">
                <a:solidFill>
                  <a:srgbClr val="800000"/>
                </a:solidFill>
                <a:latin typeface="黑体" panose="02010609060101010101" pitchFamily="49" charset="-122"/>
                <a:ea typeface="黑体" panose="02010609060101010101" pitchFamily="49" charset="-122"/>
                <a:cs typeface="Times New Roman" panose="02020603050405020304" pitchFamily="18" charset="0"/>
              </a:rPr>
              <a:t>关系调整的原则</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5" name="表格 14">
            <a:extLst>
              <a:ext uri="{FF2B5EF4-FFF2-40B4-BE49-F238E27FC236}">
                <a16:creationId xmlns:a16="http://schemas.microsoft.com/office/drawing/2014/main" id="{387B178E-EABF-4130-B329-E3DEF644B434}"/>
              </a:ext>
            </a:extLst>
          </p:cNvPr>
          <p:cNvGraphicFramePr>
            <a:graphicFrameLocks noGrp="1"/>
          </p:cNvGraphicFramePr>
          <p:nvPr>
            <p:extLst>
              <p:ext uri="{D42A27DB-BD31-4B8C-83A1-F6EECF244321}">
                <p14:modId xmlns:p14="http://schemas.microsoft.com/office/powerpoint/2010/main" val="3810409484"/>
              </p:ext>
            </p:extLst>
          </p:nvPr>
        </p:nvGraphicFramePr>
        <p:xfrm>
          <a:off x="805034" y="1674138"/>
          <a:ext cx="10581932" cy="2623060"/>
        </p:xfrm>
        <a:graphic>
          <a:graphicData uri="http://schemas.openxmlformats.org/drawingml/2006/table">
            <a:tbl>
              <a:tblPr>
                <a:tableStyleId>{5C22544A-7EE6-4342-B048-85BDC9FD1C3A}</a:tableStyleId>
              </a:tblPr>
              <a:tblGrid>
                <a:gridCol w="4602538">
                  <a:extLst>
                    <a:ext uri="{9D8B030D-6E8A-4147-A177-3AD203B41FA5}">
                      <a16:colId xmlns:a16="http://schemas.microsoft.com/office/drawing/2014/main" val="4091162470"/>
                    </a:ext>
                  </a:extLst>
                </a:gridCol>
                <a:gridCol w="5979394">
                  <a:extLst>
                    <a:ext uri="{9D8B030D-6E8A-4147-A177-3AD203B41FA5}">
                      <a16:colId xmlns:a16="http://schemas.microsoft.com/office/drawing/2014/main" val="1417747398"/>
                    </a:ext>
                  </a:extLst>
                </a:gridCol>
              </a:tblGrid>
              <a:tr h="0">
                <a:tc>
                  <a:txBody>
                    <a:bodyPr/>
                    <a:lstStyle/>
                    <a:p>
                      <a:pPr algn="l">
                        <a:lnSpc>
                          <a:spcPct val="150000"/>
                        </a:lnSpc>
                        <a:spcAft>
                          <a:spcPts val="0"/>
                        </a:spcAft>
                      </a:pPr>
                      <a:r>
                        <a:rPr lang="en-US" altLang="zh-CN" sz="1800" b="1" u="sng" kern="0" dirty="0">
                          <a:solidFill>
                            <a:srgbClr val="002060"/>
                          </a:solidFill>
                          <a:effectLst/>
                          <a:latin typeface="黑体" panose="02010609060101010101" pitchFamily="49" charset="-122"/>
                          <a:ea typeface="黑体" panose="02010609060101010101" pitchFamily="49" charset="-122"/>
                          <a:cs typeface="+mn-cs"/>
                        </a:rPr>
                        <a:t>1.</a:t>
                      </a:r>
                      <a:r>
                        <a:rPr lang="zh-CN" altLang="en-US" sz="1800" b="1" u="sng" kern="0" dirty="0">
                          <a:solidFill>
                            <a:srgbClr val="002060"/>
                          </a:solidFill>
                          <a:effectLst/>
                          <a:latin typeface="黑体" panose="02010609060101010101" pitchFamily="49" charset="-122"/>
                          <a:ea typeface="黑体" panose="02010609060101010101" pitchFamily="49" charset="-122"/>
                          <a:cs typeface="+mn-cs"/>
                        </a:rPr>
                        <a:t>劳动关系主体权利义务统一的原则</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劳动关系双方都享有权利和义务，权利和义务相互对应</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612609868"/>
                  </a:ext>
                </a:extLst>
              </a:tr>
              <a:tr h="0">
                <a:tc>
                  <a:txBody>
                    <a:bodyPr/>
                    <a:lstStyle/>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2.</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保护劳动关系主体权益的原则</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主体权益保护原则：</a:t>
                      </a:r>
                      <a:endPar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1.</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全面保护</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2.</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平等保护</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3.</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优先保护和特殊保护</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3.</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以劳动关系双方自主协调为基础的原则</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劳动关系纠纷处理，主要是由劳动关系双方依法自主协商决定</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4.</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促进经济发展和社会进步的原则</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劳动关系作为基本的社会经济关系，影响着企业乃至国家的经济发展和社会的进步</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942962324"/>
                  </a:ext>
                </a:extLst>
              </a:tr>
            </a:tbl>
          </a:graphicData>
        </a:graphic>
      </p:graphicFrame>
    </p:spTree>
    <p:extLst>
      <p:ext uri="{BB962C8B-B14F-4D97-AF65-F5344CB8AC3E}">
        <p14:creationId xmlns:p14="http://schemas.microsoft.com/office/powerpoint/2010/main" val="1637744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20F7E4A0-1A37-42E8-92C6-20FCB513940C}"/>
              </a:ext>
            </a:extLst>
          </p:cNvPr>
          <p:cNvSpPr/>
          <p:nvPr/>
        </p:nvSpPr>
        <p:spPr>
          <a:xfrm>
            <a:off x="1055648" y="627238"/>
            <a:ext cx="3672800" cy="507831"/>
          </a:xfrm>
          <a:prstGeom prst="rect">
            <a:avLst/>
          </a:prstGeom>
        </p:spPr>
        <p:txBody>
          <a:bodyPr wrap="none">
            <a:spAutoFit/>
          </a:bodyPr>
          <a:lstStyle/>
          <a:p>
            <a:pPr>
              <a:lnSpc>
                <a:spcPct val="150000"/>
              </a:lnSpc>
            </a:pPr>
            <a:r>
              <a:rPr lang="en-US" altLang="zh-CN" b="1" u="sng" kern="0" dirty="0">
                <a:solidFill>
                  <a:srgbClr val="800000"/>
                </a:solidFill>
                <a:latin typeface="黑体" panose="02010609060101010101" pitchFamily="49" charset="-122"/>
                <a:ea typeface="黑体" panose="02010609060101010101" pitchFamily="49" charset="-122"/>
                <a:cs typeface="Times New Roman" panose="02020603050405020304" pitchFamily="18" charset="0"/>
              </a:rPr>
              <a:t>7.</a:t>
            </a:r>
            <a:r>
              <a:rPr lang="zh-CN" altLang="en-US" b="1" u="sng" kern="0" dirty="0">
                <a:solidFill>
                  <a:srgbClr val="800000"/>
                </a:solidFill>
                <a:latin typeface="黑体" panose="02010609060101010101" pitchFamily="49" charset="-122"/>
                <a:ea typeface="黑体" panose="02010609060101010101" pitchFamily="49" charset="-122"/>
                <a:cs typeface="Times New Roman" panose="02020603050405020304" pitchFamily="18" charset="0"/>
              </a:rPr>
              <a:t>我国调整劳动关系的制度和机制</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4" name="表格 13">
            <a:extLst>
              <a:ext uri="{FF2B5EF4-FFF2-40B4-BE49-F238E27FC236}">
                <a16:creationId xmlns:a16="http://schemas.microsoft.com/office/drawing/2014/main" id="{387B178E-EABF-4130-B329-E3DEF644B434}"/>
              </a:ext>
            </a:extLst>
          </p:cNvPr>
          <p:cNvGraphicFramePr>
            <a:graphicFrameLocks noGrp="1"/>
          </p:cNvGraphicFramePr>
          <p:nvPr>
            <p:extLst>
              <p:ext uri="{D42A27DB-BD31-4B8C-83A1-F6EECF244321}">
                <p14:modId xmlns:p14="http://schemas.microsoft.com/office/powerpoint/2010/main" val="3810409484"/>
              </p:ext>
            </p:extLst>
          </p:nvPr>
        </p:nvGraphicFramePr>
        <p:xfrm>
          <a:off x="692150" y="1298575"/>
          <a:ext cx="10581932" cy="4898965"/>
        </p:xfrm>
        <a:graphic>
          <a:graphicData uri="http://schemas.openxmlformats.org/drawingml/2006/table">
            <a:tbl>
              <a:tblPr>
                <a:tableStyleId>{5C22544A-7EE6-4342-B048-85BDC9FD1C3A}</a:tableStyleId>
              </a:tblPr>
              <a:tblGrid>
                <a:gridCol w="2823560">
                  <a:extLst>
                    <a:ext uri="{9D8B030D-6E8A-4147-A177-3AD203B41FA5}">
                      <a16:colId xmlns:a16="http://schemas.microsoft.com/office/drawing/2014/main" val="4091162470"/>
                    </a:ext>
                  </a:extLst>
                </a:gridCol>
                <a:gridCol w="7758372">
                  <a:extLst>
                    <a:ext uri="{9D8B030D-6E8A-4147-A177-3AD203B41FA5}">
                      <a16:colId xmlns:a16="http://schemas.microsoft.com/office/drawing/2014/main" val="1417747398"/>
                    </a:ext>
                  </a:extLst>
                </a:gridCol>
              </a:tblGrid>
              <a:tr h="0">
                <a:tc>
                  <a:txBody>
                    <a:bodyPr/>
                    <a:lstStyle/>
                    <a:p>
                      <a:pPr algn="l">
                        <a:lnSpc>
                          <a:spcPct val="150000"/>
                        </a:lnSpc>
                        <a:spcAft>
                          <a:spcPts val="0"/>
                        </a:spcAft>
                      </a:pPr>
                      <a:r>
                        <a:rPr lang="en-US" altLang="zh-CN" sz="1800" b="1" u="sng" kern="0" dirty="0">
                          <a:solidFill>
                            <a:srgbClr val="002060"/>
                          </a:solidFill>
                          <a:effectLst/>
                          <a:latin typeface="黑体" panose="02010609060101010101" pitchFamily="49" charset="-122"/>
                          <a:ea typeface="黑体" panose="02010609060101010101" pitchFamily="49" charset="-122"/>
                          <a:cs typeface="+mn-cs"/>
                        </a:rPr>
                        <a:t>1.</a:t>
                      </a:r>
                      <a:r>
                        <a:rPr lang="zh-CN" altLang="en-US" sz="1800" b="1" u="sng" kern="0" dirty="0">
                          <a:solidFill>
                            <a:srgbClr val="002060"/>
                          </a:solidFill>
                          <a:effectLst/>
                          <a:latin typeface="黑体" panose="02010609060101010101" pitchFamily="49" charset="-122"/>
                          <a:ea typeface="黑体" panose="02010609060101010101" pitchFamily="49" charset="-122"/>
                          <a:cs typeface="+mn-cs"/>
                        </a:rPr>
                        <a:t>劳动合同制度</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市场经济条件下调整个别劳动关系的一项基本制度</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612609868"/>
                  </a:ext>
                </a:extLst>
              </a:tr>
              <a:tr h="0">
                <a:tc>
                  <a:txBody>
                    <a:bodyPr/>
                    <a:lstStyle/>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2.</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集体合同制度</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用人单位与本单位职工根据法律法规、规章的规定，就劳动报酬、工作时间、休息休假、劳动安全卫生、职业培训、保险福利等事项，通过集体协商签订的书面协议。是调整集体劳动关系的基本制度。</a:t>
                      </a:r>
                      <a:endPar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3.</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劳动规章制度</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用人单位依法制定并在本单位实施的组织劳动过程和进行劳动管理的规则和制度的综合。</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4.</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职工民主管理制度</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主要体现形式是职工代表大会制度。是公有制企业实行职工民主管理的一种法定必要形式</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942962324"/>
                  </a:ext>
                </a:extLst>
              </a:tr>
              <a:tr h="0">
                <a:tc>
                  <a:txBody>
                    <a:bodyPr/>
                    <a:lstStyle/>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5.</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劳动争议处理制度</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由法定的机构依法对劳动关系主体双方因权利义务发生的纠纷进行处理的一项制度</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0">
                <a:tc>
                  <a:txBody>
                    <a:bodyPr/>
                    <a:lstStyle/>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6.</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协调劳动关系三方机制</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三方机制是由政府、工会代表、雇主代表组成的三方性劳动关系协调机制</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0">
                <a:tc>
                  <a:txBody>
                    <a:bodyPr/>
                    <a:lstStyle/>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7.</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劳动监察制度</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劳动行政管理机关依法对用人单位遵守劳动法律法规情况进行监督检查，发现和纠正违法行为，并对违法行为依法进行行政处理或处罚的行政执法活动</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37744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29385B56-F1DE-464C-8E2E-CAF7F84704EC}"/>
              </a:ext>
            </a:extLst>
          </p:cNvPr>
          <p:cNvSpPr/>
          <p:nvPr/>
        </p:nvSpPr>
        <p:spPr>
          <a:xfrm>
            <a:off x="820586" y="487359"/>
            <a:ext cx="2858475" cy="442878"/>
          </a:xfrm>
          <a:prstGeom prst="rect">
            <a:avLst/>
          </a:prstGeom>
        </p:spPr>
        <p:txBody>
          <a:bodyPr wrap="none">
            <a:spAutoFit/>
          </a:bodyPr>
          <a:lstStyle/>
          <a:p>
            <a:pPr>
              <a:lnSpc>
                <a:spcPct val="150000"/>
              </a:lnSpc>
            </a:pPr>
            <a:r>
              <a:rPr lang="zh-CN" altLang="en-US" b="1" u="sng" kern="0" dirty="0">
                <a:solidFill>
                  <a:srgbClr val="002060"/>
                </a:solidFill>
                <a:latin typeface="黑体" panose="02010609060101010101" pitchFamily="49" charset="-122"/>
                <a:ea typeface="黑体" panose="02010609060101010101" pitchFamily="49" charset="-122"/>
                <a:cs typeface="Times New Roman" panose="02020603050405020304" pitchFamily="18" charset="0"/>
              </a:rPr>
              <a:t>第三节 发展和谐劳动关系</a:t>
            </a:r>
            <a:endParaRPr lang="zh-CN" altLang="zh-CN" sz="1600"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14" name="矩形 13">
            <a:extLst>
              <a:ext uri="{FF2B5EF4-FFF2-40B4-BE49-F238E27FC236}">
                <a16:creationId xmlns:a16="http://schemas.microsoft.com/office/drawing/2014/main" id="{29385B56-F1DE-464C-8E2E-CAF7F84704EC}"/>
              </a:ext>
            </a:extLst>
          </p:cNvPr>
          <p:cNvSpPr/>
          <p:nvPr/>
        </p:nvSpPr>
        <p:spPr>
          <a:xfrm>
            <a:off x="912867" y="1044659"/>
            <a:ext cx="3557384" cy="507831"/>
          </a:xfrm>
          <a:prstGeom prst="rect">
            <a:avLst/>
          </a:prstGeom>
        </p:spPr>
        <p:txBody>
          <a:bodyPr wrap="none">
            <a:spAutoFit/>
          </a:bodyPr>
          <a:lstStyle/>
          <a:p>
            <a:pPr>
              <a:lnSpc>
                <a:spcPct val="150000"/>
              </a:lnSpc>
            </a:pPr>
            <a:r>
              <a:rPr lang="en-US" altLang="zh-CN" b="1" u="sng" kern="0" dirty="0">
                <a:solidFill>
                  <a:srgbClr val="800000"/>
                </a:solidFill>
                <a:latin typeface="黑体" panose="02010609060101010101" pitchFamily="49" charset="-122"/>
                <a:ea typeface="黑体" panose="02010609060101010101" pitchFamily="49" charset="-122"/>
                <a:cs typeface="Times New Roman" panose="02020603050405020304" pitchFamily="18" charset="0"/>
              </a:rPr>
              <a:t>8.</a:t>
            </a:r>
            <a:r>
              <a:rPr lang="zh-CN" altLang="en-US" b="1" u="sng" kern="0" dirty="0">
                <a:solidFill>
                  <a:srgbClr val="800000"/>
                </a:solidFill>
                <a:latin typeface="黑体" panose="02010609060101010101" pitchFamily="49" charset="-122"/>
                <a:ea typeface="黑体" panose="02010609060101010101" pitchFamily="49" charset="-122"/>
                <a:cs typeface="Times New Roman" panose="02020603050405020304" pitchFamily="18" charset="0"/>
              </a:rPr>
              <a:t> 发展和谐劳动关系的重要意义</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5" name="表格 14">
            <a:extLst>
              <a:ext uri="{FF2B5EF4-FFF2-40B4-BE49-F238E27FC236}">
                <a16:creationId xmlns:a16="http://schemas.microsoft.com/office/drawing/2014/main" id="{387B178E-EABF-4130-B329-E3DEF644B434}"/>
              </a:ext>
            </a:extLst>
          </p:cNvPr>
          <p:cNvGraphicFramePr>
            <a:graphicFrameLocks noGrp="1"/>
          </p:cNvGraphicFramePr>
          <p:nvPr>
            <p:extLst>
              <p:ext uri="{D42A27DB-BD31-4B8C-83A1-F6EECF244321}">
                <p14:modId xmlns:p14="http://schemas.microsoft.com/office/powerpoint/2010/main" val="3810409484"/>
              </p:ext>
            </p:extLst>
          </p:nvPr>
        </p:nvGraphicFramePr>
        <p:xfrm>
          <a:off x="948081" y="1623848"/>
          <a:ext cx="10581932" cy="2275905"/>
        </p:xfrm>
        <a:graphic>
          <a:graphicData uri="http://schemas.openxmlformats.org/drawingml/2006/table">
            <a:tbl>
              <a:tblPr>
                <a:tableStyleId>{5C22544A-7EE6-4342-B048-85BDC9FD1C3A}</a:tableStyleId>
              </a:tblPr>
              <a:tblGrid>
                <a:gridCol w="3970760">
                  <a:extLst>
                    <a:ext uri="{9D8B030D-6E8A-4147-A177-3AD203B41FA5}">
                      <a16:colId xmlns:a16="http://schemas.microsoft.com/office/drawing/2014/main" val="4091162470"/>
                    </a:ext>
                  </a:extLst>
                </a:gridCol>
                <a:gridCol w="6611172">
                  <a:extLst>
                    <a:ext uri="{9D8B030D-6E8A-4147-A177-3AD203B41FA5}">
                      <a16:colId xmlns:a16="http://schemas.microsoft.com/office/drawing/2014/main" val="1417747398"/>
                    </a:ext>
                  </a:extLst>
                </a:gridCol>
              </a:tblGrid>
              <a:tr h="0">
                <a:tc>
                  <a:txBody>
                    <a:bodyPr/>
                    <a:lstStyle/>
                    <a:p>
                      <a:pPr algn="l">
                        <a:lnSpc>
                          <a:spcPct val="150000"/>
                        </a:lnSpc>
                        <a:spcAft>
                          <a:spcPts val="0"/>
                        </a:spcAft>
                      </a:pPr>
                      <a:r>
                        <a:rPr lang="en-US" altLang="zh-CN" sz="1800" b="1" u="sng" kern="0" dirty="0">
                          <a:solidFill>
                            <a:srgbClr val="002060"/>
                          </a:solidFill>
                          <a:effectLst/>
                          <a:latin typeface="黑体" panose="02010609060101010101" pitchFamily="49" charset="-122"/>
                          <a:ea typeface="黑体" panose="02010609060101010101" pitchFamily="49" charset="-122"/>
                          <a:cs typeface="+mn-cs"/>
                        </a:rPr>
                        <a:t>1.</a:t>
                      </a:r>
                      <a:r>
                        <a:rPr lang="zh-CN" altLang="en-US" sz="1800" b="1" u="sng" kern="0" dirty="0">
                          <a:solidFill>
                            <a:srgbClr val="002060"/>
                          </a:solidFill>
                          <a:effectLst/>
                          <a:latin typeface="黑体" panose="02010609060101010101" pitchFamily="49" charset="-122"/>
                          <a:ea typeface="黑体" panose="02010609060101010101" pitchFamily="49" charset="-122"/>
                          <a:cs typeface="+mn-cs"/>
                        </a:rPr>
                        <a:t>劳动关系是最基本和最重要的社会关系</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劳动关系是现代社会经济生活中最基本、最重要的社会关系</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612609868"/>
                  </a:ext>
                </a:extLst>
              </a:tr>
              <a:tr h="0">
                <a:tc>
                  <a:txBody>
                    <a:bodyPr/>
                    <a:lstStyle/>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2.</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发展和谐劳动关系是构建和谐社会的重要内容</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在经济发展的基础上，维护广大人民群众的合法权益，促进社会公平，是构建和谐社会的重要内容</a:t>
                      </a:r>
                      <a:endPar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3.</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发展和谐劳动关系是保持经济又好又快发展的重要前提</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建设和谐社会需要强大的物质基础，经济的健康协调可持续发展是获得物质基础的根本保障</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14708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5CFEF220-BCB2-4C7A-89DA-7564C7F8D99D}"/>
              </a:ext>
            </a:extLst>
          </p:cNvPr>
          <p:cNvSpPr/>
          <p:nvPr/>
        </p:nvSpPr>
        <p:spPr>
          <a:xfrm>
            <a:off x="895271" y="641400"/>
            <a:ext cx="4602542" cy="369332"/>
          </a:xfrm>
          <a:prstGeom prst="rect">
            <a:avLst/>
          </a:prstGeom>
        </p:spPr>
        <p:txBody>
          <a:bodyPr wrap="none">
            <a:spAutoFit/>
          </a:bodyPr>
          <a:lstStyle/>
          <a:p>
            <a:r>
              <a:rPr lang="en-US" altLang="zh-CN" b="1" u="sng" dirty="0">
                <a:solidFill>
                  <a:srgbClr val="800000"/>
                </a:solidFill>
                <a:latin typeface="黑体" panose="02010609060101010101" pitchFamily="49" charset="-122"/>
                <a:ea typeface="黑体" panose="02010609060101010101" pitchFamily="49" charset="-122"/>
              </a:rPr>
              <a:t>9</a:t>
            </a:r>
            <a:r>
              <a:rPr lang="en-US" altLang="zh-CN" b="1" u="sng" dirty="0">
                <a:solidFill>
                  <a:srgbClr val="80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b="1" dirty="0">
                <a:solidFill>
                  <a:srgbClr val="000080"/>
                </a:solidFill>
                <a:latin typeface="黑体" panose="02010609060101010101" pitchFamily="49" charset="-122"/>
                <a:ea typeface="黑体" panose="02010609060101010101" pitchFamily="49" charset="-122"/>
                <a:cs typeface="Times New Roman" panose="02020603050405020304" pitchFamily="18" charset="0"/>
              </a:rPr>
              <a:t>发展和谐劳动关系的基本思路和主要任务</a:t>
            </a:r>
            <a:endParaRPr lang="zh-CN" altLang="en-US" dirty="0">
              <a:latin typeface="黑体" panose="02010609060101010101" pitchFamily="49" charset="-122"/>
              <a:ea typeface="黑体" panose="02010609060101010101" pitchFamily="49" charset="-122"/>
            </a:endParaRPr>
          </a:p>
        </p:txBody>
      </p:sp>
      <p:graphicFrame>
        <p:nvGraphicFramePr>
          <p:cNvPr id="7" name="表格 6">
            <a:extLst>
              <a:ext uri="{FF2B5EF4-FFF2-40B4-BE49-F238E27FC236}">
                <a16:creationId xmlns:a16="http://schemas.microsoft.com/office/drawing/2014/main" id="{4D8DB8BD-0BE7-44CE-BD42-26B8AC540C29}"/>
              </a:ext>
            </a:extLst>
          </p:cNvPr>
          <p:cNvGraphicFramePr>
            <a:graphicFrameLocks noGrp="1"/>
          </p:cNvGraphicFramePr>
          <p:nvPr>
            <p:extLst>
              <p:ext uri="{D42A27DB-BD31-4B8C-83A1-F6EECF244321}">
                <p14:modId xmlns:p14="http://schemas.microsoft.com/office/powerpoint/2010/main" val="4104162360"/>
              </p:ext>
            </p:extLst>
          </p:nvPr>
        </p:nvGraphicFramePr>
        <p:xfrm>
          <a:off x="979804" y="1019775"/>
          <a:ext cx="10391609" cy="2751710"/>
        </p:xfrm>
        <a:graphic>
          <a:graphicData uri="http://schemas.openxmlformats.org/drawingml/2006/table">
            <a:tbl>
              <a:tblPr>
                <a:tableStyleId>{5C22544A-7EE6-4342-B048-85BDC9FD1C3A}</a:tableStyleId>
              </a:tblPr>
              <a:tblGrid>
                <a:gridCol w="2290472">
                  <a:extLst>
                    <a:ext uri="{9D8B030D-6E8A-4147-A177-3AD203B41FA5}">
                      <a16:colId xmlns:a16="http://schemas.microsoft.com/office/drawing/2014/main" val="3805660609"/>
                    </a:ext>
                  </a:extLst>
                </a:gridCol>
                <a:gridCol w="8101137">
                  <a:extLst>
                    <a:ext uri="{9D8B030D-6E8A-4147-A177-3AD203B41FA5}">
                      <a16:colId xmlns:a16="http://schemas.microsoft.com/office/drawing/2014/main" val="997559042"/>
                    </a:ext>
                  </a:extLst>
                </a:gridCol>
              </a:tblGrid>
              <a:tr h="0">
                <a:tc>
                  <a:txBody>
                    <a:bodyPr/>
                    <a:lstStyle/>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1．</a:t>
                      </a:r>
                      <a:r>
                        <a:rPr lang="zh-CN" altLang="en-US" sz="1800" b="1" kern="0" dirty="0">
                          <a:solidFill>
                            <a:srgbClr val="002060"/>
                          </a:solidFill>
                          <a:effectLst/>
                          <a:latin typeface="黑体" panose="02010609060101010101" pitchFamily="49" charset="-122"/>
                          <a:ea typeface="黑体" panose="02010609060101010101" pitchFamily="49" charset="-122"/>
                        </a:rPr>
                        <a:t>基本思路</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P155</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新</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18950791"/>
                  </a:ext>
                </a:extLst>
              </a:tr>
              <a:tr h="0">
                <a:tc>
                  <a:txBody>
                    <a:bodyPr/>
                    <a:lstStyle/>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2．</a:t>
                      </a:r>
                      <a:r>
                        <a:rPr lang="zh-CN" altLang="en-US" sz="1800" b="1" kern="0" dirty="0">
                          <a:solidFill>
                            <a:srgbClr val="002060"/>
                          </a:solidFill>
                          <a:effectLst/>
                          <a:latin typeface="黑体" panose="02010609060101010101" pitchFamily="49" charset="-122"/>
                          <a:ea typeface="黑体" panose="02010609060101010101" pitchFamily="49" charset="-122"/>
                        </a:rPr>
                        <a:t>主要任务</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1.</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完善劳动关系协商协调机制</a:t>
                      </a:r>
                    </a:p>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rPr>
                        <a:t>2.</a:t>
                      </a:r>
                      <a:r>
                        <a:rPr lang="zh-CN" altLang="en-US" sz="1800" b="1" kern="100" dirty="0">
                          <a:solidFill>
                            <a:srgbClr val="002060"/>
                          </a:solidFill>
                          <a:effectLst/>
                          <a:latin typeface="黑体" panose="02010609060101010101" pitchFamily="49" charset="-122"/>
                          <a:ea typeface="黑体" panose="02010609060101010101" pitchFamily="49" charset="-122"/>
                        </a:rPr>
                        <a:t>健全劳动法律法规，保障新就业形态劳动者权益</a:t>
                      </a:r>
                    </a:p>
                    <a:p>
                      <a:pPr algn="l">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1</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）加快法制化进程，补齐法律短板</a:t>
                      </a:r>
                    </a:p>
                    <a:p>
                      <a:pPr algn="l">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2</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）制定职工民主管理法和集体合同法</a:t>
                      </a:r>
                    </a:p>
                    <a:p>
                      <a:pPr marL="0" marR="0" lvl="0" indent="0" algn="l" defTabSz="914400" rtl="0" eaLnBrk="1" fontAlgn="auto" latinLnBrk="0" hangingPunct="1">
                        <a:lnSpc>
                          <a:spcPct val="150000"/>
                        </a:lnSpc>
                        <a:spcBef>
                          <a:spcPts val="0"/>
                        </a:spcBef>
                        <a:spcAft>
                          <a:spcPts val="0"/>
                        </a:spcAft>
                        <a:buClrTx/>
                        <a:buSzTx/>
                        <a:buFontTx/>
                        <a:buNone/>
                        <a:tabLst/>
                        <a:defRPr/>
                      </a:pP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3.</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多方施策</a:t>
                      </a:r>
                      <a:endParaRPr lang="zh-CN"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l">
                        <a:lnSpc>
                          <a:spcPct val="150000"/>
                        </a:lnSpc>
                        <a:spcAft>
                          <a:spcPts val="0"/>
                        </a:spcAft>
                      </a:pPr>
                      <a:endPar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041506206"/>
                  </a:ext>
                </a:extLst>
              </a:tr>
            </a:tbl>
          </a:graphicData>
        </a:graphic>
      </p:graphicFrame>
    </p:spTree>
    <p:extLst>
      <p:ext uri="{BB962C8B-B14F-4D97-AF65-F5344CB8AC3E}">
        <p14:creationId xmlns:p14="http://schemas.microsoft.com/office/powerpoint/2010/main" val="2450205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ED8F5D43-73D5-4CA3-88FA-E651AA03C6F5}"/>
              </a:ext>
            </a:extLst>
          </p:cNvPr>
          <p:cNvSpPr/>
          <p:nvPr/>
        </p:nvSpPr>
        <p:spPr>
          <a:xfrm>
            <a:off x="1025537" y="580198"/>
            <a:ext cx="4370107" cy="369332"/>
          </a:xfrm>
          <a:prstGeom prst="rect">
            <a:avLst/>
          </a:prstGeom>
        </p:spPr>
        <p:txBody>
          <a:bodyPr wrap="none">
            <a:spAutoFit/>
          </a:bodyPr>
          <a:lstStyle/>
          <a:p>
            <a:r>
              <a:rPr lang="zh-CN" altLang="en-US" b="1" u="sng" dirty="0">
                <a:solidFill>
                  <a:srgbClr val="800000"/>
                </a:solidFill>
                <a:latin typeface="黑体" panose="02010609060101010101" pitchFamily="49" charset="-122"/>
                <a:ea typeface="黑体" panose="02010609060101010101" pitchFamily="49" charset="-122"/>
              </a:rPr>
              <a:t>第四节  企业解决劳动争议的制度和方法</a:t>
            </a:r>
            <a:endParaRPr lang="zh-CN" altLang="en-US" dirty="0">
              <a:latin typeface="黑体" panose="02010609060101010101" pitchFamily="49" charset="-122"/>
              <a:ea typeface="黑体" panose="02010609060101010101" pitchFamily="49" charset="-122"/>
            </a:endParaRPr>
          </a:p>
        </p:txBody>
      </p:sp>
      <p:sp>
        <p:nvSpPr>
          <p:cNvPr id="9" name="矩形 8">
            <a:extLst>
              <a:ext uri="{FF2B5EF4-FFF2-40B4-BE49-F238E27FC236}">
                <a16:creationId xmlns:a16="http://schemas.microsoft.com/office/drawing/2014/main" id="{3995DBA2-95E5-4FAA-82F4-844399F22E7F}"/>
              </a:ext>
            </a:extLst>
          </p:cNvPr>
          <p:cNvSpPr/>
          <p:nvPr/>
        </p:nvSpPr>
        <p:spPr>
          <a:xfrm>
            <a:off x="1080202" y="790744"/>
            <a:ext cx="2047355" cy="507831"/>
          </a:xfrm>
          <a:prstGeom prst="rect">
            <a:avLst/>
          </a:prstGeom>
        </p:spPr>
        <p:txBody>
          <a:bodyPr wrap="none">
            <a:spAutoFit/>
          </a:bodyPr>
          <a:lstStyle/>
          <a:p>
            <a:pPr algn="just">
              <a:lnSpc>
                <a:spcPct val="150000"/>
              </a:lnSpc>
              <a:spcAft>
                <a:spcPts val="0"/>
              </a:spcAft>
            </a:pPr>
            <a:r>
              <a:rPr lang="en-US" altLang="zh-CN" b="1" kern="0" dirty="0">
                <a:solidFill>
                  <a:srgbClr val="000066"/>
                </a:solidFill>
                <a:latin typeface="黑体" panose="02010609060101010101" pitchFamily="49" charset="-122"/>
                <a:ea typeface="黑体" panose="02010609060101010101" pitchFamily="49" charset="-122"/>
                <a:cs typeface="Times New Roman" panose="02020603050405020304" pitchFamily="18" charset="0"/>
              </a:rPr>
              <a:t>10</a:t>
            </a:r>
            <a:r>
              <a:rPr lang="zh-CN" altLang="zh-CN" b="1" kern="0" dirty="0">
                <a:solidFill>
                  <a:srgbClr val="000066"/>
                </a:solidFill>
                <a:latin typeface="黑体" panose="02010609060101010101" pitchFamily="49" charset="-122"/>
                <a:ea typeface="黑体" panose="02010609060101010101" pitchFamily="49" charset="-122"/>
                <a:cs typeface="Times New Roman" panose="02020603050405020304" pitchFamily="18" charset="0"/>
              </a:rPr>
              <a:t>. </a:t>
            </a:r>
            <a:r>
              <a:rPr lang="zh-CN" altLang="en-US" b="1" kern="0" dirty="0">
                <a:solidFill>
                  <a:srgbClr val="000066"/>
                </a:solidFill>
                <a:latin typeface="黑体" panose="02010609060101010101" pitchFamily="49" charset="-122"/>
                <a:ea typeface="黑体" panose="02010609060101010101" pitchFamily="49" charset="-122"/>
                <a:cs typeface="Times New Roman" panose="02020603050405020304" pitchFamily="18" charset="0"/>
              </a:rPr>
              <a:t>员工申述管理</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4" name="表格 13">
            <a:extLst>
              <a:ext uri="{FF2B5EF4-FFF2-40B4-BE49-F238E27FC236}">
                <a16:creationId xmlns:a16="http://schemas.microsoft.com/office/drawing/2014/main" id="{387B178E-EABF-4130-B329-E3DEF644B434}"/>
              </a:ext>
            </a:extLst>
          </p:cNvPr>
          <p:cNvGraphicFramePr>
            <a:graphicFrameLocks noGrp="1"/>
          </p:cNvGraphicFramePr>
          <p:nvPr>
            <p:extLst>
              <p:ext uri="{D42A27DB-BD31-4B8C-83A1-F6EECF244321}">
                <p14:modId xmlns:p14="http://schemas.microsoft.com/office/powerpoint/2010/main" val="3810409484"/>
              </p:ext>
            </p:extLst>
          </p:nvPr>
        </p:nvGraphicFramePr>
        <p:xfrm>
          <a:off x="805034" y="1298575"/>
          <a:ext cx="10581932" cy="5006340"/>
        </p:xfrm>
        <a:graphic>
          <a:graphicData uri="http://schemas.openxmlformats.org/drawingml/2006/table">
            <a:tbl>
              <a:tblPr>
                <a:tableStyleId>{5C22544A-7EE6-4342-B048-85BDC9FD1C3A}</a:tableStyleId>
              </a:tblPr>
              <a:tblGrid>
                <a:gridCol w="2823560">
                  <a:extLst>
                    <a:ext uri="{9D8B030D-6E8A-4147-A177-3AD203B41FA5}">
                      <a16:colId xmlns:a16="http://schemas.microsoft.com/office/drawing/2014/main" val="4091162470"/>
                    </a:ext>
                  </a:extLst>
                </a:gridCol>
                <a:gridCol w="7758372">
                  <a:extLst>
                    <a:ext uri="{9D8B030D-6E8A-4147-A177-3AD203B41FA5}">
                      <a16:colId xmlns:a16="http://schemas.microsoft.com/office/drawing/2014/main" val="1417747398"/>
                    </a:ext>
                  </a:extLst>
                </a:gridCol>
              </a:tblGrid>
              <a:tr h="0">
                <a:tc>
                  <a:txBody>
                    <a:bodyPr/>
                    <a:lstStyle/>
                    <a:p>
                      <a:pPr algn="l">
                        <a:lnSpc>
                          <a:spcPct val="150000"/>
                        </a:lnSpc>
                        <a:spcAft>
                          <a:spcPts val="0"/>
                        </a:spcAft>
                      </a:pPr>
                      <a:r>
                        <a:rPr lang="en-US" altLang="zh-CN" sz="1600" b="1" u="sng" kern="0" dirty="0">
                          <a:solidFill>
                            <a:srgbClr val="002060"/>
                          </a:solidFill>
                          <a:effectLst/>
                          <a:latin typeface="黑体" panose="02010609060101010101" pitchFamily="49" charset="-122"/>
                          <a:ea typeface="黑体" panose="02010609060101010101" pitchFamily="49" charset="-122"/>
                          <a:cs typeface="+mn-cs"/>
                        </a:rPr>
                        <a:t>1.</a:t>
                      </a:r>
                      <a:r>
                        <a:rPr lang="zh-CN" altLang="en-US" sz="1600" b="1" u="sng" kern="0" dirty="0">
                          <a:solidFill>
                            <a:srgbClr val="002060"/>
                          </a:solidFill>
                          <a:effectLst/>
                          <a:latin typeface="黑体" panose="02010609060101010101" pitchFamily="49" charset="-122"/>
                          <a:ea typeface="黑体" panose="02010609060101010101" pitchFamily="49" charset="-122"/>
                          <a:cs typeface="+mn-cs"/>
                        </a:rPr>
                        <a:t>申述的定义</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altLang="en-US"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指组织成员以口头或书面等正式方式，表达对组织有关事项的不满</a:t>
                      </a:r>
                      <a:endPar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l">
                        <a:lnSpc>
                          <a:spcPct val="150000"/>
                        </a:lnSpc>
                        <a:spcAft>
                          <a:spcPts val="0"/>
                        </a:spcAft>
                      </a:pPr>
                      <a:r>
                        <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1.</a:t>
                      </a:r>
                      <a:r>
                        <a:rPr lang="zh-CN" altLang="en-US"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申述是通过正式的、制度化的方式表达不满</a:t>
                      </a:r>
                      <a:endPar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l">
                        <a:lnSpc>
                          <a:spcPct val="150000"/>
                        </a:lnSpc>
                        <a:spcAft>
                          <a:spcPts val="0"/>
                        </a:spcAft>
                      </a:pPr>
                      <a:r>
                        <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2.</a:t>
                      </a:r>
                      <a:r>
                        <a:rPr lang="zh-CN" altLang="en-US"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通常是由于企业违反了集体协议、劳动法律、或者违背了过去的惯例、规章制度以及没有承担企业应承担的责任而引起的申述</a:t>
                      </a:r>
                      <a:endPar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l">
                        <a:lnSpc>
                          <a:spcPct val="150000"/>
                        </a:lnSpc>
                        <a:spcAft>
                          <a:spcPts val="0"/>
                        </a:spcAft>
                      </a:pPr>
                      <a:r>
                        <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3.</a:t>
                      </a:r>
                      <a:r>
                        <a:rPr lang="zh-CN" altLang="en-US"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申述管理有利于发挥企业出</a:t>
                      </a:r>
                      <a:r>
                        <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zh-CN" altLang="en-US"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层面上的纠纷处理主体的作用，有利于劳动关系双方的协商，确保员工的问题能得到及时处理</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612609868"/>
                  </a:ext>
                </a:extLst>
              </a:tr>
              <a:tr h="0">
                <a:tc>
                  <a:txBody>
                    <a:bodyPr/>
                    <a:lstStyle/>
                    <a:p>
                      <a:pPr algn="l">
                        <a:lnSpc>
                          <a:spcPct val="150000"/>
                        </a:lnSpc>
                        <a:spcAft>
                          <a:spcPts val="0"/>
                        </a:spcAft>
                      </a:pPr>
                      <a:r>
                        <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2.</a:t>
                      </a:r>
                      <a:r>
                        <a:rPr lang="zh-CN" altLang="en-US"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申述的范围</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1.</a:t>
                      </a:r>
                      <a:r>
                        <a:rPr lang="zh-CN" altLang="en-US"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因现行制度、规章、办法或措施未尽事宜或执行的疏忽，损害其合法权益</a:t>
                      </a:r>
                      <a:endPar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l">
                        <a:lnSpc>
                          <a:spcPct val="150000"/>
                        </a:lnSpc>
                        <a:spcAft>
                          <a:spcPts val="0"/>
                        </a:spcAft>
                      </a:pPr>
                      <a:r>
                        <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2.</a:t>
                      </a:r>
                      <a:r>
                        <a:rPr lang="zh-CN" altLang="en-US"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对绩效考评及奖惩的决定有异议，且有具体证明的</a:t>
                      </a:r>
                      <a:endPar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l">
                        <a:lnSpc>
                          <a:spcPct val="150000"/>
                        </a:lnSpc>
                        <a:spcAft>
                          <a:spcPts val="0"/>
                        </a:spcAft>
                      </a:pPr>
                      <a:r>
                        <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3.</a:t>
                      </a:r>
                      <a:r>
                        <a:rPr lang="zh-CN" altLang="en-US"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对培训、薪酬、福利等方面有异议的</a:t>
                      </a:r>
                      <a:endPar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l">
                        <a:lnSpc>
                          <a:spcPct val="150000"/>
                        </a:lnSpc>
                        <a:spcAft>
                          <a:spcPts val="0"/>
                        </a:spcAft>
                      </a:pPr>
                      <a:r>
                        <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4.</a:t>
                      </a:r>
                      <a:r>
                        <a:rPr lang="zh-CN" altLang="en-US"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对劳动合同的签订、续订、变更、解除、终止等方面有异议的</a:t>
                      </a:r>
                      <a:endPar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l">
                        <a:lnSpc>
                          <a:spcPct val="150000"/>
                        </a:lnSpc>
                        <a:spcAft>
                          <a:spcPts val="0"/>
                        </a:spcAft>
                      </a:pPr>
                      <a:r>
                        <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5.</a:t>
                      </a:r>
                      <a:r>
                        <a:rPr lang="zh-CN" altLang="en-US"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认为受到上级或同事的违法、滥用职权或不当行为对待，侵犯其权益或影响正常工作的</a:t>
                      </a:r>
                      <a:endPar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l">
                        <a:lnSpc>
                          <a:spcPct val="150000"/>
                        </a:lnSpc>
                        <a:spcAft>
                          <a:spcPts val="0"/>
                        </a:spcAft>
                      </a:pPr>
                      <a:r>
                        <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6.</a:t>
                      </a:r>
                      <a:r>
                        <a:rPr lang="zh-CN" altLang="en-US"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认为职务升迁或工作调派处置不当，而影响其权益的</a:t>
                      </a:r>
                      <a:endPar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l">
                        <a:lnSpc>
                          <a:spcPct val="150000"/>
                        </a:lnSpc>
                        <a:spcAft>
                          <a:spcPts val="0"/>
                        </a:spcAft>
                      </a:pPr>
                      <a:r>
                        <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7.</a:t>
                      </a:r>
                      <a:r>
                        <a:rPr lang="zh-CN" altLang="en-US"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申诉人由证据证明自己权益受到侵犯的其他事项</a:t>
                      </a:r>
                      <a:endPar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378142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026" name="Picture 2" descr="C:\Users\samsung\Desktop\第二部分 导图\图第二部分.png"/>
          <p:cNvPicPr>
            <a:picLocks noChangeAspect="1" noChangeArrowheads="1"/>
          </p:cNvPicPr>
          <p:nvPr/>
        </p:nvPicPr>
        <p:blipFill>
          <a:blip r:embed="rId4" cstate="print"/>
          <a:srcRect/>
          <a:stretch>
            <a:fillRect/>
          </a:stretch>
        </p:blipFill>
        <p:spPr bwMode="auto">
          <a:xfrm>
            <a:off x="692150" y="626534"/>
            <a:ext cx="10551583" cy="5826654"/>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ED8F5D43-73D5-4CA3-88FA-E651AA03C6F5}"/>
              </a:ext>
            </a:extLst>
          </p:cNvPr>
          <p:cNvSpPr/>
          <p:nvPr/>
        </p:nvSpPr>
        <p:spPr>
          <a:xfrm>
            <a:off x="1025537" y="580198"/>
            <a:ext cx="4370107" cy="369332"/>
          </a:xfrm>
          <a:prstGeom prst="rect">
            <a:avLst/>
          </a:prstGeom>
        </p:spPr>
        <p:txBody>
          <a:bodyPr wrap="none">
            <a:spAutoFit/>
          </a:bodyPr>
          <a:lstStyle/>
          <a:p>
            <a:r>
              <a:rPr lang="zh-CN" altLang="en-US" b="1" u="sng" dirty="0">
                <a:solidFill>
                  <a:srgbClr val="800000"/>
                </a:solidFill>
                <a:latin typeface="黑体" panose="02010609060101010101" pitchFamily="49" charset="-122"/>
                <a:ea typeface="黑体" panose="02010609060101010101" pitchFamily="49" charset="-122"/>
              </a:rPr>
              <a:t>第四节  企业解决劳动争议的制度和方法</a:t>
            </a:r>
            <a:endParaRPr lang="zh-CN" altLang="en-US" dirty="0">
              <a:latin typeface="黑体" panose="02010609060101010101" pitchFamily="49" charset="-122"/>
              <a:ea typeface="黑体" panose="02010609060101010101" pitchFamily="49" charset="-122"/>
            </a:endParaRPr>
          </a:p>
        </p:txBody>
      </p:sp>
      <p:sp>
        <p:nvSpPr>
          <p:cNvPr id="9" name="矩形 8">
            <a:extLst>
              <a:ext uri="{FF2B5EF4-FFF2-40B4-BE49-F238E27FC236}">
                <a16:creationId xmlns:a16="http://schemas.microsoft.com/office/drawing/2014/main" id="{3995DBA2-95E5-4FAA-82F4-844399F22E7F}"/>
              </a:ext>
            </a:extLst>
          </p:cNvPr>
          <p:cNvSpPr/>
          <p:nvPr/>
        </p:nvSpPr>
        <p:spPr>
          <a:xfrm>
            <a:off x="1032906" y="1044659"/>
            <a:ext cx="2047355" cy="507831"/>
          </a:xfrm>
          <a:prstGeom prst="rect">
            <a:avLst/>
          </a:prstGeom>
        </p:spPr>
        <p:txBody>
          <a:bodyPr wrap="none">
            <a:spAutoFit/>
          </a:bodyPr>
          <a:lstStyle/>
          <a:p>
            <a:pPr algn="just">
              <a:lnSpc>
                <a:spcPct val="150000"/>
              </a:lnSpc>
              <a:spcAft>
                <a:spcPts val="0"/>
              </a:spcAft>
            </a:pPr>
            <a:r>
              <a:rPr lang="en-US" altLang="zh-CN" b="1" kern="0" dirty="0">
                <a:solidFill>
                  <a:srgbClr val="000066"/>
                </a:solidFill>
                <a:latin typeface="黑体" panose="02010609060101010101" pitchFamily="49" charset="-122"/>
                <a:ea typeface="黑体" panose="02010609060101010101" pitchFamily="49" charset="-122"/>
                <a:cs typeface="Times New Roman" panose="02020603050405020304" pitchFamily="18" charset="0"/>
              </a:rPr>
              <a:t>10</a:t>
            </a:r>
            <a:r>
              <a:rPr lang="zh-CN" altLang="zh-CN" b="1" kern="0" dirty="0">
                <a:solidFill>
                  <a:srgbClr val="000066"/>
                </a:solidFill>
                <a:latin typeface="黑体" panose="02010609060101010101" pitchFamily="49" charset="-122"/>
                <a:ea typeface="黑体" panose="02010609060101010101" pitchFamily="49" charset="-122"/>
                <a:cs typeface="Times New Roman" panose="02020603050405020304" pitchFamily="18" charset="0"/>
              </a:rPr>
              <a:t>. </a:t>
            </a:r>
            <a:r>
              <a:rPr lang="zh-CN" altLang="en-US" b="1" kern="0" dirty="0">
                <a:solidFill>
                  <a:srgbClr val="000066"/>
                </a:solidFill>
                <a:latin typeface="黑体" panose="02010609060101010101" pitchFamily="49" charset="-122"/>
                <a:ea typeface="黑体" panose="02010609060101010101" pitchFamily="49" charset="-122"/>
                <a:cs typeface="Times New Roman" panose="02020603050405020304" pitchFamily="18" charset="0"/>
              </a:rPr>
              <a:t>员工申述管理</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4" name="表格 13">
            <a:extLst>
              <a:ext uri="{FF2B5EF4-FFF2-40B4-BE49-F238E27FC236}">
                <a16:creationId xmlns:a16="http://schemas.microsoft.com/office/drawing/2014/main" id="{387B178E-EABF-4130-B329-E3DEF644B434}"/>
              </a:ext>
            </a:extLst>
          </p:cNvPr>
          <p:cNvGraphicFramePr>
            <a:graphicFrameLocks noGrp="1"/>
          </p:cNvGraphicFramePr>
          <p:nvPr>
            <p:extLst>
              <p:ext uri="{D42A27DB-BD31-4B8C-83A1-F6EECF244321}">
                <p14:modId xmlns:p14="http://schemas.microsoft.com/office/powerpoint/2010/main" val="3854275791"/>
              </p:ext>
            </p:extLst>
          </p:nvPr>
        </p:nvGraphicFramePr>
        <p:xfrm>
          <a:off x="805034" y="1535058"/>
          <a:ext cx="10581932" cy="4333305"/>
        </p:xfrm>
        <a:graphic>
          <a:graphicData uri="http://schemas.openxmlformats.org/drawingml/2006/table">
            <a:tbl>
              <a:tblPr>
                <a:tableStyleId>{5C22544A-7EE6-4342-B048-85BDC9FD1C3A}</a:tableStyleId>
              </a:tblPr>
              <a:tblGrid>
                <a:gridCol w="2823560">
                  <a:extLst>
                    <a:ext uri="{9D8B030D-6E8A-4147-A177-3AD203B41FA5}">
                      <a16:colId xmlns:a16="http://schemas.microsoft.com/office/drawing/2014/main" val="4091162470"/>
                    </a:ext>
                  </a:extLst>
                </a:gridCol>
                <a:gridCol w="7758372">
                  <a:extLst>
                    <a:ext uri="{9D8B030D-6E8A-4147-A177-3AD203B41FA5}">
                      <a16:colId xmlns:a16="http://schemas.microsoft.com/office/drawing/2014/main" val="1417747398"/>
                    </a:ext>
                  </a:extLst>
                </a:gridCol>
              </a:tblGrid>
              <a:tr h="0">
                <a:tc>
                  <a:txBody>
                    <a:bodyPr/>
                    <a:lstStyle/>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3.</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申述管理的原则</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1</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，合法原则；</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2.</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公平原则；</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3.</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明晰原则；</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4.</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及时原则；</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5.</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反馈原则；</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6.</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保密原则</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4.</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申述的处理程序</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1.</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非正式的申述处理程序：</a:t>
                      </a:r>
                      <a:endPar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l">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1</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）双方当事人对各自的行为进行详细解释；（</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2</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）通过平等、和平的沟通化解双方的分歧；（</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3</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）提出一套双方当事人都认可的解决方案</a:t>
                      </a:r>
                      <a:endPar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2.</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正式的申述处理程序、；</a:t>
                      </a:r>
                      <a:endPar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l">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1</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）向申诉受理人提交员工申述表；（</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2</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）申诉受理；（</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3</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）查明事实；（</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4</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）解决问题（</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3-5</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个工作日内）</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942962324"/>
                  </a:ext>
                </a:extLst>
              </a:tr>
              <a:tr h="0">
                <a:tc>
                  <a:txBody>
                    <a:bodyPr/>
                    <a:lstStyle/>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5.</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解决申述的方法</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1.</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调查矛盾发生有关原因；</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2.</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迅速了解事实真相，作出解释；</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3.</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尊重申诉人，对其困境和苦恼表示理解和同情；</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4.</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对员工进行与申述相关的辅导，让员工了解申诉制度建立的目的和意义；</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5.</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帮助员工消除顾虑，解决问题</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378142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3360F624-A766-4D25-82C4-209D9844B12F}"/>
              </a:ext>
            </a:extLst>
          </p:cNvPr>
          <p:cNvSpPr/>
          <p:nvPr/>
        </p:nvSpPr>
        <p:spPr>
          <a:xfrm>
            <a:off x="958698" y="573121"/>
            <a:ext cx="2395207" cy="369332"/>
          </a:xfrm>
          <a:prstGeom prst="rect">
            <a:avLst/>
          </a:prstGeom>
        </p:spPr>
        <p:txBody>
          <a:bodyPr wrap="none">
            <a:spAutoFit/>
          </a:bodyPr>
          <a:lstStyle/>
          <a:p>
            <a:r>
              <a:rPr lang="en-US" altLang="zh-CN" b="1" u="sng" dirty="0">
                <a:solidFill>
                  <a:srgbClr val="800000"/>
                </a:solidFill>
                <a:latin typeface="黑体" panose="02010609060101010101" pitchFamily="49" charset="-122"/>
                <a:ea typeface="黑体" panose="02010609060101010101" pitchFamily="49" charset="-122"/>
              </a:rPr>
              <a:t>11</a:t>
            </a:r>
            <a:r>
              <a:rPr lang="en-US" altLang="zh-CN" b="1" u="sng" dirty="0">
                <a:solidFill>
                  <a:srgbClr val="8000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dirty="0">
                <a:solidFill>
                  <a:srgbClr val="800000"/>
                </a:solidFill>
                <a:latin typeface="黑体" panose="02010609060101010101" pitchFamily="49" charset="-122"/>
                <a:ea typeface="黑体" panose="02010609060101010101" pitchFamily="49" charset="-122"/>
                <a:cs typeface="Times New Roman" panose="02020603050405020304" pitchFamily="18" charset="0"/>
              </a:rPr>
              <a:t>劳动</a:t>
            </a:r>
            <a:r>
              <a:rPr lang="zh-CN" altLang="en-US" b="1" u="sng" dirty="0">
                <a:solidFill>
                  <a:srgbClr val="800000"/>
                </a:solidFill>
                <a:latin typeface="黑体" panose="02010609060101010101" pitchFamily="49" charset="-122"/>
                <a:ea typeface="黑体" panose="02010609060101010101" pitchFamily="49" charset="-122"/>
                <a:cs typeface="Times New Roman" panose="02020603050405020304" pitchFamily="18" charset="0"/>
              </a:rPr>
              <a:t>争议调解管理</a:t>
            </a:r>
            <a:endParaRPr lang="zh-CN" altLang="en-US" dirty="0">
              <a:latin typeface="黑体" panose="02010609060101010101" pitchFamily="49" charset="-122"/>
              <a:ea typeface="黑体" panose="02010609060101010101" pitchFamily="49" charset="-122"/>
            </a:endParaRPr>
          </a:p>
        </p:txBody>
      </p:sp>
      <p:graphicFrame>
        <p:nvGraphicFramePr>
          <p:cNvPr id="7" name="表格 6">
            <a:extLst>
              <a:ext uri="{FF2B5EF4-FFF2-40B4-BE49-F238E27FC236}">
                <a16:creationId xmlns:a16="http://schemas.microsoft.com/office/drawing/2014/main" id="{1829DDD0-91D3-43F9-BB44-3E792FE83573}"/>
              </a:ext>
            </a:extLst>
          </p:cNvPr>
          <p:cNvGraphicFramePr>
            <a:graphicFrameLocks noGrp="1"/>
          </p:cNvGraphicFramePr>
          <p:nvPr>
            <p:extLst>
              <p:ext uri="{D42A27DB-BD31-4B8C-83A1-F6EECF244321}">
                <p14:modId xmlns:p14="http://schemas.microsoft.com/office/powerpoint/2010/main" val="3480970926"/>
              </p:ext>
            </p:extLst>
          </p:nvPr>
        </p:nvGraphicFramePr>
        <p:xfrm>
          <a:off x="692150" y="1140460"/>
          <a:ext cx="10679264" cy="2987548"/>
        </p:xfrm>
        <a:graphic>
          <a:graphicData uri="http://schemas.openxmlformats.org/drawingml/2006/table">
            <a:tbl>
              <a:tblPr>
                <a:tableStyleId>{5C22544A-7EE6-4342-B048-85BDC9FD1C3A}</a:tableStyleId>
              </a:tblPr>
              <a:tblGrid>
                <a:gridCol w="2034610">
                  <a:extLst>
                    <a:ext uri="{9D8B030D-6E8A-4147-A177-3AD203B41FA5}">
                      <a16:colId xmlns:a16="http://schemas.microsoft.com/office/drawing/2014/main" val="2143194556"/>
                    </a:ext>
                  </a:extLst>
                </a:gridCol>
                <a:gridCol w="8644654">
                  <a:extLst>
                    <a:ext uri="{9D8B030D-6E8A-4147-A177-3AD203B41FA5}">
                      <a16:colId xmlns:a16="http://schemas.microsoft.com/office/drawing/2014/main" val="974127832"/>
                    </a:ext>
                  </a:extLst>
                </a:gridCol>
              </a:tblGrid>
              <a:tr h="0">
                <a:tc>
                  <a:txBody>
                    <a:bodyPr/>
                    <a:lstStyle/>
                    <a:p>
                      <a:pPr algn="ctr">
                        <a:lnSpc>
                          <a:spcPct val="150000"/>
                        </a:lnSpc>
                        <a:spcAft>
                          <a:spcPts val="0"/>
                        </a:spcAft>
                      </a:pPr>
                      <a:r>
                        <a:rPr lang="en-US" altLang="zh-CN" sz="1700" b="1" kern="0" dirty="0">
                          <a:solidFill>
                            <a:srgbClr val="002060"/>
                          </a:solidFill>
                          <a:effectLst/>
                          <a:latin typeface="黑体" panose="02010609060101010101" pitchFamily="49" charset="-122"/>
                          <a:ea typeface="黑体" panose="02010609060101010101" pitchFamily="49" charset="-122"/>
                          <a:cs typeface="+mn-cs"/>
                        </a:rPr>
                        <a:t>1.</a:t>
                      </a:r>
                      <a:r>
                        <a:rPr lang="zh-CN" altLang="en-US" sz="1700" b="1" kern="0" dirty="0">
                          <a:solidFill>
                            <a:srgbClr val="002060"/>
                          </a:solidFill>
                          <a:effectLst/>
                          <a:latin typeface="黑体" panose="02010609060101010101" pitchFamily="49" charset="-122"/>
                          <a:ea typeface="黑体" panose="02010609060101010101" pitchFamily="49" charset="-122"/>
                          <a:cs typeface="+mn-cs"/>
                        </a:rPr>
                        <a:t>劳动争议的概念</a:t>
                      </a:r>
                      <a:endParaRPr lang="zh-CN"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altLang="en-US"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是指依法设立的调解劳动争议的机构或者其他机构，依照法律、法规和有关政策，对发生劳动争议的双方当事人运用说服教育、劝导协商的方式，促使其在互谅互让的基础上解决争议的一种活动。</a:t>
                      </a:r>
                      <a:endParaRPr lang="en-US" altLang="zh-CN"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l">
                        <a:lnSpc>
                          <a:spcPct val="150000"/>
                        </a:lnSpc>
                        <a:spcAft>
                          <a:spcPts val="0"/>
                        </a:spcAft>
                      </a:pPr>
                      <a:r>
                        <a:rPr lang="zh-CN" altLang="en-US"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广义：各种组织以各种方式对劳动争议案件进行调解</a:t>
                      </a:r>
                      <a:endParaRPr lang="en-US" altLang="zh-CN"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l">
                        <a:lnSpc>
                          <a:spcPct val="150000"/>
                        </a:lnSpc>
                        <a:spcAft>
                          <a:spcPts val="0"/>
                        </a:spcAft>
                      </a:pPr>
                      <a:r>
                        <a:rPr lang="zh-CN" altLang="en-US"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狭义：企业调解委员会的调解</a:t>
                      </a:r>
                      <a:endParaRPr lang="zh-CN"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222142084"/>
                  </a:ext>
                </a:extLst>
              </a:tr>
              <a:tr h="0">
                <a:tc>
                  <a:txBody>
                    <a:bodyPr/>
                    <a:lstStyle/>
                    <a:p>
                      <a:pPr algn="l">
                        <a:lnSpc>
                          <a:spcPct val="150000"/>
                        </a:lnSpc>
                        <a:spcAft>
                          <a:spcPts val="0"/>
                        </a:spcAft>
                      </a:pPr>
                      <a:r>
                        <a:rPr lang="en-US" altLang="zh-CN" sz="1700" b="1" kern="0" dirty="0">
                          <a:solidFill>
                            <a:srgbClr val="002060"/>
                          </a:solidFill>
                          <a:effectLst/>
                          <a:latin typeface="黑体" panose="02010609060101010101" pitchFamily="49" charset="-122"/>
                          <a:ea typeface="黑体" panose="02010609060101010101" pitchFamily="49" charset="-122"/>
                          <a:cs typeface="+mn-cs"/>
                        </a:rPr>
                        <a:t>2.</a:t>
                      </a:r>
                      <a:r>
                        <a:rPr lang="zh-CN" altLang="en-US" sz="1700" b="1" kern="0" dirty="0">
                          <a:solidFill>
                            <a:srgbClr val="002060"/>
                          </a:solidFill>
                          <a:effectLst/>
                          <a:latin typeface="黑体" panose="02010609060101010101" pitchFamily="49" charset="-122"/>
                          <a:ea typeface="黑体" panose="02010609060101010101" pitchFamily="49" charset="-122"/>
                          <a:cs typeface="+mn-cs"/>
                        </a:rPr>
                        <a:t>企业劳动争议调解委员会</a:t>
                      </a:r>
                      <a:endParaRPr lang="zh-CN"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altLang="en-US"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大中型企业应当设立劳动争议调解委员会：配备专职或兼职工作人员</a:t>
                      </a:r>
                      <a:endParaRPr lang="en-US" altLang="zh-CN"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l">
                        <a:lnSpc>
                          <a:spcPct val="150000"/>
                        </a:lnSpc>
                        <a:spcAft>
                          <a:spcPts val="0"/>
                        </a:spcAft>
                      </a:pPr>
                      <a:r>
                        <a:rPr lang="zh-CN" altLang="en-US"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中小微企业可以设立劳动争议调解委员会，也可以由劳动者和企业共同推举人员，开展调解工作</a:t>
                      </a:r>
                      <a:endParaRPr lang="zh-CN"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226417171"/>
                  </a:ext>
                </a:extLst>
              </a:tr>
            </a:tbl>
          </a:graphicData>
        </a:graphic>
      </p:graphicFrame>
    </p:spTree>
    <p:extLst>
      <p:ext uri="{BB962C8B-B14F-4D97-AF65-F5344CB8AC3E}">
        <p14:creationId xmlns:p14="http://schemas.microsoft.com/office/powerpoint/2010/main" val="3890385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3360F624-A766-4D25-82C4-209D9844B12F}"/>
              </a:ext>
            </a:extLst>
          </p:cNvPr>
          <p:cNvSpPr/>
          <p:nvPr/>
        </p:nvSpPr>
        <p:spPr>
          <a:xfrm>
            <a:off x="958698" y="573121"/>
            <a:ext cx="2395207" cy="369332"/>
          </a:xfrm>
          <a:prstGeom prst="rect">
            <a:avLst/>
          </a:prstGeom>
        </p:spPr>
        <p:txBody>
          <a:bodyPr wrap="none">
            <a:spAutoFit/>
          </a:bodyPr>
          <a:lstStyle/>
          <a:p>
            <a:r>
              <a:rPr lang="en-US" altLang="zh-CN" b="1" u="sng" dirty="0">
                <a:solidFill>
                  <a:srgbClr val="800000"/>
                </a:solidFill>
                <a:latin typeface="黑体" panose="02010609060101010101" pitchFamily="49" charset="-122"/>
                <a:ea typeface="黑体" panose="02010609060101010101" pitchFamily="49" charset="-122"/>
              </a:rPr>
              <a:t>11</a:t>
            </a:r>
            <a:r>
              <a:rPr lang="en-US" altLang="zh-CN" b="1" u="sng" dirty="0">
                <a:solidFill>
                  <a:srgbClr val="8000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dirty="0">
                <a:solidFill>
                  <a:srgbClr val="800000"/>
                </a:solidFill>
                <a:latin typeface="黑体" panose="02010609060101010101" pitchFamily="49" charset="-122"/>
                <a:ea typeface="黑体" panose="02010609060101010101" pitchFamily="49" charset="-122"/>
                <a:cs typeface="Times New Roman" panose="02020603050405020304" pitchFamily="18" charset="0"/>
              </a:rPr>
              <a:t>劳动</a:t>
            </a:r>
            <a:r>
              <a:rPr lang="zh-CN" altLang="en-US" b="1" u="sng" dirty="0">
                <a:solidFill>
                  <a:srgbClr val="800000"/>
                </a:solidFill>
                <a:latin typeface="黑体" panose="02010609060101010101" pitchFamily="49" charset="-122"/>
                <a:ea typeface="黑体" panose="02010609060101010101" pitchFamily="49" charset="-122"/>
                <a:cs typeface="Times New Roman" panose="02020603050405020304" pitchFamily="18" charset="0"/>
              </a:rPr>
              <a:t>争议调解管理</a:t>
            </a:r>
            <a:endParaRPr lang="zh-CN" altLang="en-US" dirty="0">
              <a:latin typeface="黑体" panose="02010609060101010101" pitchFamily="49" charset="-122"/>
              <a:ea typeface="黑体" panose="02010609060101010101" pitchFamily="49" charset="-122"/>
            </a:endParaRPr>
          </a:p>
        </p:txBody>
      </p:sp>
      <p:graphicFrame>
        <p:nvGraphicFramePr>
          <p:cNvPr id="7" name="表格 6">
            <a:extLst>
              <a:ext uri="{FF2B5EF4-FFF2-40B4-BE49-F238E27FC236}">
                <a16:creationId xmlns:a16="http://schemas.microsoft.com/office/drawing/2014/main" id="{1829DDD0-91D3-43F9-BB44-3E792FE83573}"/>
              </a:ext>
            </a:extLst>
          </p:cNvPr>
          <p:cNvGraphicFramePr>
            <a:graphicFrameLocks noGrp="1"/>
          </p:cNvGraphicFramePr>
          <p:nvPr>
            <p:extLst>
              <p:ext uri="{D42A27DB-BD31-4B8C-83A1-F6EECF244321}">
                <p14:modId xmlns:p14="http://schemas.microsoft.com/office/powerpoint/2010/main" val="541458206"/>
              </p:ext>
            </p:extLst>
          </p:nvPr>
        </p:nvGraphicFramePr>
        <p:xfrm>
          <a:off x="692150" y="1037418"/>
          <a:ext cx="10679264" cy="3840480"/>
        </p:xfrm>
        <a:graphic>
          <a:graphicData uri="http://schemas.openxmlformats.org/drawingml/2006/table">
            <a:tbl>
              <a:tblPr>
                <a:tableStyleId>{5C22544A-7EE6-4342-B048-85BDC9FD1C3A}</a:tableStyleId>
              </a:tblPr>
              <a:tblGrid>
                <a:gridCol w="2034610">
                  <a:extLst>
                    <a:ext uri="{9D8B030D-6E8A-4147-A177-3AD203B41FA5}">
                      <a16:colId xmlns:a16="http://schemas.microsoft.com/office/drawing/2014/main" val="2143194556"/>
                    </a:ext>
                  </a:extLst>
                </a:gridCol>
                <a:gridCol w="8644654">
                  <a:extLst>
                    <a:ext uri="{9D8B030D-6E8A-4147-A177-3AD203B41FA5}">
                      <a16:colId xmlns:a16="http://schemas.microsoft.com/office/drawing/2014/main" val="974127832"/>
                    </a:ext>
                  </a:extLst>
                </a:gridCol>
              </a:tblGrid>
              <a:tr h="0">
                <a:tc>
                  <a:txBody>
                    <a:bodyPr/>
                    <a:lstStyle/>
                    <a:p>
                      <a:pPr algn="l">
                        <a:lnSpc>
                          <a:spcPct val="150000"/>
                        </a:lnSpc>
                        <a:spcAft>
                          <a:spcPts val="0"/>
                        </a:spcAft>
                      </a:pPr>
                      <a:r>
                        <a:rPr lang="en-US" altLang="zh-CN" sz="1800" b="1" kern="0" dirty="0">
                          <a:solidFill>
                            <a:srgbClr val="002060"/>
                          </a:solidFill>
                          <a:effectLst/>
                          <a:latin typeface="黑体" pitchFamily="49" charset="-122"/>
                          <a:ea typeface="黑体" pitchFamily="49" charset="-122"/>
                          <a:cs typeface="+mn-cs"/>
                        </a:rPr>
                        <a:t>3.</a:t>
                      </a:r>
                      <a:r>
                        <a:rPr lang="zh-CN" altLang="en-US" sz="1800" b="1" kern="0" dirty="0">
                          <a:solidFill>
                            <a:srgbClr val="002060"/>
                          </a:solidFill>
                          <a:effectLst/>
                          <a:latin typeface="黑体" pitchFamily="49" charset="-122"/>
                          <a:ea typeface="黑体" pitchFamily="49" charset="-122"/>
                          <a:cs typeface="+mn-cs"/>
                        </a:rPr>
                        <a:t>劳动争议调解委员会、调解员的职责</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r>
                        <a:rPr lang="zh-CN" altLang="en-US" sz="1800" b="1" dirty="0">
                          <a:solidFill>
                            <a:srgbClr val="002060"/>
                          </a:solidFill>
                          <a:latin typeface="黑体" pitchFamily="49" charset="-122"/>
                          <a:ea typeface="黑体" pitchFamily="49" charset="-122"/>
                        </a:rPr>
                        <a:t>委员会职责</a:t>
                      </a:r>
                      <a:endParaRPr lang="en-US" altLang="zh-CN" sz="1800" b="1" dirty="0">
                        <a:solidFill>
                          <a:srgbClr val="002060"/>
                        </a:solidFill>
                        <a:latin typeface="黑体" pitchFamily="49" charset="-122"/>
                        <a:ea typeface="黑体" pitchFamily="49" charset="-122"/>
                      </a:endParaRPr>
                    </a:p>
                    <a:p>
                      <a:r>
                        <a:rPr lang="en-US" altLang="zh-CN" sz="1800" b="1" dirty="0">
                          <a:solidFill>
                            <a:srgbClr val="002060"/>
                          </a:solidFill>
                          <a:latin typeface="黑体" pitchFamily="49" charset="-122"/>
                          <a:ea typeface="黑体" pitchFamily="49" charset="-122"/>
                        </a:rPr>
                        <a:t>1.</a:t>
                      </a:r>
                      <a:r>
                        <a:rPr lang="zh-CN" altLang="en-US" sz="1800" b="1" dirty="0">
                          <a:solidFill>
                            <a:srgbClr val="002060"/>
                          </a:solidFill>
                          <a:latin typeface="黑体" pitchFamily="49" charset="-122"/>
                          <a:ea typeface="黑体" pitchFamily="49" charset="-122"/>
                        </a:rPr>
                        <a:t>宣传劳动保障法律、法规和政策；</a:t>
                      </a:r>
                      <a:endParaRPr lang="en-US" altLang="zh-CN" sz="1800" b="1" dirty="0">
                        <a:solidFill>
                          <a:srgbClr val="002060"/>
                        </a:solidFill>
                        <a:latin typeface="黑体" pitchFamily="49" charset="-122"/>
                        <a:ea typeface="黑体" pitchFamily="49" charset="-122"/>
                      </a:endParaRPr>
                    </a:p>
                    <a:p>
                      <a:r>
                        <a:rPr lang="en-US" altLang="zh-CN" sz="1800" b="1" dirty="0">
                          <a:solidFill>
                            <a:srgbClr val="002060"/>
                          </a:solidFill>
                          <a:latin typeface="黑体" pitchFamily="49" charset="-122"/>
                          <a:ea typeface="黑体" pitchFamily="49" charset="-122"/>
                        </a:rPr>
                        <a:t>2.</a:t>
                      </a:r>
                      <a:r>
                        <a:rPr lang="zh-CN" altLang="en-US" sz="1800" b="1" dirty="0">
                          <a:solidFill>
                            <a:srgbClr val="002060"/>
                          </a:solidFill>
                          <a:latin typeface="黑体" pitchFamily="49" charset="-122"/>
                          <a:ea typeface="黑体" pitchFamily="49" charset="-122"/>
                        </a:rPr>
                        <a:t>对本企业发生的劳动争议进行调解；</a:t>
                      </a:r>
                      <a:endParaRPr lang="en-US" altLang="zh-CN" sz="1800" b="1" dirty="0">
                        <a:solidFill>
                          <a:srgbClr val="002060"/>
                        </a:solidFill>
                        <a:latin typeface="黑体" pitchFamily="49" charset="-122"/>
                        <a:ea typeface="黑体" pitchFamily="49" charset="-122"/>
                      </a:endParaRPr>
                    </a:p>
                    <a:p>
                      <a:r>
                        <a:rPr lang="en-US" altLang="zh-CN" sz="1800" b="1" dirty="0">
                          <a:solidFill>
                            <a:srgbClr val="002060"/>
                          </a:solidFill>
                          <a:latin typeface="黑体" pitchFamily="49" charset="-122"/>
                          <a:ea typeface="黑体" pitchFamily="49" charset="-122"/>
                        </a:rPr>
                        <a:t>3.</a:t>
                      </a:r>
                      <a:r>
                        <a:rPr lang="zh-CN" altLang="en-US" sz="1800" b="1" dirty="0">
                          <a:solidFill>
                            <a:srgbClr val="002060"/>
                          </a:solidFill>
                          <a:latin typeface="黑体" pitchFamily="49" charset="-122"/>
                          <a:ea typeface="黑体" pitchFamily="49" charset="-122"/>
                        </a:rPr>
                        <a:t>监督和解协议、调解协议的履行；</a:t>
                      </a:r>
                      <a:endParaRPr lang="en-US" altLang="zh-CN" sz="1800" b="1" dirty="0">
                        <a:solidFill>
                          <a:srgbClr val="002060"/>
                        </a:solidFill>
                        <a:latin typeface="黑体" pitchFamily="49" charset="-122"/>
                        <a:ea typeface="黑体" pitchFamily="49" charset="-122"/>
                      </a:endParaRPr>
                    </a:p>
                    <a:p>
                      <a:r>
                        <a:rPr lang="en-US" altLang="zh-CN" sz="1800" b="1" dirty="0">
                          <a:solidFill>
                            <a:srgbClr val="002060"/>
                          </a:solidFill>
                          <a:latin typeface="黑体" pitchFamily="49" charset="-122"/>
                          <a:ea typeface="黑体" pitchFamily="49" charset="-122"/>
                        </a:rPr>
                        <a:t>4.</a:t>
                      </a:r>
                      <a:r>
                        <a:rPr lang="zh-CN" altLang="en-US" sz="1800" b="1" dirty="0">
                          <a:solidFill>
                            <a:srgbClr val="002060"/>
                          </a:solidFill>
                          <a:latin typeface="黑体" pitchFamily="49" charset="-122"/>
                          <a:ea typeface="黑体" pitchFamily="49" charset="-122"/>
                        </a:rPr>
                        <a:t>聘任、解聘和管理调解员；</a:t>
                      </a:r>
                      <a:endParaRPr lang="en-US" altLang="zh-CN" sz="1800" b="1" dirty="0">
                        <a:solidFill>
                          <a:srgbClr val="002060"/>
                        </a:solidFill>
                        <a:latin typeface="黑体" pitchFamily="49" charset="-122"/>
                        <a:ea typeface="黑体" pitchFamily="49" charset="-122"/>
                      </a:endParaRPr>
                    </a:p>
                    <a:p>
                      <a:r>
                        <a:rPr lang="en-US" altLang="zh-CN" sz="1800" b="1" dirty="0">
                          <a:solidFill>
                            <a:srgbClr val="002060"/>
                          </a:solidFill>
                          <a:latin typeface="黑体" pitchFamily="49" charset="-122"/>
                          <a:ea typeface="黑体" pitchFamily="49" charset="-122"/>
                        </a:rPr>
                        <a:t>5.</a:t>
                      </a:r>
                      <a:r>
                        <a:rPr lang="zh-CN" altLang="en-US" sz="1800" b="1" dirty="0">
                          <a:solidFill>
                            <a:srgbClr val="002060"/>
                          </a:solidFill>
                          <a:latin typeface="黑体" pitchFamily="49" charset="-122"/>
                          <a:ea typeface="黑体" pitchFamily="49" charset="-122"/>
                        </a:rPr>
                        <a:t>参与协调履行劳动合同、集体合同、执行企业劳动规章制度等方面出现的问题；</a:t>
                      </a:r>
                      <a:endParaRPr lang="en-US" altLang="zh-CN" sz="1800" b="1" dirty="0">
                        <a:solidFill>
                          <a:srgbClr val="002060"/>
                        </a:solidFill>
                        <a:latin typeface="黑体" pitchFamily="49" charset="-122"/>
                        <a:ea typeface="黑体" pitchFamily="49" charset="-122"/>
                      </a:endParaRPr>
                    </a:p>
                    <a:p>
                      <a:r>
                        <a:rPr lang="en-US" altLang="zh-CN" sz="1800" b="1" dirty="0">
                          <a:solidFill>
                            <a:srgbClr val="002060"/>
                          </a:solidFill>
                          <a:latin typeface="黑体" pitchFamily="49" charset="-122"/>
                          <a:ea typeface="黑体" pitchFamily="49" charset="-122"/>
                        </a:rPr>
                        <a:t>6.</a:t>
                      </a:r>
                      <a:r>
                        <a:rPr lang="zh-CN" altLang="en-US" sz="1800" b="1" dirty="0">
                          <a:solidFill>
                            <a:srgbClr val="002060"/>
                          </a:solidFill>
                          <a:latin typeface="黑体" pitchFamily="49" charset="-122"/>
                          <a:ea typeface="黑体" pitchFamily="49" charset="-122"/>
                        </a:rPr>
                        <a:t>参与研究涉及劳动者切身利益的重大方案；</a:t>
                      </a:r>
                      <a:endParaRPr lang="en-US" altLang="zh-CN" sz="1800" b="1" dirty="0">
                        <a:solidFill>
                          <a:srgbClr val="002060"/>
                        </a:solidFill>
                        <a:latin typeface="黑体" pitchFamily="49" charset="-122"/>
                        <a:ea typeface="黑体" pitchFamily="49" charset="-122"/>
                      </a:endParaRPr>
                    </a:p>
                    <a:p>
                      <a:r>
                        <a:rPr lang="en-US" altLang="zh-CN" sz="1800" b="1" dirty="0">
                          <a:solidFill>
                            <a:srgbClr val="002060"/>
                          </a:solidFill>
                          <a:latin typeface="黑体" pitchFamily="49" charset="-122"/>
                          <a:ea typeface="黑体" pitchFamily="49" charset="-122"/>
                        </a:rPr>
                        <a:t>7.</a:t>
                      </a:r>
                      <a:r>
                        <a:rPr lang="zh-CN" altLang="en-US" sz="1800" b="1" dirty="0">
                          <a:solidFill>
                            <a:srgbClr val="002060"/>
                          </a:solidFill>
                          <a:latin typeface="黑体" pitchFamily="49" charset="-122"/>
                          <a:ea typeface="黑体" pitchFamily="49" charset="-122"/>
                        </a:rPr>
                        <a:t>协助企业建立劳动争议预防预警机制</a:t>
                      </a:r>
                      <a:endParaRPr lang="en-US" altLang="zh-CN" sz="1800" b="1" dirty="0">
                        <a:solidFill>
                          <a:srgbClr val="002060"/>
                        </a:solidFill>
                        <a:latin typeface="黑体" pitchFamily="49" charset="-122"/>
                        <a:ea typeface="黑体" pitchFamily="49" charset="-122"/>
                      </a:endParaRPr>
                    </a:p>
                    <a:p>
                      <a:endParaRPr lang="en-US" altLang="zh-CN" sz="1800" b="1" dirty="0">
                        <a:solidFill>
                          <a:srgbClr val="002060"/>
                        </a:solidFill>
                        <a:latin typeface="黑体" pitchFamily="49" charset="-122"/>
                        <a:ea typeface="黑体" pitchFamily="49" charset="-122"/>
                      </a:endParaRPr>
                    </a:p>
                    <a:p>
                      <a:r>
                        <a:rPr lang="zh-CN" altLang="en-US" sz="1800" b="1" dirty="0">
                          <a:solidFill>
                            <a:srgbClr val="002060"/>
                          </a:solidFill>
                          <a:latin typeface="黑体" pitchFamily="49" charset="-122"/>
                          <a:ea typeface="黑体" pitchFamily="49" charset="-122"/>
                        </a:rPr>
                        <a:t>调解员职责</a:t>
                      </a:r>
                      <a:endParaRPr lang="en-US" altLang="zh-CN" sz="1800" b="1" dirty="0">
                        <a:solidFill>
                          <a:srgbClr val="002060"/>
                        </a:solidFill>
                        <a:latin typeface="黑体" pitchFamily="49" charset="-122"/>
                        <a:ea typeface="黑体" pitchFamily="49" charset="-122"/>
                      </a:endParaRPr>
                    </a:p>
                    <a:p>
                      <a:r>
                        <a:rPr lang="en-US" altLang="zh-CN" sz="1800" b="1" dirty="0">
                          <a:solidFill>
                            <a:srgbClr val="002060"/>
                          </a:solidFill>
                          <a:latin typeface="黑体" pitchFamily="49" charset="-122"/>
                          <a:ea typeface="黑体" pitchFamily="49" charset="-122"/>
                        </a:rPr>
                        <a:t>1.</a:t>
                      </a:r>
                      <a:r>
                        <a:rPr lang="zh-CN" altLang="en-US" sz="1800" b="1" dirty="0">
                          <a:solidFill>
                            <a:srgbClr val="002060"/>
                          </a:solidFill>
                          <a:latin typeface="黑体" pitchFamily="49" charset="-122"/>
                          <a:ea typeface="黑体" pitchFamily="49" charset="-122"/>
                        </a:rPr>
                        <a:t>关注本企业劳动关系状况，及时向企业劳动争议调解委员会报告；</a:t>
                      </a:r>
                      <a:endParaRPr lang="en-US" altLang="zh-CN" sz="1800" b="1" dirty="0">
                        <a:solidFill>
                          <a:srgbClr val="002060"/>
                        </a:solidFill>
                        <a:latin typeface="黑体" pitchFamily="49" charset="-122"/>
                        <a:ea typeface="黑体" pitchFamily="49" charset="-122"/>
                      </a:endParaRPr>
                    </a:p>
                    <a:p>
                      <a:r>
                        <a:rPr lang="en-US" altLang="zh-CN" sz="1800" b="1" dirty="0">
                          <a:solidFill>
                            <a:srgbClr val="002060"/>
                          </a:solidFill>
                          <a:latin typeface="黑体" pitchFamily="49" charset="-122"/>
                          <a:ea typeface="黑体" pitchFamily="49" charset="-122"/>
                        </a:rPr>
                        <a:t>2.</a:t>
                      </a:r>
                      <a:r>
                        <a:rPr lang="zh-CN" altLang="en-US" sz="1800" b="1" dirty="0">
                          <a:solidFill>
                            <a:srgbClr val="002060"/>
                          </a:solidFill>
                          <a:latin typeface="黑体" pitchFamily="49" charset="-122"/>
                          <a:ea typeface="黑体" pitchFamily="49" charset="-122"/>
                        </a:rPr>
                        <a:t>接受企业劳动争议调解委员会指派、调解劳动争议案件；</a:t>
                      </a:r>
                      <a:endParaRPr lang="en-US" altLang="zh-CN" sz="1800" b="1" dirty="0">
                        <a:solidFill>
                          <a:srgbClr val="002060"/>
                        </a:solidFill>
                        <a:latin typeface="黑体" pitchFamily="49" charset="-122"/>
                        <a:ea typeface="黑体" pitchFamily="49" charset="-122"/>
                      </a:endParaRPr>
                    </a:p>
                    <a:p>
                      <a:r>
                        <a:rPr lang="en-US" altLang="zh-CN" sz="1800" b="1" dirty="0">
                          <a:solidFill>
                            <a:srgbClr val="002060"/>
                          </a:solidFill>
                          <a:latin typeface="黑体" pitchFamily="49" charset="-122"/>
                          <a:ea typeface="黑体" pitchFamily="49" charset="-122"/>
                        </a:rPr>
                        <a:t>3.</a:t>
                      </a:r>
                      <a:r>
                        <a:rPr lang="zh-CN" altLang="en-US" sz="1800" b="1" dirty="0">
                          <a:solidFill>
                            <a:srgbClr val="002060"/>
                          </a:solidFill>
                          <a:latin typeface="黑体" pitchFamily="49" charset="-122"/>
                          <a:ea typeface="黑体" pitchFamily="49" charset="-122"/>
                        </a:rPr>
                        <a:t>监督和解协议、调解协议的履行；</a:t>
                      </a:r>
                      <a:endParaRPr lang="en-US" altLang="zh-CN" sz="1800" b="1" dirty="0">
                        <a:solidFill>
                          <a:srgbClr val="002060"/>
                        </a:solidFill>
                        <a:latin typeface="黑体" pitchFamily="49" charset="-122"/>
                        <a:ea typeface="黑体" pitchFamily="49" charset="-122"/>
                      </a:endParaRPr>
                    </a:p>
                    <a:p>
                      <a:r>
                        <a:rPr lang="en-US" altLang="zh-CN" sz="1800" b="1" dirty="0">
                          <a:solidFill>
                            <a:srgbClr val="002060"/>
                          </a:solidFill>
                          <a:latin typeface="黑体" pitchFamily="49" charset="-122"/>
                          <a:ea typeface="黑体" pitchFamily="49" charset="-122"/>
                        </a:rPr>
                        <a:t>4.</a:t>
                      </a:r>
                      <a:r>
                        <a:rPr lang="zh-CN" altLang="en-US" sz="1800" b="1" dirty="0">
                          <a:solidFill>
                            <a:srgbClr val="002060"/>
                          </a:solidFill>
                          <a:latin typeface="黑体" pitchFamily="49" charset="-122"/>
                          <a:ea typeface="黑体" pitchFamily="49" charset="-122"/>
                        </a:rPr>
                        <a:t>完成企业劳动争议调解委员会交办的其他工作</a:t>
                      </a:r>
                    </a:p>
                  </a:txBody>
                  <a:tcPr marL="68580" marR="68580" marT="0" marB="0"/>
                </a:tc>
                <a:extLst>
                  <a:ext uri="{0D108BD9-81ED-4DB2-BD59-A6C34878D82A}">
                    <a16:rowId xmlns:a16="http://schemas.microsoft.com/office/drawing/2014/main" val="752697512"/>
                  </a:ext>
                </a:extLst>
              </a:tr>
            </a:tbl>
          </a:graphicData>
        </a:graphic>
      </p:graphicFrame>
    </p:spTree>
    <p:extLst>
      <p:ext uri="{BB962C8B-B14F-4D97-AF65-F5344CB8AC3E}">
        <p14:creationId xmlns:p14="http://schemas.microsoft.com/office/powerpoint/2010/main" val="3890385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3360F624-A766-4D25-82C4-209D9844B12F}"/>
              </a:ext>
            </a:extLst>
          </p:cNvPr>
          <p:cNvSpPr/>
          <p:nvPr/>
        </p:nvSpPr>
        <p:spPr>
          <a:xfrm>
            <a:off x="958698" y="573121"/>
            <a:ext cx="2395207" cy="369332"/>
          </a:xfrm>
          <a:prstGeom prst="rect">
            <a:avLst/>
          </a:prstGeom>
        </p:spPr>
        <p:txBody>
          <a:bodyPr wrap="none">
            <a:spAutoFit/>
          </a:bodyPr>
          <a:lstStyle/>
          <a:p>
            <a:r>
              <a:rPr lang="en-US" altLang="zh-CN" b="1" u="sng" dirty="0">
                <a:solidFill>
                  <a:srgbClr val="800000"/>
                </a:solidFill>
                <a:latin typeface="黑体" panose="02010609060101010101" pitchFamily="49" charset="-122"/>
                <a:ea typeface="黑体" panose="02010609060101010101" pitchFamily="49" charset="-122"/>
              </a:rPr>
              <a:t>11</a:t>
            </a:r>
            <a:r>
              <a:rPr lang="en-US" altLang="zh-CN" b="1" u="sng" dirty="0">
                <a:solidFill>
                  <a:srgbClr val="8000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dirty="0">
                <a:solidFill>
                  <a:srgbClr val="800000"/>
                </a:solidFill>
                <a:latin typeface="黑体" panose="02010609060101010101" pitchFamily="49" charset="-122"/>
                <a:ea typeface="黑体" panose="02010609060101010101" pitchFamily="49" charset="-122"/>
                <a:cs typeface="Times New Roman" panose="02020603050405020304" pitchFamily="18" charset="0"/>
              </a:rPr>
              <a:t>劳动</a:t>
            </a:r>
            <a:r>
              <a:rPr lang="zh-CN" altLang="en-US" b="1" u="sng" dirty="0">
                <a:solidFill>
                  <a:srgbClr val="800000"/>
                </a:solidFill>
                <a:latin typeface="黑体" panose="02010609060101010101" pitchFamily="49" charset="-122"/>
                <a:ea typeface="黑体" panose="02010609060101010101" pitchFamily="49" charset="-122"/>
                <a:cs typeface="Times New Roman" panose="02020603050405020304" pitchFamily="18" charset="0"/>
              </a:rPr>
              <a:t>争议调解管理</a:t>
            </a:r>
            <a:endParaRPr lang="zh-CN" altLang="en-US" dirty="0">
              <a:latin typeface="黑体" panose="02010609060101010101" pitchFamily="49" charset="-122"/>
              <a:ea typeface="黑体" panose="02010609060101010101" pitchFamily="49" charset="-122"/>
            </a:endParaRPr>
          </a:p>
        </p:txBody>
      </p:sp>
      <p:graphicFrame>
        <p:nvGraphicFramePr>
          <p:cNvPr id="7" name="表格 6">
            <a:extLst>
              <a:ext uri="{FF2B5EF4-FFF2-40B4-BE49-F238E27FC236}">
                <a16:creationId xmlns:a16="http://schemas.microsoft.com/office/drawing/2014/main" id="{1829DDD0-91D3-43F9-BB44-3E792FE83573}"/>
              </a:ext>
            </a:extLst>
          </p:cNvPr>
          <p:cNvGraphicFramePr>
            <a:graphicFrameLocks noGrp="1"/>
          </p:cNvGraphicFramePr>
          <p:nvPr>
            <p:extLst>
              <p:ext uri="{D42A27DB-BD31-4B8C-83A1-F6EECF244321}">
                <p14:modId xmlns:p14="http://schemas.microsoft.com/office/powerpoint/2010/main" val="3710363218"/>
              </p:ext>
            </p:extLst>
          </p:nvPr>
        </p:nvGraphicFramePr>
        <p:xfrm>
          <a:off x="692150" y="1037418"/>
          <a:ext cx="10679264" cy="2636774"/>
        </p:xfrm>
        <a:graphic>
          <a:graphicData uri="http://schemas.openxmlformats.org/drawingml/2006/table">
            <a:tbl>
              <a:tblPr>
                <a:tableStyleId>{5C22544A-7EE6-4342-B048-85BDC9FD1C3A}</a:tableStyleId>
              </a:tblPr>
              <a:tblGrid>
                <a:gridCol w="2034610">
                  <a:extLst>
                    <a:ext uri="{9D8B030D-6E8A-4147-A177-3AD203B41FA5}">
                      <a16:colId xmlns:a16="http://schemas.microsoft.com/office/drawing/2014/main" val="2143194556"/>
                    </a:ext>
                  </a:extLst>
                </a:gridCol>
                <a:gridCol w="8644654">
                  <a:extLst>
                    <a:ext uri="{9D8B030D-6E8A-4147-A177-3AD203B41FA5}">
                      <a16:colId xmlns:a16="http://schemas.microsoft.com/office/drawing/2014/main" val="974127832"/>
                    </a:ext>
                  </a:extLst>
                </a:gridCol>
              </a:tblGrid>
              <a:tr h="0">
                <a:tc>
                  <a:txBody>
                    <a:bodyPr/>
                    <a:lstStyle/>
                    <a:p>
                      <a:pPr algn="l">
                        <a:lnSpc>
                          <a:spcPct val="150000"/>
                        </a:lnSpc>
                        <a:spcAft>
                          <a:spcPts val="0"/>
                        </a:spcAft>
                      </a:pPr>
                      <a:r>
                        <a:rPr lang="en-US" altLang="zh-CN" sz="1700" b="1" kern="0" dirty="0">
                          <a:solidFill>
                            <a:srgbClr val="002060"/>
                          </a:solidFill>
                          <a:effectLst/>
                          <a:latin typeface="黑体" panose="02010609060101010101" pitchFamily="49" charset="-122"/>
                          <a:ea typeface="黑体" panose="02010609060101010101" pitchFamily="49" charset="-122"/>
                          <a:cs typeface="+mn-cs"/>
                        </a:rPr>
                        <a:t>4.</a:t>
                      </a:r>
                      <a:r>
                        <a:rPr lang="zh-CN" altLang="en-US" sz="1700" b="1" kern="0" dirty="0">
                          <a:solidFill>
                            <a:srgbClr val="002060"/>
                          </a:solidFill>
                          <a:effectLst/>
                          <a:latin typeface="黑体" panose="02010609060101010101" pitchFamily="49" charset="-122"/>
                          <a:ea typeface="黑体" panose="02010609060101010101" pitchFamily="49" charset="-122"/>
                          <a:cs typeface="+mn-cs"/>
                        </a:rPr>
                        <a:t>劳动争议调解委员会的工作制度</a:t>
                      </a:r>
                      <a:endParaRPr lang="zh-CN"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altLang="en-US"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根据</a:t>
                      </a:r>
                      <a:r>
                        <a:rPr lang="en-US" altLang="zh-CN"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zh-CN" altLang="en-US"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企业劳动争议协商调解规定</a:t>
                      </a:r>
                      <a:r>
                        <a:rPr lang="en-US" altLang="zh-CN"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zh-CN" altLang="en-US"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，委员会应当建立健全调解等级、调解记录、督促履行、档案管理、业务培训、统计报告、工作考评制度</a:t>
                      </a:r>
                      <a:endParaRPr lang="zh-CN"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084754963"/>
                  </a:ext>
                </a:extLst>
              </a:tr>
              <a:tr h="0">
                <a:tc>
                  <a:txBody>
                    <a:bodyPr/>
                    <a:lstStyle/>
                    <a:p>
                      <a:pPr algn="l">
                        <a:lnSpc>
                          <a:spcPct val="150000"/>
                        </a:lnSpc>
                        <a:spcAft>
                          <a:spcPts val="0"/>
                        </a:spcAft>
                      </a:pPr>
                      <a:r>
                        <a:rPr lang="en-US" altLang="zh-CN" sz="1700" b="1" kern="0" dirty="0">
                          <a:solidFill>
                            <a:srgbClr val="002060"/>
                          </a:solidFill>
                          <a:effectLst/>
                          <a:latin typeface="黑体" panose="02010609060101010101" pitchFamily="49" charset="-122"/>
                          <a:ea typeface="黑体" panose="02010609060101010101" pitchFamily="49" charset="-122"/>
                          <a:cs typeface="+mn-cs"/>
                        </a:rPr>
                        <a:t>5.</a:t>
                      </a:r>
                      <a:r>
                        <a:rPr lang="zh-CN" altLang="en-US" sz="1700" b="1" kern="0" dirty="0">
                          <a:solidFill>
                            <a:srgbClr val="002060"/>
                          </a:solidFill>
                          <a:effectLst/>
                          <a:latin typeface="黑体" panose="02010609060101010101" pitchFamily="49" charset="-122"/>
                          <a:ea typeface="黑体" panose="02010609060101010101" pitchFamily="49" charset="-122"/>
                          <a:cs typeface="+mn-cs"/>
                        </a:rPr>
                        <a:t>应做的准备工作</a:t>
                      </a:r>
                      <a:endParaRPr lang="zh-CN"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r>
                        <a:rPr lang="en-US" altLang="zh-CN" b="1" dirty="0">
                          <a:solidFill>
                            <a:srgbClr val="002060"/>
                          </a:solidFill>
                          <a:latin typeface="黑体" pitchFamily="49" charset="-122"/>
                          <a:ea typeface="黑体" pitchFamily="49" charset="-122"/>
                        </a:rPr>
                        <a:t>1.</a:t>
                      </a:r>
                      <a:r>
                        <a:rPr lang="zh-CN" altLang="en-US" b="1" dirty="0">
                          <a:solidFill>
                            <a:srgbClr val="002060"/>
                          </a:solidFill>
                          <a:latin typeface="黑体" pitchFamily="49" charset="-122"/>
                          <a:ea typeface="黑体" pitchFamily="49" charset="-122"/>
                        </a:rPr>
                        <a:t>审查调解申请</a:t>
                      </a:r>
                      <a:endParaRPr lang="en-US" altLang="zh-CN" b="1" dirty="0">
                        <a:solidFill>
                          <a:srgbClr val="002060"/>
                        </a:solidFill>
                        <a:latin typeface="黑体" pitchFamily="49" charset="-122"/>
                        <a:ea typeface="黑体" pitchFamily="49" charset="-122"/>
                      </a:endParaRPr>
                    </a:p>
                    <a:p>
                      <a:r>
                        <a:rPr lang="en-US" altLang="zh-CN" b="1" dirty="0">
                          <a:solidFill>
                            <a:srgbClr val="002060"/>
                          </a:solidFill>
                          <a:latin typeface="黑体" pitchFamily="49" charset="-122"/>
                          <a:ea typeface="黑体" pitchFamily="49" charset="-122"/>
                        </a:rPr>
                        <a:t>2.</a:t>
                      </a:r>
                      <a:r>
                        <a:rPr lang="zh-CN" altLang="en-US" b="1" dirty="0">
                          <a:solidFill>
                            <a:srgbClr val="002060"/>
                          </a:solidFill>
                          <a:latin typeface="黑体" pitchFamily="49" charset="-122"/>
                          <a:ea typeface="黑体" pitchFamily="49" charset="-122"/>
                        </a:rPr>
                        <a:t>通知被申请人</a:t>
                      </a:r>
                      <a:endParaRPr lang="en-US" altLang="zh-CN" b="1" dirty="0">
                        <a:solidFill>
                          <a:srgbClr val="002060"/>
                        </a:solidFill>
                        <a:latin typeface="黑体" pitchFamily="49" charset="-122"/>
                        <a:ea typeface="黑体" pitchFamily="49" charset="-122"/>
                      </a:endParaRPr>
                    </a:p>
                    <a:p>
                      <a:r>
                        <a:rPr lang="en-US" altLang="zh-CN" b="1" dirty="0">
                          <a:solidFill>
                            <a:srgbClr val="002060"/>
                          </a:solidFill>
                          <a:latin typeface="黑体" pitchFamily="49" charset="-122"/>
                          <a:ea typeface="黑体" pitchFamily="49" charset="-122"/>
                        </a:rPr>
                        <a:t>3.</a:t>
                      </a:r>
                      <a:r>
                        <a:rPr lang="zh-CN" altLang="en-US" b="1" dirty="0">
                          <a:solidFill>
                            <a:srgbClr val="002060"/>
                          </a:solidFill>
                          <a:latin typeface="黑体" pitchFamily="49" charset="-122"/>
                          <a:ea typeface="黑体" pitchFamily="49" charset="-122"/>
                        </a:rPr>
                        <a:t>告知与征询</a:t>
                      </a:r>
                      <a:endParaRPr lang="en-US" altLang="zh-CN" b="1" dirty="0">
                        <a:solidFill>
                          <a:srgbClr val="002060"/>
                        </a:solidFill>
                        <a:latin typeface="黑体" pitchFamily="49" charset="-122"/>
                        <a:ea typeface="黑体" pitchFamily="49" charset="-122"/>
                      </a:endParaRPr>
                    </a:p>
                    <a:p>
                      <a:r>
                        <a:rPr lang="en-US" altLang="zh-CN" b="1" dirty="0">
                          <a:solidFill>
                            <a:srgbClr val="002060"/>
                          </a:solidFill>
                          <a:latin typeface="黑体" pitchFamily="49" charset="-122"/>
                          <a:ea typeface="黑体" pitchFamily="49" charset="-122"/>
                        </a:rPr>
                        <a:t>4.</a:t>
                      </a:r>
                      <a:r>
                        <a:rPr lang="zh-CN" altLang="en-US" b="1" dirty="0">
                          <a:solidFill>
                            <a:srgbClr val="002060"/>
                          </a:solidFill>
                          <a:latin typeface="黑体" pitchFamily="49" charset="-122"/>
                          <a:ea typeface="黑体" pitchFamily="49" charset="-122"/>
                        </a:rPr>
                        <a:t>弄清案件的基本情况，掌握相关的法律依据</a:t>
                      </a:r>
                      <a:endParaRPr lang="en-US" altLang="zh-CN" b="1" dirty="0">
                        <a:solidFill>
                          <a:srgbClr val="002060"/>
                        </a:solidFill>
                        <a:latin typeface="黑体" pitchFamily="49" charset="-122"/>
                        <a:ea typeface="黑体" pitchFamily="49" charset="-122"/>
                      </a:endParaRPr>
                    </a:p>
                    <a:p>
                      <a:r>
                        <a:rPr lang="en-US" altLang="zh-CN" b="1" dirty="0">
                          <a:solidFill>
                            <a:srgbClr val="002060"/>
                          </a:solidFill>
                          <a:latin typeface="黑体" pitchFamily="49" charset="-122"/>
                          <a:ea typeface="黑体" pitchFamily="49" charset="-122"/>
                        </a:rPr>
                        <a:t>5.</a:t>
                      </a:r>
                      <a:r>
                        <a:rPr lang="zh-CN" altLang="en-US" b="1" dirty="0">
                          <a:solidFill>
                            <a:srgbClr val="002060"/>
                          </a:solidFill>
                          <a:latin typeface="黑体" pitchFamily="49" charset="-122"/>
                          <a:ea typeface="黑体" pitchFamily="49" charset="-122"/>
                        </a:rPr>
                        <a:t>进一步调查事实</a:t>
                      </a:r>
                      <a:endParaRPr lang="en-US" altLang="zh-CN" b="1" dirty="0">
                        <a:solidFill>
                          <a:srgbClr val="002060"/>
                        </a:solidFill>
                        <a:latin typeface="黑体" pitchFamily="49" charset="-122"/>
                        <a:ea typeface="黑体" pitchFamily="49" charset="-122"/>
                      </a:endParaRPr>
                    </a:p>
                    <a:p>
                      <a:r>
                        <a:rPr lang="en-US" altLang="zh-CN" b="1" dirty="0">
                          <a:solidFill>
                            <a:srgbClr val="002060"/>
                          </a:solidFill>
                          <a:latin typeface="黑体" pitchFamily="49" charset="-122"/>
                          <a:ea typeface="黑体" pitchFamily="49" charset="-122"/>
                        </a:rPr>
                        <a:t>6.</a:t>
                      </a:r>
                      <a:r>
                        <a:rPr lang="zh-CN" altLang="en-US" b="1" dirty="0">
                          <a:solidFill>
                            <a:srgbClr val="002060"/>
                          </a:solidFill>
                          <a:latin typeface="黑体" pitchFamily="49" charset="-122"/>
                          <a:ea typeface="黑体" pitchFamily="49" charset="-122"/>
                        </a:rPr>
                        <a:t>分析证据</a:t>
                      </a:r>
                      <a:endParaRPr lang="en-US" altLang="zh-CN" b="1" dirty="0">
                        <a:solidFill>
                          <a:srgbClr val="002060"/>
                        </a:solidFill>
                        <a:latin typeface="黑体" pitchFamily="49" charset="-122"/>
                        <a:ea typeface="黑体" pitchFamily="49" charset="-122"/>
                      </a:endParaRPr>
                    </a:p>
                    <a:p>
                      <a:r>
                        <a:rPr lang="en-US" altLang="zh-CN" b="1" dirty="0">
                          <a:solidFill>
                            <a:srgbClr val="002060"/>
                          </a:solidFill>
                          <a:latin typeface="黑体" pitchFamily="49" charset="-122"/>
                          <a:ea typeface="黑体" pitchFamily="49" charset="-122"/>
                        </a:rPr>
                        <a:t>7.</a:t>
                      </a:r>
                      <a:r>
                        <a:rPr lang="zh-CN" altLang="en-US" b="1" dirty="0">
                          <a:solidFill>
                            <a:srgbClr val="002060"/>
                          </a:solidFill>
                          <a:latin typeface="黑体" pitchFamily="49" charset="-122"/>
                          <a:ea typeface="黑体" pitchFamily="49" charset="-122"/>
                        </a:rPr>
                        <a:t>做好当事人的思想工作</a:t>
                      </a:r>
                    </a:p>
                  </a:txBody>
                  <a:tcPr marL="68580" marR="68580" marT="0" marB="0"/>
                </a:tc>
                <a:extLst>
                  <a:ext uri="{0D108BD9-81ED-4DB2-BD59-A6C34878D82A}">
                    <a16:rowId xmlns:a16="http://schemas.microsoft.com/office/drawing/2014/main" val="4170249942"/>
                  </a:ext>
                </a:extLst>
              </a:tr>
            </a:tbl>
          </a:graphicData>
        </a:graphic>
      </p:graphicFrame>
    </p:spTree>
    <p:extLst>
      <p:ext uri="{BB962C8B-B14F-4D97-AF65-F5344CB8AC3E}">
        <p14:creationId xmlns:p14="http://schemas.microsoft.com/office/powerpoint/2010/main" val="3890385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CA206A58-5637-411B-A1AF-2C907027FED7}"/>
              </a:ext>
            </a:extLst>
          </p:cNvPr>
          <p:cNvSpPr/>
          <p:nvPr/>
        </p:nvSpPr>
        <p:spPr>
          <a:xfrm>
            <a:off x="977462" y="484882"/>
            <a:ext cx="10730667" cy="5304016"/>
          </a:xfrm>
          <a:prstGeom prst="rect">
            <a:avLst/>
          </a:prstGeom>
        </p:spPr>
        <p:txBody>
          <a:bodyPr wrap="square">
            <a:spAutoFit/>
          </a:bodyPr>
          <a:lstStyle/>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28</a:t>
            </a:r>
            <a:r>
              <a:rPr lang="zh-CN" altLang="en-US" sz="1600" b="1" kern="100" dirty="0">
                <a:solidFill>
                  <a:srgbClr val="002060"/>
                </a:solidFill>
                <a:latin typeface="黑体" pitchFamily="49" charset="-122"/>
                <a:ea typeface="黑体" pitchFamily="49" charset="-122"/>
                <a:cs typeface="Times New Roman" panose="02020603050405020304" pitchFamily="18" charset="0"/>
              </a:rPr>
              <a:t>考点：劳动关系的概念</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1.</a:t>
            </a:r>
            <a:r>
              <a:rPr lang="zh-CN" altLang="en-US" sz="1600" b="1" kern="100" dirty="0">
                <a:solidFill>
                  <a:srgbClr val="002060"/>
                </a:solidFill>
                <a:latin typeface="黑体" pitchFamily="49" charset="-122"/>
                <a:ea typeface="黑体" pitchFamily="49" charset="-122"/>
                <a:cs typeface="Times New Roman" panose="02020603050405020304" pitchFamily="18" charset="0"/>
              </a:rPr>
              <a:t>关于劳动关系的说法，错误的是（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劳动关系是一种社会经济关系</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劳动关系在劳动过程中形成</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劳动关系是指劳动者和企业之间的关系</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劳动关系不仅影响劳资双方，还会影响社会公众</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2.</a:t>
            </a:r>
            <a:r>
              <a:rPr lang="zh-CN" altLang="en-US" sz="1600" b="1" kern="100" dirty="0">
                <a:solidFill>
                  <a:srgbClr val="002060"/>
                </a:solidFill>
                <a:latin typeface="黑体" pitchFamily="49" charset="-122"/>
                <a:ea typeface="黑体" pitchFamily="49" charset="-122"/>
                <a:cs typeface="Times New Roman" panose="02020603050405020304" pitchFamily="18" charset="0"/>
              </a:rPr>
              <a:t>劳动关系最主要的特点是（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独立性</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平等性</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经济性</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从属性</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p:txBody>
      </p:sp>
    </p:spTree>
    <p:extLst>
      <p:ext uri="{BB962C8B-B14F-4D97-AF65-F5344CB8AC3E}">
        <p14:creationId xmlns:p14="http://schemas.microsoft.com/office/powerpoint/2010/main" val="23405359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CA206A58-5637-411B-A1AF-2C907027FED7}"/>
              </a:ext>
            </a:extLst>
          </p:cNvPr>
          <p:cNvSpPr/>
          <p:nvPr/>
        </p:nvSpPr>
        <p:spPr>
          <a:xfrm>
            <a:off x="977462" y="484882"/>
            <a:ext cx="10730667" cy="5755422"/>
          </a:xfrm>
          <a:prstGeom prst="rect">
            <a:avLst/>
          </a:prstGeom>
        </p:spPr>
        <p:txBody>
          <a:bodyPr wrap="square">
            <a:spAutoFit/>
          </a:bodyPr>
          <a:lstStyle/>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28</a:t>
            </a:r>
            <a:r>
              <a:rPr lang="zh-CN" altLang="en-US" sz="1600" b="1" kern="100" dirty="0">
                <a:solidFill>
                  <a:srgbClr val="002060"/>
                </a:solidFill>
                <a:latin typeface="黑体" pitchFamily="49" charset="-122"/>
                <a:ea typeface="黑体" pitchFamily="49" charset="-122"/>
                <a:cs typeface="Times New Roman" panose="02020603050405020304" pitchFamily="18" charset="0"/>
              </a:rPr>
              <a:t>考点：劳动关系的概念</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3.</a:t>
            </a:r>
            <a:r>
              <a:rPr lang="zh-CN" altLang="en-US" sz="1600" b="1" kern="100" dirty="0">
                <a:solidFill>
                  <a:srgbClr val="002060"/>
                </a:solidFill>
                <a:latin typeface="黑体" pitchFamily="49" charset="-122"/>
                <a:ea typeface="黑体" pitchFamily="49" charset="-122"/>
                <a:cs typeface="Times New Roman" panose="02020603050405020304" pitchFamily="18" charset="0"/>
              </a:rPr>
              <a:t>下列属于劳动关系主体的有（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劳动者</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工会</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用人单位</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劳动争议调解委员会</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E.</a:t>
            </a:r>
            <a:r>
              <a:rPr lang="zh-CN" altLang="en-US" sz="1600" b="1" kern="100" dirty="0">
                <a:solidFill>
                  <a:srgbClr val="002060"/>
                </a:solidFill>
                <a:latin typeface="黑体" pitchFamily="49" charset="-122"/>
                <a:ea typeface="黑体" pitchFamily="49" charset="-122"/>
                <a:cs typeface="Times New Roman" panose="02020603050405020304" pitchFamily="18" charset="0"/>
              </a:rPr>
              <a:t>雇主组织</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4.</a:t>
            </a:r>
            <a:r>
              <a:rPr lang="zh-CN" altLang="en-US" sz="1600" b="1" kern="100" dirty="0">
                <a:solidFill>
                  <a:srgbClr val="002060"/>
                </a:solidFill>
                <a:latin typeface="黑体" pitchFamily="49" charset="-122"/>
                <a:ea typeface="黑体" pitchFamily="49" charset="-122"/>
                <a:cs typeface="Times New Roman" panose="02020603050405020304" pitchFamily="18" charset="0"/>
              </a:rPr>
              <a:t>关于劳动关系中的劳动者所包括的含义，表述错误的是（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劳动者必须是以工资收入作为主要生活来源的人员</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劳动者是在用人单位管理下从事劳动的人员</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劳动者必须是被用人单位雇用或自雇用的人员</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劳动者仅限定在国家劳动法律所规定的范围之内</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p:txBody>
      </p:sp>
    </p:spTree>
    <p:extLst>
      <p:ext uri="{BB962C8B-B14F-4D97-AF65-F5344CB8AC3E}">
        <p14:creationId xmlns:p14="http://schemas.microsoft.com/office/powerpoint/2010/main" val="10951164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CA206A58-5637-411B-A1AF-2C907027FED7}"/>
              </a:ext>
            </a:extLst>
          </p:cNvPr>
          <p:cNvSpPr/>
          <p:nvPr/>
        </p:nvSpPr>
        <p:spPr>
          <a:xfrm>
            <a:off x="977462" y="484882"/>
            <a:ext cx="10730667" cy="5755422"/>
          </a:xfrm>
          <a:prstGeom prst="rect">
            <a:avLst/>
          </a:prstGeom>
        </p:spPr>
        <p:txBody>
          <a:bodyPr wrap="square">
            <a:spAutoFit/>
          </a:bodyPr>
          <a:lstStyle/>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28</a:t>
            </a:r>
            <a:r>
              <a:rPr lang="zh-CN" altLang="en-US" sz="1600" b="1" kern="100" dirty="0">
                <a:solidFill>
                  <a:srgbClr val="002060"/>
                </a:solidFill>
                <a:latin typeface="黑体" pitchFamily="49" charset="-122"/>
                <a:ea typeface="黑体" pitchFamily="49" charset="-122"/>
                <a:cs typeface="Times New Roman" panose="02020603050405020304" pitchFamily="18" charset="0"/>
              </a:rPr>
              <a:t>考点：劳动关系的概念</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5.</a:t>
            </a:r>
            <a:r>
              <a:rPr lang="zh-CN" altLang="en-US" sz="1600" b="1" kern="100" dirty="0">
                <a:solidFill>
                  <a:srgbClr val="002060"/>
                </a:solidFill>
                <a:latin typeface="黑体" pitchFamily="49" charset="-122"/>
                <a:ea typeface="黑体" pitchFamily="49" charset="-122"/>
                <a:cs typeface="Times New Roman" panose="02020603050405020304" pitchFamily="18" charset="0"/>
              </a:rPr>
              <a:t>关于工会的说法，错误的是（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工会是为维护和改善劳动者的劳动条件和生活条件而设立的组织</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设立工会的主要目标是为工会成员争取利益和价值</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全国总工会是我国唯一合法的工会组织</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工会可以按组织结构和层级两种形式划分</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6.</a:t>
            </a:r>
            <a:r>
              <a:rPr lang="zh-CN" altLang="en-US" sz="1600" b="1" kern="100" dirty="0">
                <a:solidFill>
                  <a:srgbClr val="002060"/>
                </a:solidFill>
                <a:latin typeface="黑体" pitchFamily="49" charset="-122"/>
                <a:ea typeface="黑体" pitchFamily="49" charset="-122"/>
                <a:cs typeface="Times New Roman" panose="02020603050405020304" pitchFamily="18" charset="0"/>
              </a:rPr>
              <a:t>按层级形式划分，工会可划分为（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全国性工会</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地方性工会</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总工会</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企业工会</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E.</a:t>
            </a:r>
            <a:r>
              <a:rPr lang="zh-CN" altLang="en-US" sz="1600" b="1" kern="100" dirty="0">
                <a:solidFill>
                  <a:srgbClr val="002060"/>
                </a:solidFill>
                <a:latin typeface="黑体" pitchFamily="49" charset="-122"/>
                <a:ea typeface="黑体" pitchFamily="49" charset="-122"/>
                <a:cs typeface="Times New Roman" panose="02020603050405020304" pitchFamily="18" charset="0"/>
              </a:rPr>
              <a:t>产业工会</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p:txBody>
      </p:sp>
    </p:spTree>
    <p:extLst>
      <p:ext uri="{BB962C8B-B14F-4D97-AF65-F5344CB8AC3E}">
        <p14:creationId xmlns:p14="http://schemas.microsoft.com/office/powerpoint/2010/main" val="10627142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CA206A58-5637-411B-A1AF-2C907027FED7}"/>
              </a:ext>
            </a:extLst>
          </p:cNvPr>
          <p:cNvSpPr/>
          <p:nvPr/>
        </p:nvSpPr>
        <p:spPr>
          <a:xfrm>
            <a:off x="977462" y="484882"/>
            <a:ext cx="10730667" cy="5304016"/>
          </a:xfrm>
          <a:prstGeom prst="rect">
            <a:avLst/>
          </a:prstGeom>
        </p:spPr>
        <p:txBody>
          <a:bodyPr wrap="square">
            <a:spAutoFit/>
          </a:bodyPr>
          <a:lstStyle/>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28</a:t>
            </a:r>
            <a:r>
              <a:rPr lang="zh-CN" altLang="en-US" sz="1600" b="1" kern="100" dirty="0">
                <a:solidFill>
                  <a:srgbClr val="002060"/>
                </a:solidFill>
                <a:latin typeface="黑体" pitchFamily="49" charset="-122"/>
                <a:ea typeface="黑体" pitchFamily="49" charset="-122"/>
                <a:cs typeface="Times New Roman" panose="02020603050405020304" pitchFamily="18" charset="0"/>
              </a:rPr>
              <a:t>考点：劳动关系的概念</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7.</a:t>
            </a:r>
            <a:r>
              <a:rPr lang="zh-CN" altLang="en-US" sz="1600" b="1" kern="100" dirty="0">
                <a:solidFill>
                  <a:srgbClr val="002060"/>
                </a:solidFill>
                <a:latin typeface="黑体" pitchFamily="49" charset="-122"/>
                <a:ea typeface="黑体" pitchFamily="49" charset="-122"/>
                <a:cs typeface="Times New Roman" panose="02020603050405020304" pitchFamily="18" charset="0"/>
              </a:rPr>
              <a:t>我国工会法规定，工会是自愿结合的工人阶级的（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盈利组织</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行政组织</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群众组织</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事业组织</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8.</a:t>
            </a:r>
            <a:r>
              <a:rPr lang="zh-CN" altLang="en-US" sz="1600" b="1" kern="100" dirty="0">
                <a:solidFill>
                  <a:srgbClr val="002060"/>
                </a:solidFill>
                <a:latin typeface="黑体" pitchFamily="49" charset="-122"/>
                <a:ea typeface="黑体" pitchFamily="49" charset="-122"/>
                <a:cs typeface="Times New Roman" panose="02020603050405020304" pitchFamily="18" charset="0"/>
              </a:rPr>
              <a:t>关于劳动关系中雇主组织的表述，错误的是（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雇主组织设立的目的是通过群体优势同工会组织抗衡</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雇主组织是为了维护每个雇主成员的具体利益</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雇主组织是随着雇主对利益无限追求而不断发展壮大的</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中国企业联合会是雇主组织在我国的具体体现形式之一</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p:txBody>
      </p:sp>
    </p:spTree>
    <p:extLst>
      <p:ext uri="{BB962C8B-B14F-4D97-AF65-F5344CB8AC3E}">
        <p14:creationId xmlns:p14="http://schemas.microsoft.com/office/powerpoint/2010/main" val="28044314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CA206A58-5637-411B-A1AF-2C907027FED7}"/>
              </a:ext>
            </a:extLst>
          </p:cNvPr>
          <p:cNvSpPr/>
          <p:nvPr/>
        </p:nvSpPr>
        <p:spPr>
          <a:xfrm>
            <a:off x="977462" y="484882"/>
            <a:ext cx="10730667" cy="5755422"/>
          </a:xfrm>
          <a:prstGeom prst="rect">
            <a:avLst/>
          </a:prstGeom>
        </p:spPr>
        <p:txBody>
          <a:bodyPr wrap="square">
            <a:spAutoFit/>
          </a:bodyPr>
          <a:lstStyle/>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28</a:t>
            </a:r>
            <a:r>
              <a:rPr lang="zh-CN" altLang="en-US" sz="1600" b="1" kern="100" dirty="0">
                <a:solidFill>
                  <a:srgbClr val="002060"/>
                </a:solidFill>
                <a:latin typeface="黑体" pitchFamily="49" charset="-122"/>
                <a:ea typeface="黑体" pitchFamily="49" charset="-122"/>
                <a:cs typeface="Times New Roman" panose="02020603050405020304" pitchFamily="18" charset="0"/>
              </a:rPr>
              <a:t>考点：劳动关系的概念</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9.</a:t>
            </a:r>
            <a:r>
              <a:rPr lang="zh-CN" altLang="en-US" sz="1600" b="1" kern="100" dirty="0">
                <a:solidFill>
                  <a:srgbClr val="002060"/>
                </a:solidFill>
                <a:latin typeface="黑体" pitchFamily="49" charset="-122"/>
                <a:ea typeface="黑体" pitchFamily="49" charset="-122"/>
                <a:cs typeface="Times New Roman" panose="02020603050405020304" pitchFamily="18" charset="0"/>
              </a:rPr>
              <a:t>雇主组织的主要形式包括（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产业协会</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行业协会</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地区雇主协会</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消费者协会</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E.</a:t>
            </a:r>
            <a:r>
              <a:rPr lang="zh-CN" altLang="en-US" sz="1600" b="1" kern="100" dirty="0">
                <a:solidFill>
                  <a:srgbClr val="002060"/>
                </a:solidFill>
                <a:latin typeface="黑体" pitchFamily="49" charset="-122"/>
                <a:ea typeface="黑体" pitchFamily="49" charset="-122"/>
                <a:cs typeface="Times New Roman" panose="02020603050405020304" pitchFamily="18" charset="0"/>
              </a:rPr>
              <a:t>国家级雇主联合会</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10.</a:t>
            </a:r>
            <a:r>
              <a:rPr lang="zh-CN" altLang="en-US" sz="1600" b="1" kern="100" dirty="0">
                <a:solidFill>
                  <a:srgbClr val="002060"/>
                </a:solidFill>
                <a:latin typeface="黑体" pitchFamily="49" charset="-122"/>
                <a:ea typeface="黑体" pitchFamily="49" charset="-122"/>
                <a:cs typeface="Times New Roman" panose="02020603050405020304" pitchFamily="18" charset="0"/>
              </a:rPr>
              <a:t>雇主组织最基本的功能是（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参与立法</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参与集体谈判</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提供法律服务</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提供培训服务</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p:txBody>
      </p:sp>
    </p:spTree>
    <p:extLst>
      <p:ext uri="{BB962C8B-B14F-4D97-AF65-F5344CB8AC3E}">
        <p14:creationId xmlns:p14="http://schemas.microsoft.com/office/powerpoint/2010/main" val="2580890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CA206A58-5637-411B-A1AF-2C907027FED7}"/>
              </a:ext>
            </a:extLst>
          </p:cNvPr>
          <p:cNvSpPr/>
          <p:nvPr/>
        </p:nvSpPr>
        <p:spPr>
          <a:xfrm>
            <a:off x="977462" y="484882"/>
            <a:ext cx="10730667" cy="5755422"/>
          </a:xfrm>
          <a:prstGeom prst="rect">
            <a:avLst/>
          </a:prstGeom>
        </p:spPr>
        <p:txBody>
          <a:bodyPr wrap="square">
            <a:spAutoFit/>
          </a:bodyPr>
          <a:lstStyle/>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28</a:t>
            </a:r>
            <a:r>
              <a:rPr lang="zh-CN" altLang="en-US" sz="1600" b="1" kern="100" dirty="0">
                <a:solidFill>
                  <a:srgbClr val="002060"/>
                </a:solidFill>
                <a:latin typeface="黑体" pitchFamily="49" charset="-122"/>
                <a:ea typeface="黑体" pitchFamily="49" charset="-122"/>
                <a:cs typeface="Times New Roman" panose="02020603050405020304" pitchFamily="18" charset="0"/>
              </a:rPr>
              <a:t>考点：劳动关系的概念</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11.</a:t>
            </a:r>
            <a:r>
              <a:rPr lang="zh-CN" altLang="en-US" sz="1600" b="1" kern="100" dirty="0">
                <a:solidFill>
                  <a:srgbClr val="002060"/>
                </a:solidFill>
                <a:latin typeface="黑体" pitchFamily="49" charset="-122"/>
                <a:ea typeface="黑体" pitchFamily="49" charset="-122"/>
                <a:cs typeface="Times New Roman" panose="02020603050405020304" pitchFamily="18" charset="0"/>
              </a:rPr>
              <a:t>关于政府在劳动关系中的作用的说法，正确的有（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是劳动关系的推动者</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是劳动关系运行的监督者</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在劳动争议调解仲裁中起到辅助作用</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是劳动关系重大冲突的控制者</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E.</a:t>
            </a:r>
            <a:r>
              <a:rPr lang="zh-CN" altLang="en-US" sz="1600" b="1" kern="100" dirty="0">
                <a:solidFill>
                  <a:srgbClr val="002060"/>
                </a:solidFill>
                <a:latin typeface="黑体" pitchFamily="49" charset="-122"/>
                <a:ea typeface="黑体" pitchFamily="49" charset="-122"/>
                <a:cs typeface="Times New Roman" panose="02020603050405020304" pitchFamily="18" charset="0"/>
              </a:rPr>
              <a:t>是协调劳动关系制度和机制建设的规制者</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12.</a:t>
            </a:r>
            <a:r>
              <a:rPr lang="zh-CN" altLang="en-US" sz="1600" b="1" kern="100" dirty="0">
                <a:solidFill>
                  <a:srgbClr val="002060"/>
                </a:solidFill>
                <a:latin typeface="黑体" pitchFamily="49" charset="-122"/>
                <a:ea typeface="黑体" pitchFamily="49" charset="-122"/>
                <a:cs typeface="Times New Roman" panose="02020603050405020304" pitchFamily="18" charset="0"/>
              </a:rPr>
              <a:t>政府推动建立劳动争议双方自主协商机制，体现政府的角色是（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劳动关系的规制者</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劳动关系运行的监督者</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劳动争议的调解仲裁者</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协调劳动关系机制建设的推动者</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p:txBody>
      </p:sp>
    </p:spTree>
    <p:extLst>
      <p:ext uri="{BB962C8B-B14F-4D97-AF65-F5344CB8AC3E}">
        <p14:creationId xmlns:p14="http://schemas.microsoft.com/office/powerpoint/2010/main" val="30276088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2CEA1870-A0B9-4489-8494-9785169B0C94}"/>
              </a:ext>
            </a:extLst>
          </p:cNvPr>
          <p:cNvSpPr/>
          <p:nvPr/>
        </p:nvSpPr>
        <p:spPr>
          <a:xfrm>
            <a:off x="2869520" y="2593480"/>
            <a:ext cx="5279009" cy="769441"/>
          </a:xfrm>
          <a:prstGeom prst="rect">
            <a:avLst/>
          </a:prstGeom>
        </p:spPr>
        <p:txBody>
          <a:bodyPr wrap="none">
            <a:spAutoFit/>
          </a:bodyPr>
          <a:lstStyle/>
          <a:p>
            <a:r>
              <a:rPr lang="zh-CN" altLang="en-US" sz="4400" b="1" kern="100" dirty="0">
                <a:solidFill>
                  <a:srgbClr val="002060"/>
                </a:solidFill>
                <a:latin typeface="黑体" pitchFamily="49" charset="-122"/>
                <a:ea typeface="黑体" pitchFamily="49" charset="-122"/>
                <a:cs typeface="Times New Roman" panose="02020603050405020304" pitchFamily="18" charset="0"/>
              </a:rPr>
              <a:t>第九章  培训与开发</a:t>
            </a:r>
            <a:endParaRPr lang="zh-CN" altLang="en-US" sz="4400" dirty="0">
              <a:solidFill>
                <a:srgbClr val="002060"/>
              </a:solidFill>
              <a:latin typeface="黑体" pitchFamily="49" charset="-122"/>
              <a:ea typeface="黑体" pitchFamily="49" charset="-122"/>
            </a:endParaRPr>
          </a:p>
        </p:txBody>
      </p:sp>
    </p:spTree>
    <p:extLst>
      <p:ext uri="{BB962C8B-B14F-4D97-AF65-F5344CB8AC3E}">
        <p14:creationId xmlns:p14="http://schemas.microsoft.com/office/powerpoint/2010/main" val="34835173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CA206A58-5637-411B-A1AF-2C907027FED7}"/>
              </a:ext>
            </a:extLst>
          </p:cNvPr>
          <p:cNvSpPr/>
          <p:nvPr/>
        </p:nvSpPr>
        <p:spPr>
          <a:xfrm>
            <a:off x="977462" y="484882"/>
            <a:ext cx="10730667" cy="5755422"/>
          </a:xfrm>
          <a:prstGeom prst="rect">
            <a:avLst/>
          </a:prstGeom>
        </p:spPr>
        <p:txBody>
          <a:bodyPr wrap="square">
            <a:spAutoFit/>
          </a:bodyPr>
          <a:lstStyle/>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28</a:t>
            </a:r>
            <a:r>
              <a:rPr lang="zh-CN" altLang="en-US" sz="1600" b="1" kern="100" dirty="0">
                <a:solidFill>
                  <a:srgbClr val="002060"/>
                </a:solidFill>
                <a:latin typeface="黑体" pitchFamily="49" charset="-122"/>
                <a:ea typeface="黑体" pitchFamily="49" charset="-122"/>
                <a:cs typeface="Times New Roman" panose="02020603050405020304" pitchFamily="18" charset="0"/>
              </a:rPr>
              <a:t>考点：劳动关系系统及其运行</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13.</a:t>
            </a:r>
            <a:r>
              <a:rPr lang="zh-CN" altLang="en-US" sz="1600" b="1" kern="100" dirty="0">
                <a:solidFill>
                  <a:srgbClr val="002060"/>
                </a:solidFill>
                <a:latin typeface="黑体" pitchFamily="49" charset="-122"/>
                <a:ea typeface="黑体" pitchFamily="49" charset="-122"/>
                <a:cs typeface="Times New Roman" panose="02020603050405020304" pitchFamily="18" charset="0"/>
              </a:rPr>
              <a:t>下列关于劳动关系系统的说法，错误的是（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劳动关系也称产业关系或劳资关系系统，基本要素都是以个体身份出现的</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劳动关系系统是社会大系统中的一个子系统</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以适应环境为目标，稳定的社会环境保障劳动关系有序运行</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劳动关系的稳定与整体功能的优化，需要各要素的有机搭配与协调</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14.</a:t>
            </a:r>
            <a:r>
              <a:rPr lang="zh-CN" altLang="en-US" sz="1600" b="1" kern="100" dirty="0">
                <a:solidFill>
                  <a:srgbClr val="002060"/>
                </a:solidFill>
                <a:latin typeface="黑体" pitchFamily="49" charset="-122"/>
                <a:ea typeface="黑体" pitchFamily="49" charset="-122"/>
                <a:cs typeface="Times New Roman" panose="02020603050405020304" pitchFamily="18" charset="0"/>
              </a:rPr>
              <a:t>下列属于劳动关系规则运行网络的有（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法律</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权力</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风俗习惯</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传统</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E.</a:t>
            </a:r>
            <a:r>
              <a:rPr lang="zh-CN" altLang="en-US" sz="1600" b="1" kern="100" dirty="0">
                <a:solidFill>
                  <a:srgbClr val="002060"/>
                </a:solidFill>
                <a:latin typeface="黑体" pitchFamily="49" charset="-122"/>
                <a:ea typeface="黑体" pitchFamily="49" charset="-122"/>
                <a:cs typeface="Times New Roman" panose="02020603050405020304" pitchFamily="18" charset="0"/>
              </a:rPr>
              <a:t>道德</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p:txBody>
      </p:sp>
    </p:spTree>
    <p:extLst>
      <p:ext uri="{BB962C8B-B14F-4D97-AF65-F5344CB8AC3E}">
        <p14:creationId xmlns:p14="http://schemas.microsoft.com/office/powerpoint/2010/main" val="33589335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CA206A58-5637-411B-A1AF-2C907027FED7}"/>
              </a:ext>
            </a:extLst>
          </p:cNvPr>
          <p:cNvSpPr/>
          <p:nvPr/>
        </p:nvSpPr>
        <p:spPr>
          <a:xfrm>
            <a:off x="977462" y="484882"/>
            <a:ext cx="10730667" cy="5304016"/>
          </a:xfrm>
          <a:prstGeom prst="rect">
            <a:avLst/>
          </a:prstGeom>
        </p:spPr>
        <p:txBody>
          <a:bodyPr wrap="square">
            <a:spAutoFit/>
          </a:bodyPr>
          <a:lstStyle/>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28</a:t>
            </a:r>
            <a:r>
              <a:rPr lang="zh-CN" altLang="en-US" sz="1600" b="1" kern="100" dirty="0">
                <a:solidFill>
                  <a:srgbClr val="002060"/>
                </a:solidFill>
                <a:latin typeface="黑体" pitchFamily="49" charset="-122"/>
                <a:ea typeface="黑体" pitchFamily="49" charset="-122"/>
                <a:cs typeface="Times New Roman" panose="02020603050405020304" pitchFamily="18" charset="0"/>
              </a:rPr>
              <a:t>考点：劳动关系系统及其运行</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15.</a:t>
            </a:r>
            <a:r>
              <a:rPr lang="zh-CN" altLang="en-US" sz="1600" b="1" kern="100" dirty="0">
                <a:solidFill>
                  <a:srgbClr val="002060"/>
                </a:solidFill>
                <a:latin typeface="黑体" pitchFamily="49" charset="-122"/>
                <a:ea typeface="黑体" pitchFamily="49" charset="-122"/>
                <a:cs typeface="Times New Roman" panose="02020603050405020304" pitchFamily="18" charset="0"/>
              </a:rPr>
              <a:t>关于劳动关系运行的表述，错误的是（  </a:t>
            </a:r>
            <a:r>
              <a:rPr lang="en-US" altLang="zh-CN" sz="1600" b="1" kern="100" dirty="0">
                <a:solidFill>
                  <a:srgbClr val="002060"/>
                </a:solidFill>
                <a:latin typeface="黑体" pitchFamily="49" charset="-122"/>
                <a:ea typeface="黑体" pitchFamily="49" charset="-122"/>
                <a:cs typeface="Times New Roman" panose="02020603050405020304" pitchFamily="18" charset="0"/>
              </a:rPr>
              <a:t>)</a:t>
            </a: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个别劳动关系是劳动关系系统的基础关系</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集体劳动关系处理规则是劳动关系系统的核心规则</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劳动关系运行的规则网络中法律是基本构成</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劳动关系运行的规则网络中权力是社会领域的规范手段</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16.</a:t>
            </a:r>
            <a:r>
              <a:rPr lang="zh-CN" altLang="en-US" sz="1600" b="1" kern="100" dirty="0">
                <a:solidFill>
                  <a:srgbClr val="002060"/>
                </a:solidFill>
                <a:latin typeface="黑体" pitchFamily="49" charset="-122"/>
                <a:ea typeface="黑体" pitchFamily="49" charset="-122"/>
                <a:cs typeface="Times New Roman" panose="02020603050405020304" pitchFamily="18" charset="0"/>
              </a:rPr>
              <a:t>关于程序规则的表述，错误的是（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劳动关系运行首先是程序规则，没有程序规则就没有实体规则</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程序规则的内容涉及劳动关系系统运行的全过程</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程序规则是由法律规定和认可的</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程序法制化是程序规则建立的基本要求</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p:txBody>
      </p:sp>
    </p:spTree>
    <p:extLst>
      <p:ext uri="{BB962C8B-B14F-4D97-AF65-F5344CB8AC3E}">
        <p14:creationId xmlns:p14="http://schemas.microsoft.com/office/powerpoint/2010/main" val="16682354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CA206A58-5637-411B-A1AF-2C907027FED7}"/>
              </a:ext>
            </a:extLst>
          </p:cNvPr>
          <p:cNvSpPr/>
          <p:nvPr/>
        </p:nvSpPr>
        <p:spPr>
          <a:xfrm>
            <a:off x="977462" y="484882"/>
            <a:ext cx="10730667" cy="5304016"/>
          </a:xfrm>
          <a:prstGeom prst="rect">
            <a:avLst/>
          </a:prstGeom>
        </p:spPr>
        <p:txBody>
          <a:bodyPr wrap="square">
            <a:spAutoFit/>
          </a:bodyPr>
          <a:lstStyle/>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28</a:t>
            </a:r>
            <a:r>
              <a:rPr lang="zh-CN" altLang="en-US" sz="1600" b="1" kern="100" dirty="0">
                <a:solidFill>
                  <a:srgbClr val="002060"/>
                </a:solidFill>
                <a:latin typeface="黑体" pitchFamily="49" charset="-122"/>
                <a:ea typeface="黑体" pitchFamily="49" charset="-122"/>
                <a:cs typeface="Times New Roman" panose="02020603050405020304" pitchFamily="18" charset="0"/>
              </a:rPr>
              <a:t>考点：劳动关系系统及其运行</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17.</a:t>
            </a:r>
            <a:r>
              <a:rPr lang="zh-CN" altLang="en-US" sz="1600" b="1" kern="100" dirty="0">
                <a:solidFill>
                  <a:srgbClr val="002060"/>
                </a:solidFill>
                <a:latin typeface="黑体" pitchFamily="49" charset="-122"/>
                <a:ea typeface="黑体" pitchFamily="49" charset="-122"/>
                <a:cs typeface="Times New Roman" panose="02020603050405020304" pitchFamily="18" charset="0"/>
              </a:rPr>
              <a:t>关于劳动关系运行实体规则的说法，错误的是（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涉及劳动者权利的维护</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内容通常由法律规定和认可</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主要涉及劳动关系各方义务的规定</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法律表现形式为劳工标准</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18.</a:t>
            </a:r>
            <a:r>
              <a:rPr lang="zh-CN" altLang="en-US" sz="1600" b="1" kern="100" dirty="0">
                <a:solidFill>
                  <a:srgbClr val="002060"/>
                </a:solidFill>
                <a:latin typeface="黑体" pitchFamily="49" charset="-122"/>
                <a:ea typeface="黑体" pitchFamily="49" charset="-122"/>
                <a:cs typeface="Times New Roman" panose="02020603050405020304" pitchFamily="18" charset="0"/>
              </a:rPr>
              <a:t>集体劳权中的“三权”不包括（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集体谈判权</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集体行动权</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民主参与权</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团结权</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p:txBody>
      </p:sp>
    </p:spTree>
    <p:extLst>
      <p:ext uri="{BB962C8B-B14F-4D97-AF65-F5344CB8AC3E}">
        <p14:creationId xmlns:p14="http://schemas.microsoft.com/office/powerpoint/2010/main" val="21374406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CA206A58-5637-411B-A1AF-2C907027FED7}"/>
              </a:ext>
            </a:extLst>
          </p:cNvPr>
          <p:cNvSpPr/>
          <p:nvPr/>
        </p:nvSpPr>
        <p:spPr>
          <a:xfrm>
            <a:off x="977462" y="484882"/>
            <a:ext cx="10730667" cy="6001643"/>
          </a:xfrm>
          <a:prstGeom prst="rect">
            <a:avLst/>
          </a:prstGeom>
        </p:spPr>
        <p:txBody>
          <a:bodyPr wrap="square">
            <a:spAutoFit/>
          </a:bodyPr>
          <a:lstStyle/>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28</a:t>
            </a:r>
            <a:r>
              <a:rPr lang="zh-CN" altLang="en-US" sz="1600" b="1" kern="100" dirty="0">
                <a:solidFill>
                  <a:srgbClr val="002060"/>
                </a:solidFill>
                <a:latin typeface="黑体" pitchFamily="49" charset="-122"/>
                <a:ea typeface="黑体" pitchFamily="49" charset="-122"/>
                <a:cs typeface="Times New Roman" panose="02020603050405020304" pitchFamily="18" charset="0"/>
              </a:rPr>
              <a:t>考点：劳动关系系统及其运行</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19.</a:t>
            </a:r>
            <a:r>
              <a:rPr lang="zh-CN" altLang="en-US" sz="1600" b="1" kern="100" dirty="0">
                <a:solidFill>
                  <a:srgbClr val="002060"/>
                </a:solidFill>
                <a:latin typeface="黑体" pitchFamily="49" charset="-122"/>
                <a:ea typeface="黑体" pitchFamily="49" charset="-122"/>
                <a:cs typeface="Times New Roman" panose="02020603050405020304" pitchFamily="18" charset="0"/>
              </a:rPr>
              <a:t>下列属于劳动者个人权利（个别劳权）的有（  </a:t>
            </a:r>
            <a:r>
              <a:rPr lang="en-US" altLang="zh-CN" sz="1600" b="1" kern="100" dirty="0">
                <a:solidFill>
                  <a:srgbClr val="002060"/>
                </a:solidFill>
                <a:latin typeface="黑体" pitchFamily="49" charset="-122"/>
                <a:ea typeface="黑体" pitchFamily="49" charset="-122"/>
                <a:cs typeface="Times New Roman" panose="02020603050405020304" pitchFamily="18" charset="0"/>
              </a:rPr>
              <a:t>)</a:t>
            </a: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劳动就业权</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工资报酬权</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职业安全卫生权</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劳动争议提请处理权</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E.</a:t>
            </a:r>
            <a:r>
              <a:rPr lang="zh-CN" altLang="en-US" sz="1600" b="1" kern="100" dirty="0">
                <a:solidFill>
                  <a:srgbClr val="002060"/>
                </a:solidFill>
                <a:latin typeface="黑体" pitchFamily="49" charset="-122"/>
                <a:ea typeface="黑体" pitchFamily="49" charset="-122"/>
                <a:cs typeface="Times New Roman" panose="02020603050405020304" pitchFamily="18" charset="0"/>
              </a:rPr>
              <a:t>民主参与权</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28</a:t>
            </a:r>
            <a:r>
              <a:rPr lang="zh-CN" altLang="en-US" sz="1600" b="1" kern="100" dirty="0">
                <a:solidFill>
                  <a:srgbClr val="002060"/>
                </a:solidFill>
                <a:latin typeface="黑体" pitchFamily="49" charset="-122"/>
                <a:ea typeface="黑体" pitchFamily="49" charset="-122"/>
                <a:cs typeface="Times New Roman" panose="02020603050405020304" pitchFamily="18" charset="0"/>
              </a:rPr>
              <a:t>考点：劳动关系调整的原则</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20.</a:t>
            </a:r>
            <a:r>
              <a:rPr lang="zh-CN" altLang="en-US" sz="1600" b="1" kern="100" dirty="0">
                <a:solidFill>
                  <a:srgbClr val="002060"/>
                </a:solidFill>
                <a:latin typeface="黑体" pitchFamily="49" charset="-122"/>
                <a:ea typeface="黑体" pitchFamily="49" charset="-122"/>
                <a:cs typeface="Times New Roman" panose="02020603050405020304" pitchFamily="18" charset="0"/>
              </a:rPr>
              <a:t>下列关于调整劳动关系的原则的说法，错误的是（  </a:t>
            </a:r>
            <a:r>
              <a:rPr lang="en-US" altLang="zh-CN" sz="1600" b="1" kern="100" dirty="0">
                <a:solidFill>
                  <a:srgbClr val="002060"/>
                </a:solidFill>
                <a:latin typeface="黑体" pitchFamily="49" charset="-122"/>
                <a:ea typeface="黑体" pitchFamily="49" charset="-122"/>
                <a:cs typeface="Times New Roman" panose="02020603050405020304" pitchFamily="18" charset="0"/>
              </a:rPr>
              <a:t>)</a:t>
            </a: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劳动关系主体权利义务是统一的</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保护劳动关系主体权益的原则中的优先保护，是指当对劳动者权益保护和对用人单位权益保护出现矛盾、发生冲突时，对用人单位实施优先保护</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平等保护指对全体劳动者和各类用人单位的权益都应平等保护</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劳动关系的建立、存续和终止以及劳动关系双方的纠纷处理，由劳动关系双方依法自主协商决定</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p:txBody>
      </p:sp>
    </p:spTree>
    <p:extLst>
      <p:ext uri="{BB962C8B-B14F-4D97-AF65-F5344CB8AC3E}">
        <p14:creationId xmlns:p14="http://schemas.microsoft.com/office/powerpoint/2010/main" val="18417545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CA206A58-5637-411B-A1AF-2C907027FED7}"/>
              </a:ext>
            </a:extLst>
          </p:cNvPr>
          <p:cNvSpPr/>
          <p:nvPr/>
        </p:nvSpPr>
        <p:spPr>
          <a:xfrm>
            <a:off x="898634" y="484882"/>
            <a:ext cx="11075276" cy="5304016"/>
          </a:xfrm>
          <a:prstGeom prst="rect">
            <a:avLst/>
          </a:prstGeom>
        </p:spPr>
        <p:txBody>
          <a:bodyPr wrap="square">
            <a:spAutoFit/>
          </a:bodyPr>
          <a:lstStyle/>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29</a:t>
            </a:r>
            <a:r>
              <a:rPr lang="zh-CN" altLang="en-US" sz="1600" b="1" kern="100" dirty="0">
                <a:solidFill>
                  <a:srgbClr val="002060"/>
                </a:solidFill>
                <a:latin typeface="黑体" pitchFamily="49" charset="-122"/>
                <a:ea typeface="黑体" pitchFamily="49" charset="-122"/>
                <a:cs typeface="Times New Roman" panose="02020603050405020304" pitchFamily="18" charset="0"/>
              </a:rPr>
              <a:t>考点：我国调整劳动关系的制度和机制</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1.</a:t>
            </a:r>
            <a:r>
              <a:rPr lang="zh-CN" altLang="en-US" sz="1600" b="1" kern="100" dirty="0">
                <a:solidFill>
                  <a:srgbClr val="002060"/>
                </a:solidFill>
                <a:latin typeface="黑体" pitchFamily="49" charset="-122"/>
                <a:ea typeface="黑体" pitchFamily="49" charset="-122"/>
                <a:cs typeface="Times New Roman" panose="02020603050405020304" pitchFamily="18" charset="0"/>
              </a:rPr>
              <a:t>下列关于对我国调整劳动关系的制度和机制描述正确的是（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劳动合同制度是市场经济条件下调整集体劳动关系的一项基本制度</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集体合同制度是调整个别劳动关系的基本制度</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我国职工民主管理制度的主要体现形式是工会制度</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我国实行的是“一调、一裁、两审”的争议处理体制</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2.</a:t>
            </a:r>
            <a:r>
              <a:rPr lang="zh-CN" altLang="en-US" sz="1600" b="1" kern="100" dirty="0">
                <a:solidFill>
                  <a:srgbClr val="002060"/>
                </a:solidFill>
                <a:latin typeface="黑体" pitchFamily="49" charset="-122"/>
                <a:ea typeface="黑体" pitchFamily="49" charset="-122"/>
                <a:cs typeface="Times New Roman" panose="02020603050405020304" pitchFamily="18" charset="0"/>
              </a:rPr>
              <a:t>下列关于劳动争议处理机制，顺序正确的是（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仲裁、调解、协商、诉讼</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调解、协商、仲裁、诉讼</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协商、调解、仲裁、诉讼</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诉讼、调解、协商、仲载</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p:txBody>
      </p:sp>
    </p:spTree>
    <p:extLst>
      <p:ext uri="{BB962C8B-B14F-4D97-AF65-F5344CB8AC3E}">
        <p14:creationId xmlns:p14="http://schemas.microsoft.com/office/powerpoint/2010/main" val="2606398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CA206A58-5637-411B-A1AF-2C907027FED7}"/>
              </a:ext>
            </a:extLst>
          </p:cNvPr>
          <p:cNvSpPr/>
          <p:nvPr/>
        </p:nvSpPr>
        <p:spPr>
          <a:xfrm>
            <a:off x="898634" y="484882"/>
            <a:ext cx="11075276" cy="5755422"/>
          </a:xfrm>
          <a:prstGeom prst="rect">
            <a:avLst/>
          </a:prstGeom>
        </p:spPr>
        <p:txBody>
          <a:bodyPr wrap="square">
            <a:spAutoFit/>
          </a:bodyPr>
          <a:lstStyle/>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29</a:t>
            </a:r>
            <a:r>
              <a:rPr lang="zh-CN" altLang="en-US" sz="1600" b="1" kern="100" dirty="0">
                <a:solidFill>
                  <a:srgbClr val="002060"/>
                </a:solidFill>
                <a:latin typeface="黑体" pitchFamily="49" charset="-122"/>
                <a:ea typeface="黑体" pitchFamily="49" charset="-122"/>
                <a:cs typeface="Times New Roman" panose="02020603050405020304" pitchFamily="18" charset="0"/>
              </a:rPr>
              <a:t>考点：我国调整劳动关系的制度和机制</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3.</a:t>
            </a:r>
            <a:r>
              <a:rPr lang="zh-CN" altLang="en-US" sz="1600" b="1" kern="100" dirty="0">
                <a:solidFill>
                  <a:srgbClr val="002060"/>
                </a:solidFill>
                <a:latin typeface="黑体" pitchFamily="49" charset="-122"/>
                <a:ea typeface="黑体" pitchFamily="49" charset="-122"/>
                <a:cs typeface="Times New Roman" panose="02020603050405020304" pitchFamily="18" charset="0"/>
              </a:rPr>
              <a:t>在</a:t>
            </a:r>
            <a:r>
              <a:rPr lang="en-US" altLang="zh-CN" sz="1600" b="1" kern="100" dirty="0">
                <a:solidFill>
                  <a:srgbClr val="002060"/>
                </a:solidFill>
                <a:latin typeface="黑体" pitchFamily="49" charset="-122"/>
                <a:ea typeface="黑体" pitchFamily="49" charset="-122"/>
                <a:cs typeface="Times New Roman" panose="02020603050405020304" pitchFamily="18" charset="0"/>
              </a:rPr>
              <a:t>2001</a:t>
            </a:r>
            <a:r>
              <a:rPr lang="zh-CN" altLang="en-US" sz="1600" b="1" kern="100" dirty="0">
                <a:solidFill>
                  <a:srgbClr val="002060"/>
                </a:solidFill>
                <a:latin typeface="黑体" pitchFamily="49" charset="-122"/>
                <a:ea typeface="黑体" pitchFamily="49" charset="-122"/>
                <a:cs typeface="Times New Roman" panose="02020603050405020304" pitchFamily="18" charset="0"/>
              </a:rPr>
              <a:t>年</a:t>
            </a:r>
            <a:r>
              <a:rPr lang="en-US" altLang="zh-CN" sz="1600" b="1" kern="100" dirty="0">
                <a:solidFill>
                  <a:srgbClr val="002060"/>
                </a:solidFill>
                <a:latin typeface="黑体" pitchFamily="49" charset="-122"/>
                <a:ea typeface="黑体" pitchFamily="49" charset="-122"/>
                <a:cs typeface="Times New Roman" panose="02020603050405020304" pitchFamily="18" charset="0"/>
              </a:rPr>
              <a:t>8</a:t>
            </a:r>
            <a:r>
              <a:rPr lang="zh-CN" altLang="en-US" sz="1600" b="1" kern="100" dirty="0">
                <a:solidFill>
                  <a:srgbClr val="002060"/>
                </a:solidFill>
                <a:latin typeface="黑体" pitchFamily="49" charset="-122"/>
                <a:ea typeface="黑体" pitchFamily="49" charset="-122"/>
                <a:cs typeface="Times New Roman" panose="02020603050405020304" pitchFamily="18" charset="0"/>
              </a:rPr>
              <a:t>月，由（   ）共同建立国家协调劳动关系三方会议制度</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劳动和社会保障部</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中华全国总工会</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中国企业联合会</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企业工会</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E.</a:t>
            </a:r>
            <a:r>
              <a:rPr lang="zh-CN" altLang="en-US" sz="1600" b="1" kern="100" dirty="0">
                <a:solidFill>
                  <a:srgbClr val="002060"/>
                </a:solidFill>
                <a:latin typeface="黑体" pitchFamily="49" charset="-122"/>
                <a:ea typeface="黑体" pitchFamily="49" charset="-122"/>
                <a:cs typeface="Times New Roman" panose="02020603050405020304" pitchFamily="18" charset="0"/>
              </a:rPr>
              <a:t>用人单位</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4.</a:t>
            </a:r>
            <a:r>
              <a:rPr lang="zh-CN" altLang="en-US" sz="1600" b="1" kern="100" dirty="0">
                <a:solidFill>
                  <a:srgbClr val="002060"/>
                </a:solidFill>
                <a:latin typeface="黑体" pitchFamily="49" charset="-122"/>
                <a:ea typeface="黑体" pitchFamily="49" charset="-122"/>
                <a:cs typeface="Times New Roman" panose="02020603050405020304" pitchFamily="18" charset="0"/>
              </a:rPr>
              <a:t>公有制企业实行职工民主管理的基本形式是（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经理信誉</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职工董事局监督</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厂务公开</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职工代表大会考点：发展和谐劳动关系的重要意义</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p:txBody>
      </p:sp>
    </p:spTree>
    <p:extLst>
      <p:ext uri="{BB962C8B-B14F-4D97-AF65-F5344CB8AC3E}">
        <p14:creationId xmlns:p14="http://schemas.microsoft.com/office/powerpoint/2010/main" val="40511582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CA206A58-5637-411B-A1AF-2C907027FED7}"/>
              </a:ext>
            </a:extLst>
          </p:cNvPr>
          <p:cNvSpPr/>
          <p:nvPr/>
        </p:nvSpPr>
        <p:spPr>
          <a:xfrm>
            <a:off x="898634" y="484882"/>
            <a:ext cx="11075276" cy="5304016"/>
          </a:xfrm>
          <a:prstGeom prst="rect">
            <a:avLst/>
          </a:prstGeom>
        </p:spPr>
        <p:txBody>
          <a:bodyPr wrap="square">
            <a:spAutoFit/>
          </a:bodyPr>
          <a:lstStyle/>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29</a:t>
            </a:r>
            <a:r>
              <a:rPr lang="zh-CN" altLang="en-US" sz="1600" b="1" kern="100" dirty="0">
                <a:solidFill>
                  <a:srgbClr val="002060"/>
                </a:solidFill>
                <a:latin typeface="黑体" pitchFamily="49" charset="-122"/>
                <a:ea typeface="黑体" pitchFamily="49" charset="-122"/>
                <a:cs typeface="Times New Roman" panose="02020603050405020304" pitchFamily="18" charset="0"/>
              </a:rPr>
              <a:t>考点：发展和谐劳动关系的重要意义</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5.</a:t>
            </a:r>
            <a:r>
              <a:rPr lang="zh-CN" altLang="en-US" sz="1600" b="1" kern="100" dirty="0">
                <a:solidFill>
                  <a:srgbClr val="002060"/>
                </a:solidFill>
                <a:latin typeface="黑体" pitchFamily="49" charset="-122"/>
                <a:ea typeface="黑体" pitchFamily="49" charset="-122"/>
                <a:cs typeface="Times New Roman" panose="02020603050405020304" pitchFamily="18" charset="0"/>
              </a:rPr>
              <a:t>下列对发展和谐劳动关系的意义表述错误的是（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劳动关系是最基本和最重要的社会关系</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发展和谐劳动关系是构建和谐社会的重要内容</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维持社会稳定，履行社会责任是劳动关系的核心</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发展和谐劳动关系是保持经济又好又快发展的重要前提，</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29</a:t>
            </a:r>
            <a:r>
              <a:rPr lang="zh-CN" altLang="en-US" sz="1600" b="1" kern="100" dirty="0">
                <a:solidFill>
                  <a:srgbClr val="002060"/>
                </a:solidFill>
                <a:latin typeface="黑体" pitchFamily="49" charset="-122"/>
                <a:ea typeface="黑体" pitchFamily="49" charset="-122"/>
                <a:cs typeface="Times New Roman" panose="02020603050405020304" pitchFamily="18" charset="0"/>
              </a:rPr>
              <a:t>考点：员工申诉管理</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6.</a:t>
            </a:r>
            <a:r>
              <a:rPr lang="zh-CN" altLang="en-US" sz="1600" b="1" kern="100" dirty="0">
                <a:solidFill>
                  <a:srgbClr val="002060"/>
                </a:solidFill>
                <a:latin typeface="黑体" pitchFamily="49" charset="-122"/>
                <a:ea typeface="黑体" pitchFamily="49" charset="-122"/>
                <a:cs typeface="Times New Roman" panose="02020603050405020304" pitchFamily="18" charset="0"/>
              </a:rPr>
              <a:t>关于员工申诉管理的说法，正确的是（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非正式的申诉处理程序就是由双方共同的上级进行说和</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员工申诉是一种表达不满的途径</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员工不满全都可以通过申诉程序进行申诉化第</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正式的申诉程序中，员工无需举证，由受理部门查明事实</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p:txBody>
      </p:sp>
    </p:spTree>
    <p:extLst>
      <p:ext uri="{BB962C8B-B14F-4D97-AF65-F5344CB8AC3E}">
        <p14:creationId xmlns:p14="http://schemas.microsoft.com/office/powerpoint/2010/main" val="2377683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CA206A58-5637-411B-A1AF-2C907027FED7}"/>
              </a:ext>
            </a:extLst>
          </p:cNvPr>
          <p:cNvSpPr/>
          <p:nvPr/>
        </p:nvSpPr>
        <p:spPr>
          <a:xfrm>
            <a:off x="898634" y="484882"/>
            <a:ext cx="11075276" cy="5304016"/>
          </a:xfrm>
          <a:prstGeom prst="rect">
            <a:avLst/>
          </a:prstGeom>
        </p:spPr>
        <p:txBody>
          <a:bodyPr wrap="square">
            <a:spAutoFit/>
          </a:bodyPr>
          <a:lstStyle/>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29</a:t>
            </a:r>
            <a:r>
              <a:rPr lang="zh-CN" altLang="en-US" sz="1600" b="1" kern="100" dirty="0">
                <a:solidFill>
                  <a:srgbClr val="002060"/>
                </a:solidFill>
                <a:latin typeface="黑体" pitchFamily="49" charset="-122"/>
                <a:ea typeface="黑体" pitchFamily="49" charset="-122"/>
                <a:cs typeface="Times New Roman" panose="02020603050405020304" pitchFamily="18" charset="0"/>
              </a:rPr>
              <a:t>考点：员工申诉管理</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7.</a:t>
            </a:r>
            <a:r>
              <a:rPr lang="zh-CN" altLang="en-US" sz="1600" b="1" kern="100" dirty="0">
                <a:solidFill>
                  <a:srgbClr val="002060"/>
                </a:solidFill>
                <a:latin typeface="黑体" pitchFamily="49" charset="-122"/>
                <a:ea typeface="黑体" pitchFamily="49" charset="-122"/>
                <a:cs typeface="Times New Roman" panose="02020603050405020304" pitchFamily="18" charset="0"/>
              </a:rPr>
              <a:t>以下不属于员工申诉范围的是（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对绩效考评结果有异议的</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认为职务升迁处理不当的</a:t>
            </a: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公平原则</a:t>
            </a: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反馈原则</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认为上级滥用职权的</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家庭纠纷无法正确处理的</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8.</a:t>
            </a:r>
            <a:r>
              <a:rPr lang="zh-CN" altLang="en-US" sz="1600" b="1" kern="100" dirty="0">
                <a:solidFill>
                  <a:srgbClr val="002060"/>
                </a:solidFill>
                <a:latin typeface="黑体" pitchFamily="49" charset="-122"/>
                <a:ea typeface="黑体" pitchFamily="49" charset="-122"/>
                <a:cs typeface="Times New Roman" panose="02020603050405020304" pitchFamily="18" charset="0"/>
              </a:rPr>
              <a:t>员工申诉管理的（  ） ，要明确界定员工的申诉范围</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合法原则</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公平原则</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明晰原则</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反馈原则</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p:txBody>
      </p:sp>
    </p:spTree>
    <p:extLst>
      <p:ext uri="{BB962C8B-B14F-4D97-AF65-F5344CB8AC3E}">
        <p14:creationId xmlns:p14="http://schemas.microsoft.com/office/powerpoint/2010/main" val="1663357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CA206A58-5637-411B-A1AF-2C907027FED7}"/>
              </a:ext>
            </a:extLst>
          </p:cNvPr>
          <p:cNvSpPr/>
          <p:nvPr/>
        </p:nvSpPr>
        <p:spPr>
          <a:xfrm>
            <a:off x="898634" y="484882"/>
            <a:ext cx="11075276" cy="5304016"/>
          </a:xfrm>
          <a:prstGeom prst="rect">
            <a:avLst/>
          </a:prstGeom>
        </p:spPr>
        <p:txBody>
          <a:bodyPr wrap="square">
            <a:spAutoFit/>
          </a:bodyPr>
          <a:lstStyle/>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29</a:t>
            </a:r>
            <a:r>
              <a:rPr lang="zh-CN" altLang="en-US" sz="1600" b="1" kern="100" dirty="0">
                <a:solidFill>
                  <a:srgbClr val="002060"/>
                </a:solidFill>
                <a:latin typeface="黑体" pitchFamily="49" charset="-122"/>
                <a:ea typeface="黑体" pitchFamily="49" charset="-122"/>
                <a:cs typeface="Times New Roman" panose="02020603050405020304" pitchFamily="18" charset="0"/>
              </a:rPr>
              <a:t>考点：劳动争议调解管理</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9.</a:t>
            </a:r>
            <a:r>
              <a:rPr lang="zh-CN" altLang="en-US" sz="1600" b="1" kern="100" dirty="0">
                <a:solidFill>
                  <a:srgbClr val="002060"/>
                </a:solidFill>
                <a:latin typeface="黑体" pitchFamily="49" charset="-122"/>
                <a:ea typeface="黑体" pitchFamily="49" charset="-122"/>
                <a:cs typeface="Times New Roman" panose="02020603050405020304" pitchFamily="18" charset="0"/>
              </a:rPr>
              <a:t>下列关于劳动争议调解的描述，正确的是（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劳动争议调解主要运用说服教育、劝导协商的方式，调解的结果具有强制性</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广义的劳动争议调解是指企业劳动争议调解委员会对本企业发生的劳动争议案件进行的调解</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狭义的劳动争议的调解专指仲裁庭调解人民法院审判中的调解，政府有关行政部门的调解，劳动争议诉前的专家调解等</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劳动争议调解属于我国劳动争议解决机制之一</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10.</a:t>
            </a:r>
            <a:r>
              <a:rPr lang="zh-CN" altLang="en-US" sz="1600" b="1" kern="100" dirty="0">
                <a:solidFill>
                  <a:srgbClr val="002060"/>
                </a:solidFill>
                <a:latin typeface="黑体" pitchFamily="49" charset="-122"/>
                <a:ea typeface="黑体" pitchFamily="49" charset="-122"/>
                <a:cs typeface="Times New Roman" panose="02020603050405020304" pitchFamily="18" charset="0"/>
              </a:rPr>
              <a:t>关于劳动争议调解委员会的表述，错误的是（  ）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大中型企业应当依法设立劳动争议调解委员会，并应配备专职工作人员</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小微型企业可以由劳动者和企业共同推举人员开展调解工作</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劳动争议调解委员会可以根据需要在车间、工段、班组设立调解小组</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有分店、分厂的企业，可以根据需要在分支机构设立劳动争议调解委员会</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p:txBody>
      </p:sp>
    </p:spTree>
    <p:extLst>
      <p:ext uri="{BB962C8B-B14F-4D97-AF65-F5344CB8AC3E}">
        <p14:creationId xmlns:p14="http://schemas.microsoft.com/office/powerpoint/2010/main" val="33093808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CA206A58-5637-411B-A1AF-2C907027FED7}"/>
              </a:ext>
            </a:extLst>
          </p:cNvPr>
          <p:cNvSpPr/>
          <p:nvPr/>
        </p:nvSpPr>
        <p:spPr>
          <a:xfrm>
            <a:off x="898634" y="484882"/>
            <a:ext cx="11075276" cy="3046988"/>
          </a:xfrm>
          <a:prstGeom prst="rect">
            <a:avLst/>
          </a:prstGeom>
        </p:spPr>
        <p:txBody>
          <a:bodyPr wrap="square">
            <a:spAutoFit/>
          </a:bodyPr>
          <a:lstStyle/>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29</a:t>
            </a:r>
            <a:r>
              <a:rPr lang="zh-CN" altLang="en-US" sz="1600" b="1" kern="100" dirty="0">
                <a:solidFill>
                  <a:srgbClr val="002060"/>
                </a:solidFill>
                <a:latin typeface="黑体" pitchFamily="49" charset="-122"/>
                <a:ea typeface="黑体" pitchFamily="49" charset="-122"/>
                <a:cs typeface="Times New Roman" panose="02020603050405020304" pitchFamily="18" charset="0"/>
              </a:rPr>
              <a:t>考点：劳动争议调解管理</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11.</a:t>
            </a:r>
            <a:r>
              <a:rPr lang="zh-CN" altLang="en-US" sz="1600" b="1" kern="100" dirty="0">
                <a:solidFill>
                  <a:srgbClr val="002060"/>
                </a:solidFill>
                <a:latin typeface="黑体" pitchFamily="49" charset="-122"/>
                <a:ea typeface="黑体" pitchFamily="49" charset="-122"/>
                <a:cs typeface="Times New Roman" panose="02020603050405020304" pitchFamily="18" charset="0"/>
              </a:rPr>
              <a:t>下列选项中，属于劳动争议调解员的职责的有（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关注本企业劳动关系状况，及时向企业劳动争议调解委员会报告</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接受企业劳动争议调解委员会指派，调解劳动争议案件</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作为企业代表参加劳动争议人事仲裁委员会，担任仲裁员</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完成企业劳动争议调解委员会交办的其他工作</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E.</a:t>
            </a:r>
            <a:r>
              <a:rPr lang="zh-CN" altLang="en-US" sz="1600" b="1" kern="100" dirty="0">
                <a:solidFill>
                  <a:srgbClr val="002060"/>
                </a:solidFill>
                <a:latin typeface="黑体" pitchFamily="49" charset="-122"/>
                <a:ea typeface="黑体" pitchFamily="49" charset="-122"/>
                <a:cs typeface="Times New Roman" panose="02020603050405020304" pitchFamily="18" charset="0"/>
              </a:rPr>
              <a:t>监督和解协议、调解协议的履行</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p:txBody>
      </p:sp>
    </p:spTree>
    <p:extLst>
      <p:ext uri="{BB962C8B-B14F-4D97-AF65-F5344CB8AC3E}">
        <p14:creationId xmlns:p14="http://schemas.microsoft.com/office/powerpoint/2010/main" val="27356213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8194" name="Picture 2" descr="C:\Users\samsung\Desktop\第二部分 导图\图第九章.png"/>
          <p:cNvPicPr>
            <a:picLocks noChangeAspect="1" noChangeArrowheads="1"/>
          </p:cNvPicPr>
          <p:nvPr/>
        </p:nvPicPr>
        <p:blipFill>
          <a:blip r:embed="rId4" cstate="print"/>
          <a:srcRect/>
          <a:stretch>
            <a:fillRect/>
          </a:stretch>
        </p:blipFill>
        <p:spPr bwMode="auto">
          <a:xfrm>
            <a:off x="692150" y="575734"/>
            <a:ext cx="10837863" cy="5877454"/>
          </a:xfrm>
          <a:prstGeom prst="rect">
            <a:avLst/>
          </a:prstGeom>
          <a:noFill/>
        </p:spPr>
      </p:pic>
    </p:spTree>
    <p:extLst>
      <p:ext uri="{BB962C8B-B14F-4D97-AF65-F5344CB8AC3E}">
        <p14:creationId xmlns:p14="http://schemas.microsoft.com/office/powerpoint/2010/main" val="34835173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A9908D62-6DBF-4AD0-B75D-344905C28DFC}"/>
              </a:ext>
            </a:extLst>
          </p:cNvPr>
          <p:cNvSpPr/>
          <p:nvPr/>
        </p:nvSpPr>
        <p:spPr>
          <a:xfrm>
            <a:off x="3253155" y="1669409"/>
            <a:ext cx="6138219" cy="3139321"/>
          </a:xfrm>
          <a:prstGeom prst="rect">
            <a:avLst/>
          </a:prstGeom>
        </p:spPr>
        <p:txBody>
          <a:bodyPr wrap="none">
            <a:spAutoFit/>
          </a:bodyPr>
          <a:lstStyle/>
          <a:p>
            <a:r>
              <a:rPr lang="zh-CN" altLang="en-US" sz="6600" b="1" kern="100" dirty="0">
                <a:solidFill>
                  <a:srgbClr val="002060"/>
                </a:solidFill>
                <a:latin typeface="黑体" panose="02010609060101010101" pitchFamily="49" charset="-122"/>
                <a:ea typeface="黑体" panose="02010609060101010101" pitchFamily="49" charset="-122"/>
              </a:rPr>
              <a:t>   第三部分</a:t>
            </a:r>
            <a:endParaRPr lang="en-US" altLang="zh-CN" sz="6600" b="1" kern="100" dirty="0">
              <a:solidFill>
                <a:srgbClr val="002060"/>
              </a:solidFill>
              <a:latin typeface="黑体" panose="02010609060101010101" pitchFamily="49" charset="-122"/>
              <a:ea typeface="黑体" panose="02010609060101010101" pitchFamily="49" charset="-122"/>
            </a:endParaRPr>
          </a:p>
          <a:p>
            <a:endParaRPr lang="en-US" altLang="zh-CN" sz="6600" b="1" kern="100" dirty="0">
              <a:solidFill>
                <a:srgbClr val="002060"/>
              </a:solidFill>
              <a:latin typeface="黑体" panose="02010609060101010101" pitchFamily="49" charset="-122"/>
              <a:ea typeface="黑体" panose="02010609060101010101" pitchFamily="49" charset="-122"/>
            </a:endParaRPr>
          </a:p>
          <a:p>
            <a:r>
              <a:rPr lang="zh-CN" altLang="en-US" sz="6600" b="1" kern="100" dirty="0">
                <a:solidFill>
                  <a:srgbClr val="002060"/>
                </a:solidFill>
                <a:latin typeface="黑体" panose="02010609060101010101" pitchFamily="49" charset="-122"/>
                <a:ea typeface="黑体" panose="02010609060101010101" pitchFamily="49" charset="-122"/>
              </a:rPr>
              <a:t>劳 动 力 市 场</a:t>
            </a:r>
            <a:endParaRPr lang="zh-CN" altLang="en-US" sz="6600" b="1" dirty="0">
              <a:solidFill>
                <a:srgbClr val="002060"/>
              </a:solidFill>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37890" name="Picture 2" descr="C:\Users\samsung\Desktop\2020年经济师课件9.7\2020年经济师课件\第三部分 导图\图第三部分.png"/>
          <p:cNvPicPr>
            <a:picLocks noChangeAspect="1" noChangeArrowheads="1"/>
          </p:cNvPicPr>
          <p:nvPr/>
        </p:nvPicPr>
        <p:blipFill>
          <a:blip r:embed="rId4" cstate="print"/>
          <a:srcRect/>
          <a:stretch>
            <a:fillRect/>
          </a:stretch>
        </p:blipFill>
        <p:spPr bwMode="auto">
          <a:xfrm>
            <a:off x="1134533" y="880533"/>
            <a:ext cx="9973734" cy="5249334"/>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6912BE65-7B79-442C-9BE1-43DB9447F7E0}"/>
              </a:ext>
            </a:extLst>
          </p:cNvPr>
          <p:cNvSpPr/>
          <p:nvPr/>
        </p:nvSpPr>
        <p:spPr>
          <a:xfrm>
            <a:off x="3017272" y="2753267"/>
            <a:ext cx="6410729" cy="769441"/>
          </a:xfrm>
          <a:prstGeom prst="rect">
            <a:avLst/>
          </a:prstGeom>
        </p:spPr>
        <p:txBody>
          <a:bodyPr wrap="none">
            <a:spAutoFit/>
          </a:bodyPr>
          <a:lstStyle/>
          <a:p>
            <a:r>
              <a:rPr lang="zh-CN" altLang="zh-CN" sz="4400" b="1" kern="100" dirty="0">
                <a:solidFill>
                  <a:srgbClr val="000080"/>
                </a:solidFill>
                <a:latin typeface="黑体" pitchFamily="49" charset="-122"/>
                <a:ea typeface="黑体" pitchFamily="49" charset="-122"/>
                <a:cs typeface="宋体" panose="02010600030101010101" pitchFamily="2" charset="-122"/>
              </a:rPr>
              <a:t>第十一章</a:t>
            </a:r>
            <a:r>
              <a:rPr lang="en-US" altLang="zh-CN" sz="4400" b="1" kern="100" dirty="0">
                <a:solidFill>
                  <a:srgbClr val="000080"/>
                </a:solidFill>
                <a:latin typeface="黑体" pitchFamily="49" charset="-122"/>
                <a:ea typeface="黑体" pitchFamily="49" charset="-122"/>
                <a:cs typeface="宋体" panose="02010600030101010101" pitchFamily="2" charset="-122"/>
              </a:rPr>
              <a:t>  </a:t>
            </a:r>
            <a:r>
              <a:rPr lang="zh-CN" altLang="zh-CN" sz="4400" b="1" kern="100" dirty="0">
                <a:solidFill>
                  <a:srgbClr val="000080"/>
                </a:solidFill>
                <a:latin typeface="黑体" pitchFamily="49" charset="-122"/>
                <a:ea typeface="黑体" pitchFamily="49" charset="-122"/>
                <a:cs typeface="宋体" panose="02010600030101010101" pitchFamily="2" charset="-122"/>
              </a:rPr>
              <a:t>劳动力市场★</a:t>
            </a:r>
            <a:endParaRPr lang="zh-CN" altLang="en-US" sz="4400" dirty="0">
              <a:latin typeface="黑体" pitchFamily="49" charset="-122"/>
              <a:ea typeface="黑体" pitchFamily="49"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38914" name="Picture 2" descr="C:\Users\samsung\Desktop\2020年经济师课件9.7\2020年经济师课件\第三部分 导图\图第十一章.png"/>
          <p:cNvPicPr>
            <a:picLocks noChangeAspect="1" noChangeArrowheads="1"/>
          </p:cNvPicPr>
          <p:nvPr/>
        </p:nvPicPr>
        <p:blipFill>
          <a:blip r:embed="rId4" cstate="print"/>
          <a:srcRect/>
          <a:stretch>
            <a:fillRect/>
          </a:stretch>
        </p:blipFill>
        <p:spPr bwMode="auto">
          <a:xfrm>
            <a:off x="1303867" y="846667"/>
            <a:ext cx="9889065" cy="5606521"/>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D463DCF7-9A26-4E62-BC7F-63BA2EC08954}"/>
              </a:ext>
            </a:extLst>
          </p:cNvPr>
          <p:cNvSpPr/>
          <p:nvPr/>
        </p:nvSpPr>
        <p:spPr>
          <a:xfrm>
            <a:off x="965200" y="524933"/>
            <a:ext cx="3068423" cy="507831"/>
          </a:xfrm>
          <a:prstGeom prst="rect">
            <a:avLst/>
          </a:prstGeom>
        </p:spPr>
        <p:txBody>
          <a:bodyPr wrap="square">
            <a:spAutoFit/>
          </a:bodyPr>
          <a:lstStyle/>
          <a:p>
            <a:pPr indent="280670" algn="just">
              <a:lnSpc>
                <a:spcPct val="150000"/>
              </a:lnSpc>
              <a:spcAft>
                <a:spcPts val="0"/>
              </a:spcAft>
            </a:pPr>
            <a:r>
              <a:rPr lang="zh-CN" altLang="en-US" b="1" u="sng" kern="100" dirty="0">
                <a:solidFill>
                  <a:srgbClr val="002060"/>
                </a:solidFill>
                <a:latin typeface="Calibri" panose="020F0502020204030204" pitchFamily="34" charset="0"/>
                <a:ea typeface="宋体" panose="02010600030101010101" pitchFamily="2" charset="-122"/>
                <a:cs typeface="Times New Roman" panose="02020603050405020304" pitchFamily="18" charset="0"/>
              </a:rPr>
              <a:t>第一节    劳动力市场概论</a:t>
            </a:r>
            <a:endParaRPr lang="zh-CN" altLang="zh-CN" sz="1600" kern="100" dirty="0">
              <a:solidFill>
                <a:srgbClr val="002060"/>
              </a:solidFill>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19829797-85C0-44F4-B016-BD8E2545460B}"/>
              </a:ext>
            </a:extLst>
          </p:cNvPr>
          <p:cNvGraphicFramePr>
            <a:graphicFrameLocks noGrp="1"/>
          </p:cNvGraphicFramePr>
          <p:nvPr/>
        </p:nvGraphicFramePr>
        <p:xfrm>
          <a:off x="692150" y="1509222"/>
          <a:ext cx="10837863" cy="4663440"/>
        </p:xfrm>
        <a:graphic>
          <a:graphicData uri="http://schemas.openxmlformats.org/drawingml/2006/table">
            <a:tbl>
              <a:tblPr>
                <a:tableStyleId>{5C22544A-7EE6-4342-B048-85BDC9FD1C3A}</a:tableStyleId>
              </a:tblPr>
              <a:tblGrid>
                <a:gridCol w="1208569">
                  <a:extLst>
                    <a:ext uri="{9D8B030D-6E8A-4147-A177-3AD203B41FA5}">
                      <a16:colId xmlns:a16="http://schemas.microsoft.com/office/drawing/2014/main" val="1337742638"/>
                    </a:ext>
                  </a:extLst>
                </a:gridCol>
                <a:gridCol w="9629294">
                  <a:extLst>
                    <a:ext uri="{9D8B030D-6E8A-4147-A177-3AD203B41FA5}">
                      <a16:colId xmlns:a16="http://schemas.microsoft.com/office/drawing/2014/main" val="3719842836"/>
                    </a:ext>
                  </a:extLst>
                </a:gridCol>
              </a:tblGrid>
              <a:tr h="1514764">
                <a:tc>
                  <a:txBody>
                    <a:bodyPr/>
                    <a:lstStyle/>
                    <a:p>
                      <a:pPr algn="l">
                        <a:spcAft>
                          <a:spcPts val="0"/>
                        </a:spcAft>
                      </a:pPr>
                      <a:r>
                        <a:rPr lang="en-US" sz="1800" b="1" kern="0" dirty="0">
                          <a:solidFill>
                            <a:srgbClr val="002060"/>
                          </a:solidFill>
                          <a:effectLst/>
                          <a:latin typeface="黑体" pitchFamily="49" charset="-122"/>
                          <a:ea typeface="黑体" pitchFamily="49" charset="-122"/>
                        </a:rPr>
                        <a:t>1.</a:t>
                      </a:r>
                      <a:r>
                        <a:rPr lang="zh-CN" sz="1800" b="1" kern="0" dirty="0">
                          <a:solidFill>
                            <a:srgbClr val="002060"/>
                          </a:solidFill>
                          <a:effectLst/>
                          <a:latin typeface="黑体" pitchFamily="49" charset="-122"/>
                          <a:ea typeface="黑体" pitchFamily="49" charset="-122"/>
                        </a:rPr>
                        <a:t>劳动力市场层次</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marL="342900" lvl="0" indent="-342900" algn="l">
                        <a:spcAft>
                          <a:spcPts val="0"/>
                        </a:spcAft>
                        <a:buFont typeface="+mj-lt"/>
                        <a:buNone/>
                      </a:pPr>
                      <a:r>
                        <a:rPr lang="zh-CN" altLang="en-US" sz="1800" b="1" kern="0" dirty="0">
                          <a:solidFill>
                            <a:srgbClr val="002060"/>
                          </a:solidFill>
                          <a:effectLst/>
                          <a:latin typeface="黑体" pitchFamily="49" charset="-122"/>
                          <a:ea typeface="黑体" pitchFamily="49" charset="-122"/>
                        </a:rPr>
                        <a:t>劳动力市场是进行劳动交易的一种要素市场。</a:t>
                      </a:r>
                      <a:endParaRPr lang="en-US" altLang="zh-CN" sz="1800" b="1" kern="0" dirty="0">
                        <a:solidFill>
                          <a:srgbClr val="002060"/>
                        </a:solidFill>
                        <a:effectLst/>
                        <a:latin typeface="黑体" pitchFamily="49" charset="-122"/>
                        <a:ea typeface="黑体" pitchFamily="49" charset="-122"/>
                      </a:endParaRPr>
                    </a:p>
                    <a:p>
                      <a:pPr marL="342900" lvl="0" indent="-342900" algn="l">
                        <a:spcAft>
                          <a:spcPts val="0"/>
                        </a:spcAft>
                        <a:buFont typeface="+mj-lt"/>
                        <a:buNone/>
                      </a:pPr>
                      <a:endParaRPr lang="en-US" altLang="zh-CN" sz="1800" b="1" kern="0" dirty="0">
                        <a:solidFill>
                          <a:srgbClr val="002060"/>
                        </a:solidFill>
                        <a:effectLst/>
                        <a:latin typeface="黑体" pitchFamily="49" charset="-122"/>
                        <a:ea typeface="黑体" pitchFamily="49" charset="-122"/>
                      </a:endParaRPr>
                    </a:p>
                    <a:p>
                      <a:pPr marL="342900" lvl="0" indent="-342900" algn="l">
                        <a:spcAft>
                          <a:spcPts val="0"/>
                        </a:spcAft>
                        <a:buFont typeface="+mj-lt"/>
                        <a:buAutoNum type="arabicPeriod"/>
                      </a:pPr>
                      <a:r>
                        <a:rPr lang="zh-CN" sz="1800" b="1" kern="0" dirty="0">
                          <a:solidFill>
                            <a:srgbClr val="002060"/>
                          </a:solidFill>
                          <a:effectLst/>
                          <a:latin typeface="黑体" pitchFamily="49" charset="-122"/>
                          <a:ea typeface="黑体" pitchFamily="49" charset="-122"/>
                        </a:rPr>
                        <a:t>从宏观角度：劳动力市场是由各种各样的局部性或单一性劳动力市场所构成的一个总劳动力市场体系。</a:t>
                      </a:r>
                      <a:endParaRPr lang="zh-CN" sz="1800" b="1" kern="100" dirty="0">
                        <a:solidFill>
                          <a:srgbClr val="002060"/>
                        </a:solidFill>
                        <a:effectLst/>
                        <a:latin typeface="黑体" pitchFamily="49" charset="-122"/>
                        <a:ea typeface="黑体" pitchFamily="49" charset="-122"/>
                      </a:endParaRPr>
                    </a:p>
                    <a:p>
                      <a:pPr marL="342900" lvl="0" indent="-342900" algn="l">
                        <a:spcAft>
                          <a:spcPts val="0"/>
                        </a:spcAft>
                        <a:buFont typeface="+mj-lt"/>
                        <a:buAutoNum type="arabicPeriod"/>
                      </a:pPr>
                      <a:r>
                        <a:rPr lang="zh-CN" sz="1800" b="1" kern="0" dirty="0">
                          <a:solidFill>
                            <a:srgbClr val="002060"/>
                          </a:solidFill>
                          <a:effectLst/>
                          <a:latin typeface="黑体" pitchFamily="49" charset="-122"/>
                          <a:ea typeface="黑体" pitchFamily="49" charset="-122"/>
                        </a:rPr>
                        <a:t>从</a:t>
                      </a:r>
                      <a:r>
                        <a:rPr lang="zh-CN" sz="1800" b="1" u="sng" kern="0" dirty="0">
                          <a:solidFill>
                            <a:srgbClr val="002060"/>
                          </a:solidFill>
                          <a:effectLst/>
                          <a:latin typeface="黑体" pitchFamily="49" charset="-122"/>
                          <a:ea typeface="黑体" pitchFamily="49" charset="-122"/>
                        </a:rPr>
                        <a:t>微观</a:t>
                      </a:r>
                      <a:r>
                        <a:rPr lang="zh-CN" sz="1800" b="1" kern="0" dirty="0">
                          <a:solidFill>
                            <a:srgbClr val="002060"/>
                          </a:solidFill>
                          <a:effectLst/>
                          <a:latin typeface="黑体" pitchFamily="49" charset="-122"/>
                          <a:ea typeface="黑体" pitchFamily="49" charset="-122"/>
                        </a:rPr>
                        <a:t>的角度：</a:t>
                      </a:r>
                      <a:r>
                        <a:rPr lang="zh-CN" sz="1800" b="1" u="sng" kern="0" dirty="0">
                          <a:solidFill>
                            <a:srgbClr val="002060"/>
                          </a:solidFill>
                          <a:effectLst/>
                          <a:latin typeface="黑体" pitchFamily="49" charset="-122"/>
                          <a:ea typeface="黑体" pitchFamily="49" charset="-122"/>
                        </a:rPr>
                        <a:t>劳动力市场</a:t>
                      </a:r>
                      <a:r>
                        <a:rPr lang="zh-CN" sz="1800" b="1" kern="0" dirty="0">
                          <a:solidFill>
                            <a:srgbClr val="002060"/>
                          </a:solidFill>
                          <a:effectLst/>
                          <a:latin typeface="黑体" pitchFamily="49" charset="-122"/>
                          <a:ea typeface="黑体" pitchFamily="49" charset="-122"/>
                        </a:rPr>
                        <a:t>是指特定的劳动力供求双方在通过自由谈判达成</a:t>
                      </a:r>
                      <a:r>
                        <a:rPr lang="zh-CN" sz="1800" b="1" u="sng" kern="0" dirty="0">
                          <a:solidFill>
                            <a:srgbClr val="002060"/>
                          </a:solidFill>
                          <a:effectLst/>
                          <a:latin typeface="黑体" pitchFamily="49" charset="-122"/>
                          <a:ea typeface="黑体" pitchFamily="49" charset="-122"/>
                        </a:rPr>
                        <a:t>劳动力使用权转让</a:t>
                      </a:r>
                      <a:r>
                        <a:rPr lang="zh-CN" sz="1800" b="1" kern="0" dirty="0">
                          <a:solidFill>
                            <a:srgbClr val="002060"/>
                          </a:solidFill>
                          <a:effectLst/>
                          <a:latin typeface="黑体" pitchFamily="49" charset="-122"/>
                          <a:ea typeface="黑体" pitchFamily="49" charset="-122"/>
                        </a:rPr>
                        <a:t>合约时所处的市场环境。</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0097572"/>
                  </a:ext>
                </a:extLst>
              </a:tr>
              <a:tr h="2650836">
                <a:tc>
                  <a:txBody>
                    <a:bodyPr/>
                    <a:lstStyle/>
                    <a:p>
                      <a:pPr algn="l">
                        <a:spcAft>
                          <a:spcPts val="0"/>
                        </a:spcAft>
                      </a:pPr>
                      <a:r>
                        <a:rPr lang="en-US" sz="1800" b="1" kern="0" dirty="0">
                          <a:solidFill>
                            <a:srgbClr val="002060"/>
                          </a:solidFill>
                          <a:effectLst/>
                          <a:latin typeface="黑体" pitchFamily="49" charset="-122"/>
                          <a:ea typeface="黑体" pitchFamily="49" charset="-122"/>
                        </a:rPr>
                        <a:t>2.</a:t>
                      </a:r>
                      <a:r>
                        <a:rPr lang="zh-CN" sz="1800" b="1" kern="0" dirty="0">
                          <a:solidFill>
                            <a:srgbClr val="002060"/>
                          </a:solidFill>
                          <a:effectLst/>
                          <a:latin typeface="黑体" pitchFamily="49" charset="-122"/>
                          <a:ea typeface="黑体" pitchFamily="49" charset="-122"/>
                        </a:rPr>
                        <a:t>特征</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spcAft>
                          <a:spcPts val="0"/>
                        </a:spcAft>
                      </a:pPr>
                      <a:r>
                        <a:rPr lang="zh-CN" sz="1800" b="1" kern="0" dirty="0">
                          <a:solidFill>
                            <a:srgbClr val="002060"/>
                          </a:solidFill>
                          <a:effectLst/>
                          <a:latin typeface="黑体" pitchFamily="49" charset="-122"/>
                          <a:ea typeface="黑体" pitchFamily="49" charset="-122"/>
                        </a:rPr>
                        <a:t>（</a:t>
                      </a:r>
                      <a:r>
                        <a:rPr lang="en-US" sz="1800" b="1" kern="0" dirty="0">
                          <a:solidFill>
                            <a:srgbClr val="002060"/>
                          </a:solidFill>
                          <a:effectLst/>
                          <a:latin typeface="黑体" pitchFamily="49" charset="-122"/>
                          <a:ea typeface="黑体" pitchFamily="49" charset="-122"/>
                        </a:rPr>
                        <a:t>1</a:t>
                      </a:r>
                      <a:r>
                        <a:rPr lang="zh-CN" sz="1800" b="1" kern="0" dirty="0">
                          <a:solidFill>
                            <a:srgbClr val="002060"/>
                          </a:solidFill>
                          <a:effectLst/>
                          <a:latin typeface="黑体" pitchFamily="49" charset="-122"/>
                          <a:ea typeface="黑体" pitchFamily="49" charset="-122"/>
                        </a:rPr>
                        <a:t>）特殊性：</a:t>
                      </a:r>
                      <a:r>
                        <a:rPr lang="zh-CN" sz="1800" b="0" kern="100" dirty="0">
                          <a:solidFill>
                            <a:srgbClr val="002060"/>
                          </a:solidFill>
                          <a:effectLst/>
                          <a:latin typeface="黑体" pitchFamily="49" charset="-122"/>
                          <a:ea typeface="黑体" pitchFamily="49" charset="-122"/>
                        </a:rPr>
                        <a:t>在劳动力交易中：</a:t>
                      </a:r>
                      <a:r>
                        <a:rPr lang="zh-CN" sz="1800" b="0" u="sng" kern="100" dirty="0">
                          <a:solidFill>
                            <a:srgbClr val="002060"/>
                          </a:solidFill>
                          <a:effectLst/>
                          <a:latin typeface="黑体" pitchFamily="49" charset="-122"/>
                          <a:ea typeface="黑体" pitchFamily="49" charset="-122"/>
                        </a:rPr>
                        <a:t>劳动力</a:t>
                      </a:r>
                      <a:r>
                        <a:rPr lang="zh-CN" sz="1800" b="0" kern="100" dirty="0">
                          <a:solidFill>
                            <a:srgbClr val="002060"/>
                          </a:solidFill>
                          <a:effectLst/>
                          <a:latin typeface="黑体" pitchFamily="49" charset="-122"/>
                          <a:ea typeface="黑体" pitchFamily="49" charset="-122"/>
                        </a:rPr>
                        <a:t>这种特殊商品的</a:t>
                      </a:r>
                      <a:r>
                        <a:rPr lang="zh-CN" sz="1800" b="0" u="sng" kern="100" dirty="0">
                          <a:solidFill>
                            <a:srgbClr val="002060"/>
                          </a:solidFill>
                          <a:effectLst/>
                          <a:latin typeface="黑体" pitchFamily="49" charset="-122"/>
                          <a:ea typeface="黑体" pitchFamily="49" charset="-122"/>
                        </a:rPr>
                        <a:t>所有权并没有转移</a:t>
                      </a:r>
                      <a:r>
                        <a:rPr lang="zh-CN" sz="1800" b="0" kern="100" dirty="0">
                          <a:solidFill>
                            <a:srgbClr val="002060"/>
                          </a:solidFill>
                          <a:effectLst/>
                          <a:latin typeface="黑体" pitchFamily="49" charset="-122"/>
                          <a:ea typeface="黑体" pitchFamily="49" charset="-122"/>
                        </a:rPr>
                        <a:t>，</a:t>
                      </a:r>
                      <a:r>
                        <a:rPr lang="zh-CN" sz="1800" b="0" u="sng" kern="100" dirty="0">
                          <a:solidFill>
                            <a:srgbClr val="002060"/>
                          </a:solidFill>
                          <a:effectLst/>
                          <a:latin typeface="黑体" pitchFamily="49" charset="-122"/>
                          <a:ea typeface="黑体" pitchFamily="49" charset="-122"/>
                        </a:rPr>
                        <a:t>转移的只是其</a:t>
                      </a:r>
                      <a:r>
                        <a:rPr lang="zh-CN" sz="1800" b="0" u="sng" kern="100" dirty="0">
                          <a:solidFill>
                            <a:srgbClr val="002060"/>
                          </a:solidFill>
                          <a:effectLst/>
                          <a:highlight>
                            <a:srgbClr val="FFFF00"/>
                          </a:highlight>
                          <a:latin typeface="黑体" pitchFamily="49" charset="-122"/>
                          <a:ea typeface="黑体" pitchFamily="49" charset="-122"/>
                        </a:rPr>
                        <a:t>使用权</a:t>
                      </a:r>
                      <a:r>
                        <a:rPr lang="zh-CN" sz="1800" b="0" kern="100" dirty="0">
                          <a:solidFill>
                            <a:srgbClr val="002060"/>
                          </a:solidFill>
                          <a:effectLst/>
                          <a:latin typeface="黑体" pitchFamily="49" charset="-122"/>
                          <a:ea typeface="黑体" pitchFamily="49" charset="-122"/>
                        </a:rPr>
                        <a:t>。</a:t>
                      </a:r>
                    </a:p>
                    <a:p>
                      <a:pPr algn="l">
                        <a:spcAft>
                          <a:spcPts val="0"/>
                        </a:spcAft>
                      </a:pPr>
                      <a:r>
                        <a:rPr lang="zh-CN" sz="1800" b="1" kern="100" dirty="0">
                          <a:solidFill>
                            <a:srgbClr val="002060"/>
                          </a:solidFill>
                          <a:effectLst/>
                          <a:latin typeface="黑体" pitchFamily="49" charset="-122"/>
                          <a:ea typeface="黑体" pitchFamily="49" charset="-122"/>
                        </a:rPr>
                        <a:t>（</a:t>
                      </a:r>
                      <a:r>
                        <a:rPr lang="en-US" sz="1800" b="1" kern="100" dirty="0">
                          <a:solidFill>
                            <a:srgbClr val="002060"/>
                          </a:solidFill>
                          <a:effectLst/>
                          <a:latin typeface="黑体" pitchFamily="49" charset="-122"/>
                          <a:ea typeface="黑体" pitchFamily="49" charset="-122"/>
                        </a:rPr>
                        <a:t>2</a:t>
                      </a:r>
                      <a:r>
                        <a:rPr lang="zh-CN" sz="1800" b="1" kern="100" dirty="0">
                          <a:solidFill>
                            <a:srgbClr val="002060"/>
                          </a:solidFill>
                          <a:effectLst/>
                          <a:latin typeface="黑体" pitchFamily="49" charset="-122"/>
                          <a:ea typeface="黑体" pitchFamily="49" charset="-122"/>
                        </a:rPr>
                        <a:t>）</a:t>
                      </a:r>
                      <a:r>
                        <a:rPr lang="zh-CN" sz="1800" b="1" kern="0" dirty="0">
                          <a:solidFill>
                            <a:srgbClr val="002060"/>
                          </a:solidFill>
                          <a:effectLst/>
                          <a:latin typeface="黑体" pitchFamily="49" charset="-122"/>
                          <a:ea typeface="黑体" pitchFamily="49" charset="-122"/>
                        </a:rPr>
                        <a:t>多样性</a:t>
                      </a:r>
                      <a:r>
                        <a:rPr lang="zh-CN" altLang="en-US" sz="1800" b="1" kern="0" dirty="0">
                          <a:solidFill>
                            <a:srgbClr val="002060"/>
                          </a:solidFill>
                          <a:effectLst/>
                          <a:latin typeface="黑体" pitchFamily="49" charset="-122"/>
                          <a:ea typeface="黑体" pitchFamily="49" charset="-122"/>
                        </a:rPr>
                        <a:t>：</a:t>
                      </a:r>
                      <a:r>
                        <a:rPr lang="zh-CN" altLang="en-US" sz="1800" b="0" kern="0" dirty="0">
                          <a:solidFill>
                            <a:srgbClr val="002060"/>
                          </a:solidFill>
                          <a:effectLst/>
                          <a:latin typeface="黑体" pitchFamily="49" charset="-122"/>
                          <a:ea typeface="黑体" pitchFamily="49" charset="-122"/>
                        </a:rPr>
                        <a:t>不同劳动力之间不能相互替代或不能完全替代，形成不同类型的劳动力市场</a:t>
                      </a:r>
                      <a:endParaRPr lang="zh-CN" sz="1800" b="0" kern="100" dirty="0">
                        <a:solidFill>
                          <a:srgbClr val="002060"/>
                        </a:solidFill>
                        <a:effectLst/>
                        <a:latin typeface="黑体" pitchFamily="49" charset="-122"/>
                        <a:ea typeface="黑体" pitchFamily="49" charset="-122"/>
                      </a:endParaRPr>
                    </a:p>
                    <a:p>
                      <a:pPr algn="l">
                        <a:spcAft>
                          <a:spcPts val="0"/>
                        </a:spcAft>
                      </a:pPr>
                      <a:r>
                        <a:rPr lang="zh-CN" sz="1800" b="1" kern="0" dirty="0">
                          <a:solidFill>
                            <a:srgbClr val="002060"/>
                          </a:solidFill>
                          <a:effectLst/>
                          <a:latin typeface="黑体" pitchFamily="49" charset="-122"/>
                          <a:ea typeface="黑体" pitchFamily="49" charset="-122"/>
                        </a:rPr>
                        <a:t>（</a:t>
                      </a:r>
                      <a:r>
                        <a:rPr lang="en-US" sz="1800" b="1" kern="0" dirty="0">
                          <a:solidFill>
                            <a:srgbClr val="002060"/>
                          </a:solidFill>
                          <a:effectLst/>
                          <a:latin typeface="黑体" pitchFamily="49" charset="-122"/>
                          <a:ea typeface="黑体" pitchFamily="49" charset="-122"/>
                        </a:rPr>
                        <a:t>3</a:t>
                      </a:r>
                      <a:r>
                        <a:rPr lang="zh-CN" sz="1800" b="1" kern="0" dirty="0">
                          <a:solidFill>
                            <a:srgbClr val="002060"/>
                          </a:solidFill>
                          <a:effectLst/>
                          <a:latin typeface="黑体" pitchFamily="49" charset="-122"/>
                          <a:ea typeface="黑体" pitchFamily="49" charset="-122"/>
                        </a:rPr>
                        <a:t>）不确定性</a:t>
                      </a:r>
                      <a:r>
                        <a:rPr lang="zh-CN" altLang="en-US" sz="1800" b="1" kern="0" dirty="0">
                          <a:solidFill>
                            <a:srgbClr val="002060"/>
                          </a:solidFill>
                          <a:effectLst/>
                          <a:latin typeface="黑体" pitchFamily="49" charset="-122"/>
                          <a:ea typeface="黑体" pitchFamily="49" charset="-122"/>
                        </a:rPr>
                        <a:t>：</a:t>
                      </a:r>
                      <a:r>
                        <a:rPr lang="zh-CN" altLang="en-US" sz="1800" b="0" kern="0" dirty="0">
                          <a:solidFill>
                            <a:srgbClr val="002060"/>
                          </a:solidFill>
                          <a:effectLst/>
                          <a:latin typeface="黑体" pitchFamily="49" charset="-122"/>
                          <a:ea typeface="黑体" pitchFamily="49" charset="-122"/>
                        </a:rPr>
                        <a:t>大量的雇用合同是通过无形市场完成的（招聘广告、随机、朋友介绍）</a:t>
                      </a:r>
                      <a:endParaRPr lang="zh-CN" sz="1800" b="0" kern="100" dirty="0">
                        <a:solidFill>
                          <a:srgbClr val="002060"/>
                        </a:solidFill>
                        <a:effectLst/>
                        <a:latin typeface="黑体" pitchFamily="49" charset="-122"/>
                        <a:ea typeface="黑体" pitchFamily="49" charset="-122"/>
                      </a:endParaRPr>
                    </a:p>
                    <a:p>
                      <a:pPr algn="l">
                        <a:spcAft>
                          <a:spcPts val="0"/>
                        </a:spcAft>
                      </a:pPr>
                      <a:r>
                        <a:rPr lang="zh-CN" sz="1800" b="1" kern="0" dirty="0">
                          <a:solidFill>
                            <a:srgbClr val="002060"/>
                          </a:solidFill>
                          <a:effectLst/>
                          <a:latin typeface="黑体" pitchFamily="49" charset="-122"/>
                          <a:ea typeface="黑体" pitchFamily="49" charset="-122"/>
                        </a:rPr>
                        <a:t>（</a:t>
                      </a:r>
                      <a:r>
                        <a:rPr lang="en-US" sz="1800" b="1" kern="0" dirty="0">
                          <a:solidFill>
                            <a:srgbClr val="002060"/>
                          </a:solidFill>
                          <a:effectLst/>
                          <a:latin typeface="黑体" pitchFamily="49" charset="-122"/>
                          <a:ea typeface="黑体" pitchFamily="49" charset="-122"/>
                        </a:rPr>
                        <a:t>4</a:t>
                      </a:r>
                      <a:r>
                        <a:rPr lang="zh-CN" sz="1800" b="1" kern="0" dirty="0">
                          <a:solidFill>
                            <a:srgbClr val="002060"/>
                          </a:solidFill>
                          <a:effectLst/>
                          <a:latin typeface="黑体" pitchFamily="49" charset="-122"/>
                          <a:ea typeface="黑体" pitchFamily="49" charset="-122"/>
                        </a:rPr>
                        <a:t>）交易对象的难以衡量性</a:t>
                      </a:r>
                      <a:r>
                        <a:rPr lang="zh-CN" altLang="en-US" sz="1800" b="1" kern="0" dirty="0">
                          <a:solidFill>
                            <a:srgbClr val="002060"/>
                          </a:solidFill>
                          <a:effectLst/>
                          <a:latin typeface="黑体" pitchFamily="49" charset="-122"/>
                          <a:ea typeface="黑体" pitchFamily="49" charset="-122"/>
                        </a:rPr>
                        <a:t>：</a:t>
                      </a:r>
                      <a:r>
                        <a:rPr lang="zh-CN" altLang="en-US" sz="1800" b="0" kern="0" dirty="0">
                          <a:solidFill>
                            <a:srgbClr val="002060"/>
                          </a:solidFill>
                          <a:effectLst/>
                          <a:latin typeface="黑体" pitchFamily="49" charset="-122"/>
                          <a:ea typeface="黑体" pitchFamily="49" charset="-122"/>
                        </a:rPr>
                        <a:t>企业采用多种手段来预测和判断劳动者的劳动能力是否符合企业需要。通常情况下，企业利用试用期来决定是否最终雇用某位求职者。</a:t>
                      </a:r>
                      <a:endParaRPr lang="zh-CN" sz="1800" b="0" kern="100" dirty="0">
                        <a:solidFill>
                          <a:srgbClr val="002060"/>
                        </a:solidFill>
                        <a:effectLst/>
                        <a:latin typeface="黑体" pitchFamily="49" charset="-122"/>
                        <a:ea typeface="黑体" pitchFamily="49" charset="-122"/>
                      </a:endParaRPr>
                    </a:p>
                    <a:p>
                      <a:pPr algn="l">
                        <a:spcAft>
                          <a:spcPts val="0"/>
                        </a:spcAft>
                      </a:pPr>
                      <a:r>
                        <a:rPr lang="zh-CN" sz="1800" b="1" kern="0" dirty="0">
                          <a:solidFill>
                            <a:srgbClr val="002060"/>
                          </a:solidFill>
                          <a:effectLst/>
                          <a:latin typeface="黑体" pitchFamily="49" charset="-122"/>
                          <a:ea typeface="黑体" pitchFamily="49" charset="-122"/>
                        </a:rPr>
                        <a:t>（</a:t>
                      </a:r>
                      <a:r>
                        <a:rPr lang="en-US" sz="1800" b="1" kern="0" dirty="0">
                          <a:solidFill>
                            <a:srgbClr val="002060"/>
                          </a:solidFill>
                          <a:effectLst/>
                          <a:latin typeface="黑体" pitchFamily="49" charset="-122"/>
                          <a:ea typeface="黑体" pitchFamily="49" charset="-122"/>
                        </a:rPr>
                        <a:t>5</a:t>
                      </a:r>
                      <a:r>
                        <a:rPr lang="zh-CN" sz="1800" b="1" kern="0" dirty="0">
                          <a:solidFill>
                            <a:srgbClr val="002060"/>
                          </a:solidFill>
                          <a:effectLst/>
                          <a:latin typeface="黑体" pitchFamily="49" charset="-122"/>
                          <a:ea typeface="黑体" pitchFamily="49" charset="-122"/>
                        </a:rPr>
                        <a:t>）交易的延续性</a:t>
                      </a:r>
                      <a:r>
                        <a:rPr lang="zh-CN" altLang="en-US" sz="1800" b="1" kern="0" dirty="0">
                          <a:solidFill>
                            <a:srgbClr val="002060"/>
                          </a:solidFill>
                          <a:effectLst/>
                          <a:latin typeface="黑体" pitchFamily="49" charset="-122"/>
                          <a:ea typeface="黑体" pitchFamily="49" charset="-122"/>
                        </a:rPr>
                        <a:t>：</a:t>
                      </a:r>
                      <a:r>
                        <a:rPr lang="zh-CN" altLang="en-US" sz="1800" b="0" kern="0" dirty="0">
                          <a:solidFill>
                            <a:srgbClr val="002060"/>
                          </a:solidFill>
                          <a:effectLst/>
                          <a:latin typeface="黑体" pitchFamily="49" charset="-122"/>
                          <a:ea typeface="黑体" pitchFamily="49" charset="-122"/>
                        </a:rPr>
                        <a:t>劳动力供求双方都比较满意的情况下，都会有雇佣合同延续下去的动机</a:t>
                      </a:r>
                      <a:endParaRPr lang="zh-CN" sz="1800" b="0" kern="100" dirty="0">
                        <a:solidFill>
                          <a:srgbClr val="002060"/>
                        </a:solidFill>
                        <a:effectLst/>
                        <a:latin typeface="黑体" pitchFamily="49" charset="-122"/>
                        <a:ea typeface="黑体" pitchFamily="49" charset="-122"/>
                      </a:endParaRPr>
                    </a:p>
                    <a:p>
                      <a:pPr algn="l">
                        <a:spcAft>
                          <a:spcPts val="0"/>
                        </a:spcAft>
                      </a:pPr>
                      <a:r>
                        <a:rPr lang="zh-CN" sz="1800" b="1" kern="0" dirty="0">
                          <a:solidFill>
                            <a:srgbClr val="002060"/>
                          </a:solidFill>
                          <a:effectLst/>
                          <a:latin typeface="黑体" pitchFamily="49" charset="-122"/>
                          <a:ea typeface="黑体" pitchFamily="49" charset="-122"/>
                        </a:rPr>
                        <a:t>（</a:t>
                      </a:r>
                      <a:r>
                        <a:rPr lang="en-US" sz="1800" b="1" kern="0" dirty="0">
                          <a:solidFill>
                            <a:srgbClr val="002060"/>
                          </a:solidFill>
                          <a:effectLst/>
                          <a:latin typeface="黑体" pitchFamily="49" charset="-122"/>
                          <a:ea typeface="黑体" pitchFamily="49" charset="-122"/>
                        </a:rPr>
                        <a:t>6</a:t>
                      </a:r>
                      <a:r>
                        <a:rPr lang="zh-CN" sz="1800" b="1" kern="0" dirty="0">
                          <a:solidFill>
                            <a:srgbClr val="002060"/>
                          </a:solidFill>
                          <a:effectLst/>
                          <a:latin typeface="黑体" pitchFamily="49" charset="-122"/>
                          <a:ea typeface="黑体" pitchFamily="49" charset="-122"/>
                        </a:rPr>
                        <a:t>）交易条件的复杂性</a:t>
                      </a:r>
                      <a:r>
                        <a:rPr lang="zh-CN" altLang="en-US" sz="1800" b="1" kern="0" dirty="0">
                          <a:solidFill>
                            <a:srgbClr val="002060"/>
                          </a:solidFill>
                          <a:effectLst/>
                          <a:latin typeface="黑体" pitchFamily="49" charset="-122"/>
                          <a:ea typeface="黑体" pitchFamily="49" charset="-122"/>
                        </a:rPr>
                        <a:t>：</a:t>
                      </a:r>
                      <a:r>
                        <a:rPr lang="zh-CN" altLang="en-US" sz="1800" b="0" kern="0" dirty="0">
                          <a:solidFill>
                            <a:srgbClr val="002060"/>
                          </a:solidFill>
                          <a:effectLst/>
                          <a:latin typeface="黑体" pitchFamily="49" charset="-122"/>
                          <a:ea typeface="黑体" pitchFamily="49" charset="-122"/>
                        </a:rPr>
                        <a:t>在除工资之外的劳动力市场的交易条件中，工作条件和工作环境的好坏也是交易能否完成的一个重要决定因素</a:t>
                      </a:r>
                      <a:endParaRPr lang="en-US" altLang="zh-CN" sz="1800" b="0" kern="0" dirty="0">
                        <a:solidFill>
                          <a:srgbClr val="002060"/>
                        </a:solidFill>
                        <a:effectLst/>
                        <a:latin typeface="黑体" pitchFamily="49" charset="-122"/>
                        <a:ea typeface="黑体" pitchFamily="49" charset="-122"/>
                      </a:endParaRPr>
                    </a:p>
                    <a:p>
                      <a:pPr algn="l">
                        <a:spcAft>
                          <a:spcPts val="0"/>
                        </a:spcAft>
                      </a:pPr>
                      <a:r>
                        <a:rPr lang="zh-CN" altLang="en-US" sz="1800" b="1" kern="0" dirty="0">
                          <a:solidFill>
                            <a:srgbClr val="002060"/>
                          </a:solidFill>
                          <a:effectLst/>
                          <a:latin typeface="黑体" pitchFamily="49" charset="-122"/>
                          <a:ea typeface="黑体" pitchFamily="49" charset="-122"/>
                          <a:cs typeface="Times New Roman" panose="02020603050405020304" pitchFamily="18" charset="0"/>
                        </a:rPr>
                        <a:t>（</a:t>
                      </a:r>
                      <a:r>
                        <a:rPr lang="en-US" altLang="zh-CN" sz="1800" b="1" kern="0" dirty="0">
                          <a:solidFill>
                            <a:srgbClr val="002060"/>
                          </a:solidFill>
                          <a:effectLst/>
                          <a:latin typeface="黑体" pitchFamily="49" charset="-122"/>
                          <a:ea typeface="黑体" pitchFamily="49" charset="-122"/>
                          <a:cs typeface="Times New Roman" panose="02020603050405020304" pitchFamily="18" charset="0"/>
                        </a:rPr>
                        <a:t>7</a:t>
                      </a:r>
                      <a:r>
                        <a:rPr lang="zh-CN" altLang="en-US" sz="1800" b="1" kern="0" dirty="0">
                          <a:solidFill>
                            <a:srgbClr val="002060"/>
                          </a:solidFill>
                          <a:effectLst/>
                          <a:latin typeface="黑体" pitchFamily="49" charset="-122"/>
                          <a:ea typeface="黑体" pitchFamily="49" charset="-122"/>
                          <a:cs typeface="Times New Roman" panose="02020603050405020304" pitchFamily="18" charset="0"/>
                        </a:rPr>
                        <a:t>）劳动力出售者地位的不利性：</a:t>
                      </a:r>
                      <a:r>
                        <a:rPr lang="zh-CN" altLang="en-US" sz="1800" b="0" kern="0" dirty="0">
                          <a:solidFill>
                            <a:srgbClr val="002060"/>
                          </a:solidFill>
                          <a:effectLst/>
                          <a:latin typeface="黑体" pitchFamily="49" charset="-122"/>
                          <a:ea typeface="黑体" pitchFamily="49" charset="-122"/>
                          <a:cs typeface="Times New Roman" panose="02020603050405020304" pitchFamily="18" charset="0"/>
                        </a:rPr>
                        <a:t>在劳动力供大于求的情况下，劳动者的议价能力就相对较差，反之则较强</a:t>
                      </a:r>
                      <a:endParaRPr lang="zh-CN" sz="1800" b="0"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834661974"/>
                  </a:ext>
                </a:extLst>
              </a:tr>
            </a:tbl>
          </a:graphicData>
        </a:graphic>
      </p:graphicFrame>
      <p:sp>
        <p:nvSpPr>
          <p:cNvPr id="14" name="矩形 13">
            <a:extLst>
              <a:ext uri="{FF2B5EF4-FFF2-40B4-BE49-F238E27FC236}">
                <a16:creationId xmlns:a16="http://schemas.microsoft.com/office/drawing/2014/main" id="{D463DCF7-9A26-4E62-BC7F-63BA2EC08954}"/>
              </a:ext>
            </a:extLst>
          </p:cNvPr>
          <p:cNvSpPr/>
          <p:nvPr/>
        </p:nvSpPr>
        <p:spPr>
          <a:xfrm>
            <a:off x="692150" y="1044659"/>
            <a:ext cx="3202800" cy="507831"/>
          </a:xfrm>
          <a:prstGeom prst="rect">
            <a:avLst/>
          </a:prstGeom>
        </p:spPr>
        <p:txBody>
          <a:bodyPr wrap="none">
            <a:spAutoFit/>
          </a:bodyPr>
          <a:lstStyle/>
          <a:p>
            <a:pPr indent="280670" algn="just">
              <a:lnSpc>
                <a:spcPct val="150000"/>
              </a:lnSpc>
              <a:spcAft>
                <a:spcPts val="0"/>
              </a:spcAft>
            </a:pPr>
            <a:r>
              <a:rPr lang="en-US" altLang="zh-CN" b="1" u="sng" kern="100" dirty="0">
                <a:solidFill>
                  <a:srgbClr val="993300"/>
                </a:solidFill>
                <a:latin typeface="Calibri" panose="020F0502020204030204" pitchFamily="34" charset="0"/>
                <a:ea typeface="宋体" panose="02010600030101010101" pitchFamily="2" charset="-122"/>
                <a:cs typeface="宋体" panose="02010600030101010101" pitchFamily="2" charset="-122"/>
              </a:rPr>
              <a:t>1.</a:t>
            </a:r>
            <a:r>
              <a:rPr lang="zh-CN" altLang="zh-CN" b="1" u="sng" kern="0" dirty="0">
                <a:solidFill>
                  <a:srgbClr val="993300"/>
                </a:solidFill>
                <a:latin typeface="Calibri" panose="020F0502020204030204" pitchFamily="34" charset="0"/>
                <a:ea typeface="宋体" panose="02010600030101010101" pitchFamily="2" charset="-122"/>
                <a:cs typeface="宋体" panose="02010600030101010101" pitchFamily="2" charset="-122"/>
              </a:rPr>
              <a:t>劳动力市场的层次与特征</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A3E6A63F-1AB8-49BE-9D6F-FB3B4AB7681C}"/>
              </a:ext>
            </a:extLst>
          </p:cNvPr>
          <p:cNvSpPr/>
          <p:nvPr/>
        </p:nvSpPr>
        <p:spPr>
          <a:xfrm>
            <a:off x="692150" y="607125"/>
            <a:ext cx="10837863" cy="507831"/>
          </a:xfrm>
          <a:prstGeom prst="rect">
            <a:avLst/>
          </a:prstGeom>
        </p:spPr>
        <p:txBody>
          <a:bodyPr wrap="square">
            <a:spAutoFit/>
          </a:bodyPr>
          <a:lstStyle/>
          <a:p>
            <a:pPr indent="280670">
              <a:lnSpc>
                <a:spcPct val="150000"/>
              </a:lnSpc>
            </a:pPr>
            <a:r>
              <a:rPr lang="en-US" altLang="zh-CN" b="1" u="sng" kern="100" dirty="0">
                <a:solidFill>
                  <a:srgbClr val="993300"/>
                </a:solidFill>
                <a:latin typeface="Calibri" panose="020F0502020204030204" pitchFamily="34" charset="0"/>
                <a:ea typeface="宋体" panose="02010600030101010101" pitchFamily="2" charset="-122"/>
                <a:cs typeface="宋体" panose="02010600030101010101" pitchFamily="2" charset="-122"/>
              </a:rPr>
              <a:t>2.</a:t>
            </a:r>
            <a:r>
              <a:rPr lang="zh-CN" altLang="en-US" b="1" u="sng" kern="100" dirty="0">
                <a:solidFill>
                  <a:srgbClr val="993300"/>
                </a:solidFill>
                <a:latin typeface="Calibri" panose="020F0502020204030204" pitchFamily="34" charset="0"/>
                <a:ea typeface="宋体" panose="02010600030101010101" pitchFamily="2" charset="-122"/>
                <a:cs typeface="宋体" panose="02010600030101010101" pitchFamily="2" charset="-122"/>
              </a:rPr>
              <a:t>劳动力市场的结构</a:t>
            </a:r>
            <a:r>
              <a:rPr lang="en-US" altLang="zh-CN" b="1" u="sng" kern="100" dirty="0">
                <a:solidFill>
                  <a:srgbClr val="993300"/>
                </a:solidFill>
                <a:latin typeface="Calibri" panose="020F0502020204030204" pitchFamily="34" charset="0"/>
                <a:ea typeface="宋体" panose="02010600030101010101" pitchFamily="2" charset="-122"/>
                <a:cs typeface="宋体" panose="02010600030101010101" pitchFamily="2" charset="-122"/>
              </a:rPr>
              <a:t>--</a:t>
            </a:r>
            <a:r>
              <a:rPr lang="zh-CN" altLang="zh-CN" b="1" u="sng" kern="0" dirty="0">
                <a:solidFill>
                  <a:srgbClr val="993300"/>
                </a:solidFill>
                <a:latin typeface="Calibri" panose="020F0502020204030204" pitchFamily="34" charset="0"/>
                <a:ea typeface="宋体" panose="02010600030101010101" pitchFamily="2" charset="-122"/>
                <a:cs typeface="宋体" panose="02010600030101010101" pitchFamily="2" charset="-122"/>
              </a:rPr>
              <a:t>全国性、地区性劳动力市场和外部、内部劳动力市场</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id="{481FF0A5-A04B-4449-BFA8-6D7EFDF9BEE4}"/>
              </a:ext>
            </a:extLst>
          </p:cNvPr>
          <p:cNvGraphicFramePr>
            <a:graphicFrameLocks noGrp="1"/>
          </p:cNvGraphicFramePr>
          <p:nvPr/>
        </p:nvGraphicFramePr>
        <p:xfrm>
          <a:off x="692151" y="1298575"/>
          <a:ext cx="10837862" cy="4114800"/>
        </p:xfrm>
        <a:graphic>
          <a:graphicData uri="http://schemas.openxmlformats.org/drawingml/2006/table">
            <a:tbl>
              <a:tblPr>
                <a:tableStyleId>{5C22544A-7EE6-4342-B048-85BDC9FD1C3A}</a:tableStyleId>
              </a:tblPr>
              <a:tblGrid>
                <a:gridCol w="2288116">
                  <a:extLst>
                    <a:ext uri="{9D8B030D-6E8A-4147-A177-3AD203B41FA5}">
                      <a16:colId xmlns:a16="http://schemas.microsoft.com/office/drawing/2014/main" val="2901047021"/>
                    </a:ext>
                  </a:extLst>
                </a:gridCol>
                <a:gridCol w="8549746">
                  <a:extLst>
                    <a:ext uri="{9D8B030D-6E8A-4147-A177-3AD203B41FA5}">
                      <a16:colId xmlns:a16="http://schemas.microsoft.com/office/drawing/2014/main" val="1993325799"/>
                    </a:ext>
                  </a:extLst>
                </a:gridCol>
              </a:tblGrid>
              <a:tr h="0">
                <a:tc>
                  <a:txBody>
                    <a:bodyPr/>
                    <a:lstStyle/>
                    <a:p>
                      <a:pPr algn="l">
                        <a:spcAft>
                          <a:spcPts val="0"/>
                        </a:spcAft>
                      </a:pPr>
                      <a:r>
                        <a:rPr lang="en-US" sz="1800" b="1" kern="0" dirty="0">
                          <a:solidFill>
                            <a:srgbClr val="002060"/>
                          </a:solidFill>
                          <a:effectLst/>
                          <a:latin typeface="黑体" pitchFamily="49" charset="-122"/>
                          <a:ea typeface="黑体" pitchFamily="49" charset="-122"/>
                        </a:rPr>
                        <a:t>1.</a:t>
                      </a:r>
                      <a:r>
                        <a:rPr lang="zh-CN" sz="1800" b="1" kern="0" dirty="0">
                          <a:solidFill>
                            <a:srgbClr val="002060"/>
                          </a:solidFill>
                          <a:effectLst/>
                          <a:latin typeface="黑体" pitchFamily="49" charset="-122"/>
                          <a:ea typeface="黑体" pitchFamily="49" charset="-122"/>
                        </a:rPr>
                        <a:t>全国性劳动力市场</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spcAft>
                          <a:spcPts val="0"/>
                        </a:spcAft>
                      </a:pPr>
                      <a:r>
                        <a:rPr lang="zh-CN" sz="1800" b="1" kern="100" dirty="0">
                          <a:solidFill>
                            <a:srgbClr val="002060"/>
                          </a:solidFill>
                          <a:effectLst/>
                          <a:latin typeface="黑体" pitchFamily="49" charset="-122"/>
                          <a:ea typeface="黑体" pitchFamily="49" charset="-122"/>
                        </a:rPr>
                        <a:t>高级技术人员、企业经理人员等的劳动力市场就属于全国性劳动力市场。</a:t>
                      </a:r>
                      <a:endParaRPr lang="en-US" altLang="zh-CN" sz="1800" b="1" kern="100" dirty="0">
                        <a:solidFill>
                          <a:srgbClr val="002060"/>
                        </a:solidFill>
                        <a:effectLst/>
                        <a:latin typeface="黑体" pitchFamily="49" charset="-122"/>
                        <a:ea typeface="黑体" pitchFamily="49" charset="-122"/>
                      </a:endParaRPr>
                    </a:p>
                    <a:p>
                      <a:pPr algn="l">
                        <a:spcAft>
                          <a:spcPts val="0"/>
                        </a:spcAft>
                      </a:pP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559636934"/>
                  </a:ext>
                </a:extLst>
              </a:tr>
              <a:tr h="0">
                <a:tc>
                  <a:txBody>
                    <a:bodyPr/>
                    <a:lstStyle/>
                    <a:p>
                      <a:pPr algn="l">
                        <a:spcAft>
                          <a:spcPts val="0"/>
                        </a:spcAft>
                      </a:pPr>
                      <a:r>
                        <a:rPr lang="en-US" sz="1800" b="1" kern="100">
                          <a:solidFill>
                            <a:srgbClr val="002060"/>
                          </a:solidFill>
                          <a:effectLst/>
                          <a:latin typeface="黑体" pitchFamily="49" charset="-122"/>
                          <a:ea typeface="黑体" pitchFamily="49" charset="-122"/>
                        </a:rPr>
                        <a:t>2.</a:t>
                      </a:r>
                      <a:r>
                        <a:rPr lang="zh-CN" sz="1800" b="1" kern="100">
                          <a:solidFill>
                            <a:srgbClr val="002060"/>
                          </a:solidFill>
                          <a:effectLst/>
                          <a:latin typeface="黑体" pitchFamily="49" charset="-122"/>
                          <a:ea typeface="黑体" pitchFamily="49" charset="-122"/>
                        </a:rPr>
                        <a:t>地区性劳动力市场</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spcAft>
                          <a:spcPts val="0"/>
                        </a:spcAft>
                      </a:pPr>
                      <a:r>
                        <a:rPr lang="zh-CN" sz="1800" b="1" kern="100" dirty="0">
                          <a:solidFill>
                            <a:srgbClr val="002060"/>
                          </a:solidFill>
                          <a:effectLst/>
                          <a:latin typeface="黑体" pitchFamily="49" charset="-122"/>
                          <a:ea typeface="黑体" pitchFamily="49" charset="-122"/>
                        </a:rPr>
                        <a:t>地区性劳动力市场上的劳动力供给者通常是技能水平不高，市场竞争力不是很强的劳动者。企业在雇用这类人员的时候，往往采取从</a:t>
                      </a:r>
                      <a:r>
                        <a:rPr lang="zh-CN" sz="1800" b="1" u="sng" kern="100" dirty="0">
                          <a:solidFill>
                            <a:srgbClr val="002060"/>
                          </a:solidFill>
                          <a:effectLst/>
                          <a:latin typeface="黑体" pitchFamily="49" charset="-122"/>
                          <a:ea typeface="黑体" pitchFamily="49" charset="-122"/>
                        </a:rPr>
                        <a:t>当地雇用</a:t>
                      </a:r>
                      <a:r>
                        <a:rPr lang="zh-CN" sz="1800" b="1" kern="100" dirty="0">
                          <a:solidFill>
                            <a:srgbClr val="002060"/>
                          </a:solidFill>
                          <a:effectLst/>
                          <a:latin typeface="黑体" pitchFamily="49" charset="-122"/>
                          <a:ea typeface="黑体" pitchFamily="49" charset="-122"/>
                        </a:rPr>
                        <a:t>的策略。</a:t>
                      </a:r>
                      <a:endParaRPr lang="en-US" altLang="zh-CN" sz="1800" b="1" kern="100" dirty="0">
                        <a:solidFill>
                          <a:srgbClr val="002060"/>
                        </a:solidFill>
                        <a:effectLst/>
                        <a:latin typeface="黑体" pitchFamily="49" charset="-122"/>
                        <a:ea typeface="黑体" pitchFamily="49" charset="-122"/>
                      </a:endParaRPr>
                    </a:p>
                    <a:p>
                      <a:pPr algn="l">
                        <a:spcAft>
                          <a:spcPts val="0"/>
                        </a:spcAft>
                      </a:pP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804705662"/>
                  </a:ext>
                </a:extLst>
              </a:tr>
              <a:tr h="0">
                <a:tc>
                  <a:txBody>
                    <a:bodyPr/>
                    <a:lstStyle/>
                    <a:p>
                      <a:pPr algn="l">
                        <a:spcAft>
                          <a:spcPts val="0"/>
                        </a:spcAft>
                      </a:pPr>
                      <a:r>
                        <a:rPr lang="en-US" sz="1800" b="1" kern="100">
                          <a:solidFill>
                            <a:srgbClr val="002060"/>
                          </a:solidFill>
                          <a:effectLst/>
                          <a:latin typeface="黑体" pitchFamily="49" charset="-122"/>
                          <a:ea typeface="黑体" pitchFamily="49" charset="-122"/>
                        </a:rPr>
                        <a:t>3.</a:t>
                      </a:r>
                      <a:r>
                        <a:rPr lang="zh-CN" sz="1800" b="1" kern="0">
                          <a:solidFill>
                            <a:srgbClr val="002060"/>
                          </a:solidFill>
                          <a:effectLst/>
                          <a:latin typeface="黑体" pitchFamily="49" charset="-122"/>
                          <a:ea typeface="黑体" pitchFamily="49" charset="-122"/>
                        </a:rPr>
                        <a:t>外部劳动力市场</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spcAft>
                          <a:spcPts val="0"/>
                        </a:spcAft>
                      </a:pPr>
                      <a:r>
                        <a:rPr lang="zh-CN" sz="1800" b="1" kern="0" dirty="0">
                          <a:solidFill>
                            <a:srgbClr val="002060"/>
                          </a:solidFill>
                          <a:effectLst/>
                          <a:latin typeface="黑体" pitchFamily="49" charset="-122"/>
                          <a:ea typeface="黑体" pitchFamily="49" charset="-122"/>
                        </a:rPr>
                        <a:t>外部劳动力市场就是通常意义上的一般性劳动力市场</a:t>
                      </a:r>
                      <a:r>
                        <a:rPr lang="en-US" sz="1800" b="1" kern="0" dirty="0">
                          <a:solidFill>
                            <a:srgbClr val="002060"/>
                          </a:solidFill>
                          <a:effectLst/>
                          <a:latin typeface="黑体" pitchFamily="49" charset="-122"/>
                          <a:ea typeface="黑体" pitchFamily="49" charset="-122"/>
                        </a:rPr>
                        <a:t>,</a:t>
                      </a:r>
                      <a:r>
                        <a:rPr lang="zh-CN" sz="1800" b="1" kern="0" dirty="0">
                          <a:solidFill>
                            <a:srgbClr val="002060"/>
                          </a:solidFill>
                          <a:effectLst/>
                          <a:latin typeface="黑体" pitchFamily="49" charset="-122"/>
                          <a:ea typeface="黑体" pitchFamily="49" charset="-122"/>
                        </a:rPr>
                        <a:t>它是指</a:t>
                      </a:r>
                      <a:r>
                        <a:rPr lang="zh-CN" sz="1800" b="1" kern="100" dirty="0">
                          <a:solidFill>
                            <a:srgbClr val="002060"/>
                          </a:solidFill>
                          <a:effectLst/>
                          <a:latin typeface="黑体" pitchFamily="49" charset="-122"/>
                          <a:ea typeface="黑体" pitchFamily="49" charset="-122"/>
                        </a:rPr>
                        <a:t>处于企业外部，</a:t>
                      </a:r>
                      <a:r>
                        <a:rPr lang="zh-CN" sz="1800" b="1" u="sng" kern="100" dirty="0">
                          <a:solidFill>
                            <a:srgbClr val="002060"/>
                          </a:solidFill>
                          <a:effectLst/>
                          <a:latin typeface="黑体" pitchFamily="49" charset="-122"/>
                          <a:ea typeface="黑体" pitchFamily="49" charset="-122"/>
                        </a:rPr>
                        <a:t>不受单个企业的人力资源管理政策与实践影响</a:t>
                      </a:r>
                      <a:r>
                        <a:rPr lang="zh-CN" sz="1800" b="1" kern="100" dirty="0">
                          <a:solidFill>
                            <a:srgbClr val="002060"/>
                          </a:solidFill>
                          <a:effectLst/>
                          <a:latin typeface="黑体" pitchFamily="49" charset="-122"/>
                          <a:ea typeface="黑体" pitchFamily="49" charset="-122"/>
                        </a:rPr>
                        <a:t>，由</a:t>
                      </a:r>
                      <a:r>
                        <a:rPr lang="zh-CN" altLang="en-US" sz="1800" b="1" kern="100" dirty="0">
                          <a:solidFill>
                            <a:srgbClr val="002060"/>
                          </a:solidFill>
                          <a:effectLst/>
                          <a:latin typeface="黑体" pitchFamily="49" charset="-122"/>
                          <a:ea typeface="黑体" pitchFamily="49" charset="-122"/>
                        </a:rPr>
                        <a:t>大量的</a:t>
                      </a:r>
                      <a:r>
                        <a:rPr lang="zh-CN" sz="1800" b="1" kern="100" dirty="0">
                          <a:solidFill>
                            <a:srgbClr val="002060"/>
                          </a:solidFill>
                          <a:effectLst/>
                          <a:latin typeface="黑体" pitchFamily="49" charset="-122"/>
                          <a:ea typeface="黑体" pitchFamily="49" charset="-122"/>
                        </a:rPr>
                        <a:t>企业和劳动者共同参与的劳动力市场。</a:t>
                      </a:r>
                      <a:endParaRPr lang="en-US" altLang="zh-CN" sz="1800" b="1" kern="100" dirty="0">
                        <a:solidFill>
                          <a:srgbClr val="002060"/>
                        </a:solidFill>
                        <a:effectLst/>
                        <a:latin typeface="黑体" pitchFamily="49" charset="-122"/>
                        <a:ea typeface="黑体" pitchFamily="49" charset="-122"/>
                      </a:endParaRPr>
                    </a:p>
                    <a:p>
                      <a:pPr algn="l">
                        <a:spcAft>
                          <a:spcPts val="0"/>
                        </a:spcAft>
                      </a:pP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644263032"/>
                  </a:ext>
                </a:extLst>
              </a:tr>
              <a:tr h="0">
                <a:tc>
                  <a:txBody>
                    <a:bodyPr/>
                    <a:lstStyle/>
                    <a:p>
                      <a:pPr algn="l">
                        <a:spcAft>
                          <a:spcPts val="0"/>
                        </a:spcAft>
                      </a:pPr>
                      <a:r>
                        <a:rPr lang="en-US" sz="1800" b="1" kern="100">
                          <a:solidFill>
                            <a:srgbClr val="002060"/>
                          </a:solidFill>
                          <a:effectLst/>
                          <a:latin typeface="黑体" pitchFamily="49" charset="-122"/>
                          <a:ea typeface="黑体" pitchFamily="49" charset="-122"/>
                        </a:rPr>
                        <a:t>4.</a:t>
                      </a:r>
                      <a:r>
                        <a:rPr lang="en-US" sz="1800" b="1" kern="0">
                          <a:solidFill>
                            <a:srgbClr val="002060"/>
                          </a:solidFill>
                          <a:effectLst/>
                          <a:latin typeface="黑体" pitchFamily="49" charset="-122"/>
                          <a:ea typeface="黑体" pitchFamily="49" charset="-122"/>
                        </a:rPr>
                        <a:t> </a:t>
                      </a:r>
                      <a:r>
                        <a:rPr lang="zh-CN" sz="1800" b="1" kern="0">
                          <a:solidFill>
                            <a:srgbClr val="002060"/>
                          </a:solidFill>
                          <a:effectLst/>
                          <a:latin typeface="黑体" pitchFamily="49" charset="-122"/>
                          <a:ea typeface="黑体" pitchFamily="49" charset="-122"/>
                        </a:rPr>
                        <a:t>内部劳动力市场</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marL="342900" lvl="0" indent="-342900" algn="l">
                        <a:spcAft>
                          <a:spcPts val="0"/>
                        </a:spcAft>
                        <a:buFont typeface="+mj-lt"/>
                        <a:buNone/>
                      </a:pPr>
                      <a:r>
                        <a:rPr lang="en-US" altLang="zh-CN" sz="1800" b="1" kern="100" dirty="0">
                          <a:solidFill>
                            <a:srgbClr val="002060"/>
                          </a:solidFill>
                          <a:effectLst/>
                          <a:latin typeface="黑体" pitchFamily="49" charset="-122"/>
                          <a:ea typeface="黑体" pitchFamily="49" charset="-122"/>
                        </a:rPr>
                        <a:t>1.</a:t>
                      </a:r>
                      <a:r>
                        <a:rPr lang="zh-CN" sz="1800" b="1" kern="100" dirty="0">
                          <a:solidFill>
                            <a:srgbClr val="002060"/>
                          </a:solidFill>
                          <a:effectLst/>
                          <a:latin typeface="黑体" pitchFamily="49" charset="-122"/>
                          <a:ea typeface="黑体" pitchFamily="49" charset="-122"/>
                        </a:rPr>
                        <a:t>定义：通常是指在</a:t>
                      </a:r>
                      <a:r>
                        <a:rPr lang="zh-CN" sz="1800" b="1" u="sng" kern="100" dirty="0">
                          <a:solidFill>
                            <a:srgbClr val="002060"/>
                          </a:solidFill>
                          <a:effectLst/>
                          <a:latin typeface="黑体" pitchFamily="49" charset="-122"/>
                          <a:ea typeface="黑体" pitchFamily="49" charset="-122"/>
                        </a:rPr>
                        <a:t>大型组织内部存在的，由</a:t>
                      </a:r>
                      <a:r>
                        <a:rPr lang="zh-CN" sz="1800" b="1" kern="100" dirty="0">
                          <a:solidFill>
                            <a:srgbClr val="002060"/>
                          </a:solidFill>
                          <a:effectLst/>
                          <a:latin typeface="黑体" pitchFamily="49" charset="-122"/>
                          <a:ea typeface="黑体" pitchFamily="49" charset="-122"/>
                        </a:rPr>
                        <a:t>一系列规则和程序来指导企业内部的雇佣关系调整形成的一种有序的管理体系。</a:t>
                      </a:r>
                    </a:p>
                    <a:p>
                      <a:pPr marL="342900" lvl="0" indent="-342900" algn="l">
                        <a:spcAft>
                          <a:spcPts val="0"/>
                        </a:spcAft>
                        <a:buFont typeface="+mj-lt"/>
                        <a:buNone/>
                      </a:pPr>
                      <a:r>
                        <a:rPr lang="en-US" altLang="zh-CN" sz="1800" b="1" kern="0" dirty="0">
                          <a:solidFill>
                            <a:srgbClr val="002060"/>
                          </a:solidFill>
                          <a:effectLst/>
                          <a:latin typeface="黑体" pitchFamily="49" charset="-122"/>
                          <a:ea typeface="黑体" pitchFamily="49" charset="-122"/>
                        </a:rPr>
                        <a:t>2.</a:t>
                      </a:r>
                      <a:r>
                        <a:rPr lang="zh-CN" sz="1800" b="1" kern="0" dirty="0">
                          <a:solidFill>
                            <a:srgbClr val="002060"/>
                          </a:solidFill>
                          <a:effectLst/>
                          <a:latin typeface="黑体" pitchFamily="49" charset="-122"/>
                          <a:ea typeface="黑体" pitchFamily="49" charset="-122"/>
                        </a:rPr>
                        <a:t>重要特征：企业通常只</a:t>
                      </a:r>
                      <a:r>
                        <a:rPr lang="zh-CN" sz="1800" b="1" u="sng" kern="0" dirty="0">
                          <a:solidFill>
                            <a:srgbClr val="002060"/>
                          </a:solidFill>
                          <a:effectLst/>
                          <a:latin typeface="黑体" pitchFamily="49" charset="-122"/>
                          <a:ea typeface="黑体" pitchFamily="49" charset="-122"/>
                        </a:rPr>
                        <a:t>从外部雇用填补较低级岗位</a:t>
                      </a:r>
                      <a:r>
                        <a:rPr lang="zh-CN" sz="1800" b="1" kern="0" dirty="0">
                          <a:solidFill>
                            <a:srgbClr val="002060"/>
                          </a:solidFill>
                          <a:effectLst/>
                          <a:latin typeface="黑体" pitchFamily="49" charset="-122"/>
                          <a:ea typeface="黑体" pitchFamily="49" charset="-122"/>
                        </a:rPr>
                        <a:t>的劳动者，内部的</a:t>
                      </a:r>
                      <a:r>
                        <a:rPr lang="zh-CN" sz="1800" b="1" u="sng" kern="0" dirty="0">
                          <a:solidFill>
                            <a:srgbClr val="002060"/>
                          </a:solidFill>
                          <a:effectLst/>
                          <a:latin typeface="黑体" pitchFamily="49" charset="-122"/>
                          <a:ea typeface="黑体" pitchFamily="49" charset="-122"/>
                        </a:rPr>
                        <a:t>中高层职位</a:t>
                      </a:r>
                      <a:r>
                        <a:rPr lang="zh-CN" sz="1800" b="1" kern="0" dirty="0">
                          <a:solidFill>
                            <a:srgbClr val="002060"/>
                          </a:solidFill>
                          <a:effectLst/>
                          <a:latin typeface="黑体" pitchFamily="49" charset="-122"/>
                          <a:ea typeface="黑体" pitchFamily="49" charset="-122"/>
                        </a:rPr>
                        <a:t>一般都是通过</a:t>
                      </a:r>
                      <a:r>
                        <a:rPr lang="zh-CN" sz="1800" b="1" u="sng" kern="0" dirty="0">
                          <a:solidFill>
                            <a:srgbClr val="002060"/>
                          </a:solidFill>
                          <a:effectLst/>
                          <a:latin typeface="黑体" pitchFamily="49" charset="-122"/>
                          <a:ea typeface="黑体" pitchFamily="49" charset="-122"/>
                        </a:rPr>
                        <a:t>内部晋升</a:t>
                      </a:r>
                      <a:r>
                        <a:rPr lang="zh-CN" sz="1800" b="1" kern="0" dirty="0">
                          <a:solidFill>
                            <a:srgbClr val="002060"/>
                          </a:solidFill>
                          <a:effectLst/>
                          <a:latin typeface="黑体" pitchFamily="49" charset="-122"/>
                          <a:ea typeface="黑体" pitchFamily="49" charset="-122"/>
                        </a:rPr>
                        <a:t>来实现。</a:t>
                      </a:r>
                      <a:endParaRPr lang="zh-CN" sz="1800" b="1" kern="100" dirty="0">
                        <a:solidFill>
                          <a:srgbClr val="002060"/>
                        </a:solidFill>
                        <a:effectLst/>
                        <a:latin typeface="黑体" pitchFamily="49" charset="-122"/>
                        <a:ea typeface="黑体" pitchFamily="49" charset="-122"/>
                      </a:endParaRPr>
                    </a:p>
                    <a:p>
                      <a:pPr algn="l">
                        <a:spcAft>
                          <a:spcPts val="0"/>
                        </a:spcAft>
                      </a:pPr>
                      <a:r>
                        <a:rPr lang="en-US" sz="1800" b="1" kern="100" dirty="0">
                          <a:solidFill>
                            <a:srgbClr val="002060"/>
                          </a:solidFill>
                          <a:effectLst/>
                          <a:latin typeface="黑体" pitchFamily="49" charset="-122"/>
                          <a:ea typeface="黑体" pitchFamily="49" charset="-122"/>
                        </a:rPr>
                        <a:t>3.</a:t>
                      </a:r>
                      <a:r>
                        <a:rPr lang="zh-CN" sz="1800" b="1" kern="0" dirty="0">
                          <a:solidFill>
                            <a:srgbClr val="002060"/>
                          </a:solidFill>
                          <a:effectLst/>
                          <a:latin typeface="黑体" pitchFamily="49" charset="-122"/>
                          <a:ea typeface="黑体" pitchFamily="49" charset="-122"/>
                        </a:rPr>
                        <a:t>注意：</a:t>
                      </a:r>
                      <a:r>
                        <a:rPr lang="zh-CN" sz="1800" b="1" kern="100" dirty="0">
                          <a:solidFill>
                            <a:srgbClr val="002060"/>
                          </a:solidFill>
                          <a:effectLst/>
                          <a:latin typeface="黑体" pitchFamily="49" charset="-122"/>
                          <a:ea typeface="黑体" pitchFamily="49" charset="-122"/>
                        </a:rPr>
                        <a:t>内部劳动力市场</a:t>
                      </a:r>
                      <a:r>
                        <a:rPr lang="zh-CN" sz="1800" b="1" u="sng" kern="100" dirty="0">
                          <a:solidFill>
                            <a:srgbClr val="002060"/>
                          </a:solidFill>
                          <a:effectLst/>
                          <a:latin typeface="黑体" pitchFamily="49" charset="-122"/>
                          <a:ea typeface="黑体" pitchFamily="49" charset="-122"/>
                        </a:rPr>
                        <a:t>不能脱离外部劳动力市场而独立存在</a:t>
                      </a:r>
                      <a:r>
                        <a:rPr lang="zh-CN" sz="1800" b="1" kern="100" dirty="0">
                          <a:solidFill>
                            <a:srgbClr val="002060"/>
                          </a:solidFill>
                          <a:effectLst/>
                          <a:latin typeface="黑体" pitchFamily="49" charset="-122"/>
                          <a:ea typeface="黑体" pitchFamily="49" charset="-122"/>
                        </a:rPr>
                        <a:t>，它不能是完全自我封闭的，</a:t>
                      </a:r>
                      <a:r>
                        <a:rPr lang="zh-CN" sz="1800" b="1" u="sng" kern="100" dirty="0">
                          <a:solidFill>
                            <a:srgbClr val="002060"/>
                          </a:solidFill>
                          <a:effectLst/>
                          <a:latin typeface="黑体" pitchFamily="49" charset="-122"/>
                          <a:ea typeface="黑体" pitchFamily="49" charset="-122"/>
                        </a:rPr>
                        <a:t>在薪酬水平、福利等方面必须与外部劳动力市场保持适度一致。</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005849489"/>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5E2A6944-72B6-4724-AFB4-C83BC7B26504}"/>
              </a:ext>
            </a:extLst>
          </p:cNvPr>
          <p:cNvSpPr/>
          <p:nvPr/>
        </p:nvSpPr>
        <p:spPr>
          <a:xfrm>
            <a:off x="602573" y="523806"/>
            <a:ext cx="4132542" cy="507831"/>
          </a:xfrm>
          <a:prstGeom prst="rect">
            <a:avLst/>
          </a:prstGeom>
        </p:spPr>
        <p:txBody>
          <a:bodyPr wrap="none">
            <a:spAutoFit/>
          </a:bodyPr>
          <a:lstStyle/>
          <a:p>
            <a:pPr indent="280670">
              <a:lnSpc>
                <a:spcPct val="150000"/>
              </a:lnSpc>
            </a:pPr>
            <a:r>
              <a:rPr lang="en-US" altLang="zh-CN" b="1" u="sng" kern="100" dirty="0">
                <a:solidFill>
                  <a:srgbClr val="993300"/>
                </a:solidFill>
                <a:latin typeface="Calibri" panose="020F0502020204030204" pitchFamily="34" charset="0"/>
                <a:ea typeface="宋体" panose="02010600030101010101" pitchFamily="2" charset="-122"/>
                <a:cs typeface="宋体" panose="02010600030101010101" pitchFamily="2" charset="-122"/>
              </a:rPr>
              <a:t>3.</a:t>
            </a:r>
            <a:r>
              <a:rPr lang="zh-CN" altLang="zh-CN" b="1" u="sng" kern="0" dirty="0">
                <a:solidFill>
                  <a:srgbClr val="993300"/>
                </a:solidFill>
                <a:latin typeface="Calibri" panose="020F0502020204030204" pitchFamily="34" charset="0"/>
                <a:ea typeface="宋体" panose="02010600030101010101" pitchFamily="2" charset="-122"/>
                <a:cs typeface="宋体" panose="02010600030101010101" pitchFamily="2" charset="-122"/>
              </a:rPr>
              <a:t>优等劳动力市场和次等劳动力市场</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DFC1A9BF-88CA-43E6-A7A1-58D91F59313A}"/>
              </a:ext>
            </a:extLst>
          </p:cNvPr>
          <p:cNvGraphicFramePr>
            <a:graphicFrameLocks noGrp="1"/>
          </p:cNvGraphicFramePr>
          <p:nvPr/>
        </p:nvGraphicFramePr>
        <p:xfrm>
          <a:off x="692149" y="1049867"/>
          <a:ext cx="10837863" cy="3840480"/>
        </p:xfrm>
        <a:graphic>
          <a:graphicData uri="http://schemas.openxmlformats.org/drawingml/2006/table">
            <a:tbl>
              <a:tblPr>
                <a:tableStyleId>{5C22544A-7EE6-4342-B048-85BDC9FD1C3A}</a:tableStyleId>
              </a:tblPr>
              <a:tblGrid>
                <a:gridCol w="3693165">
                  <a:extLst>
                    <a:ext uri="{9D8B030D-6E8A-4147-A177-3AD203B41FA5}">
                      <a16:colId xmlns:a16="http://schemas.microsoft.com/office/drawing/2014/main" val="2706365428"/>
                    </a:ext>
                  </a:extLst>
                </a:gridCol>
                <a:gridCol w="7144698">
                  <a:extLst>
                    <a:ext uri="{9D8B030D-6E8A-4147-A177-3AD203B41FA5}">
                      <a16:colId xmlns:a16="http://schemas.microsoft.com/office/drawing/2014/main" val="1528861418"/>
                    </a:ext>
                  </a:extLst>
                </a:gridCol>
              </a:tblGrid>
              <a:tr h="0">
                <a:tc>
                  <a:txBody>
                    <a:bodyPr/>
                    <a:lstStyle/>
                    <a:p>
                      <a:pPr algn="l">
                        <a:spcAft>
                          <a:spcPts val="0"/>
                        </a:spcAft>
                      </a:pPr>
                      <a:r>
                        <a:rPr lang="en-US" sz="1800" b="1" kern="100" dirty="0">
                          <a:solidFill>
                            <a:srgbClr val="002060"/>
                          </a:solidFill>
                          <a:effectLst/>
                          <a:latin typeface="黑体" pitchFamily="49" charset="-122"/>
                          <a:ea typeface="黑体" pitchFamily="49" charset="-122"/>
                        </a:rPr>
                        <a:t>1.</a:t>
                      </a:r>
                      <a:r>
                        <a:rPr lang="zh-CN" sz="1800" b="1" kern="100" dirty="0">
                          <a:solidFill>
                            <a:srgbClr val="002060"/>
                          </a:solidFill>
                          <a:effectLst/>
                          <a:latin typeface="黑体" pitchFamily="49" charset="-122"/>
                          <a:ea typeface="黑体" pitchFamily="49" charset="-122"/>
                        </a:rPr>
                        <a:t>划分依据</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spcAft>
                          <a:spcPts val="0"/>
                        </a:spcAft>
                      </a:pPr>
                      <a:r>
                        <a:rPr lang="zh-CN" sz="1800" b="1" u="sng" kern="100" dirty="0">
                          <a:solidFill>
                            <a:srgbClr val="002060"/>
                          </a:solidFill>
                          <a:effectLst/>
                          <a:latin typeface="黑体" pitchFamily="49" charset="-122"/>
                          <a:ea typeface="黑体" pitchFamily="49" charset="-122"/>
                        </a:rPr>
                        <a:t>双层劳动力市场理论</a:t>
                      </a:r>
                      <a:endParaRPr lang="en-US" altLang="zh-CN" sz="1800" b="1" u="sng" kern="100" dirty="0">
                        <a:solidFill>
                          <a:srgbClr val="002060"/>
                        </a:solidFill>
                        <a:effectLst/>
                        <a:latin typeface="黑体" pitchFamily="49" charset="-122"/>
                        <a:ea typeface="黑体" pitchFamily="49" charset="-122"/>
                      </a:endParaRPr>
                    </a:p>
                    <a:p>
                      <a:pPr algn="l">
                        <a:spcAft>
                          <a:spcPts val="0"/>
                        </a:spcAft>
                      </a:pP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842899439"/>
                  </a:ext>
                </a:extLst>
              </a:tr>
              <a:tr h="0">
                <a:tc>
                  <a:txBody>
                    <a:bodyPr/>
                    <a:lstStyle/>
                    <a:p>
                      <a:pPr algn="l">
                        <a:spcAft>
                          <a:spcPts val="0"/>
                        </a:spcAft>
                      </a:pPr>
                      <a:r>
                        <a:rPr lang="en-US" sz="1800" b="1" u="sng" kern="100">
                          <a:solidFill>
                            <a:srgbClr val="002060"/>
                          </a:solidFill>
                          <a:effectLst/>
                          <a:latin typeface="黑体" pitchFamily="49" charset="-122"/>
                          <a:ea typeface="黑体" pitchFamily="49" charset="-122"/>
                        </a:rPr>
                        <a:t>2.</a:t>
                      </a:r>
                      <a:r>
                        <a:rPr lang="zh-CN" sz="1800" b="1" u="sng" kern="100">
                          <a:solidFill>
                            <a:srgbClr val="002060"/>
                          </a:solidFill>
                          <a:effectLst/>
                          <a:latin typeface="黑体" pitchFamily="49" charset="-122"/>
                          <a:ea typeface="黑体" pitchFamily="49" charset="-122"/>
                        </a:rPr>
                        <a:t>造成两种劳动力市场之间出现相对隔离的主要原因</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spcAft>
                          <a:spcPts val="0"/>
                        </a:spcAft>
                      </a:pPr>
                      <a:r>
                        <a:rPr lang="zh-CN" sz="1800" b="1" u="sng" kern="100" dirty="0">
                          <a:solidFill>
                            <a:srgbClr val="002060"/>
                          </a:solidFill>
                          <a:effectLst/>
                          <a:latin typeface="黑体" pitchFamily="49" charset="-122"/>
                          <a:ea typeface="黑体" pitchFamily="49" charset="-122"/>
                        </a:rPr>
                        <a:t>贫穷、歧视、受教育程度不高</a:t>
                      </a:r>
                      <a:r>
                        <a:rPr lang="zh-CN" altLang="en-US" sz="1800" b="1" u="sng" kern="100" dirty="0">
                          <a:solidFill>
                            <a:srgbClr val="002060"/>
                          </a:solidFill>
                          <a:effectLst/>
                          <a:latin typeface="黑体" pitchFamily="49" charset="-122"/>
                          <a:ea typeface="黑体" pitchFamily="49" charset="-122"/>
                        </a:rPr>
                        <a:t>导致的技能缺乏</a:t>
                      </a:r>
                      <a:r>
                        <a:rPr lang="zh-CN" sz="1800" b="1" u="sng" kern="100" dirty="0">
                          <a:solidFill>
                            <a:srgbClr val="002060"/>
                          </a:solidFill>
                          <a:effectLst/>
                          <a:latin typeface="黑体" pitchFamily="49" charset="-122"/>
                          <a:ea typeface="黑体" pitchFamily="49" charset="-122"/>
                        </a:rPr>
                        <a:t>。</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195938144"/>
                  </a:ext>
                </a:extLst>
              </a:tr>
              <a:tr h="0">
                <a:tc>
                  <a:txBody>
                    <a:bodyPr/>
                    <a:lstStyle/>
                    <a:p>
                      <a:pPr algn="l">
                        <a:spcAft>
                          <a:spcPts val="0"/>
                        </a:spcAft>
                      </a:pPr>
                      <a:r>
                        <a:rPr lang="en-US" sz="1800" b="1" kern="0">
                          <a:solidFill>
                            <a:srgbClr val="002060"/>
                          </a:solidFill>
                          <a:effectLst/>
                          <a:latin typeface="黑体" pitchFamily="49" charset="-122"/>
                          <a:ea typeface="黑体" pitchFamily="49" charset="-122"/>
                        </a:rPr>
                        <a:t>3.</a:t>
                      </a:r>
                      <a:r>
                        <a:rPr lang="zh-CN" sz="1800" b="1" kern="0">
                          <a:solidFill>
                            <a:srgbClr val="002060"/>
                          </a:solidFill>
                          <a:effectLst/>
                          <a:latin typeface="黑体" pitchFamily="49" charset="-122"/>
                          <a:ea typeface="黑体" pitchFamily="49" charset="-122"/>
                        </a:rPr>
                        <a:t>优等劳动力市场的特征</a:t>
                      </a:r>
                      <a:endParaRPr lang="zh-CN" sz="1800" b="1" kern="100">
                        <a:solidFill>
                          <a:srgbClr val="002060"/>
                        </a:solidFill>
                        <a:effectLst/>
                        <a:latin typeface="黑体" pitchFamily="49" charset="-122"/>
                        <a:ea typeface="黑体" pitchFamily="49" charset="-122"/>
                      </a:endParaRPr>
                    </a:p>
                    <a:p>
                      <a:pPr algn="l">
                        <a:spcAft>
                          <a:spcPts val="0"/>
                        </a:spcAft>
                      </a:pPr>
                      <a:r>
                        <a:rPr lang="en-US" sz="1800" b="1" kern="100">
                          <a:solidFill>
                            <a:srgbClr val="002060"/>
                          </a:solidFill>
                          <a:effectLst/>
                          <a:latin typeface="黑体" pitchFamily="49" charset="-122"/>
                          <a:ea typeface="黑体" pitchFamily="49" charset="-122"/>
                        </a:rPr>
                        <a:t> </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spcAft>
                          <a:spcPts val="0"/>
                        </a:spcAft>
                      </a:pPr>
                      <a:r>
                        <a:rPr lang="zh-CN" sz="1800" b="1" kern="0" dirty="0">
                          <a:solidFill>
                            <a:srgbClr val="002060"/>
                          </a:solidFill>
                          <a:effectLst/>
                          <a:latin typeface="黑体" pitchFamily="49" charset="-122"/>
                          <a:ea typeface="黑体" pitchFamily="49" charset="-122"/>
                        </a:rPr>
                        <a:t>①就业条件好</a:t>
                      </a:r>
                      <a:endParaRPr lang="zh-CN" sz="1800" b="1" kern="100" dirty="0">
                        <a:solidFill>
                          <a:srgbClr val="002060"/>
                        </a:solidFill>
                        <a:effectLst/>
                        <a:latin typeface="黑体" pitchFamily="49" charset="-122"/>
                        <a:ea typeface="黑体" pitchFamily="49" charset="-122"/>
                      </a:endParaRPr>
                    </a:p>
                    <a:p>
                      <a:pPr algn="l">
                        <a:spcAft>
                          <a:spcPts val="0"/>
                        </a:spcAft>
                      </a:pPr>
                      <a:r>
                        <a:rPr lang="zh-CN" sz="1800" b="1" kern="0" dirty="0">
                          <a:solidFill>
                            <a:srgbClr val="002060"/>
                          </a:solidFill>
                          <a:effectLst/>
                          <a:latin typeface="黑体" pitchFamily="49" charset="-122"/>
                          <a:ea typeface="黑体" pitchFamily="49" charset="-122"/>
                        </a:rPr>
                        <a:t>②工资福利水平较高</a:t>
                      </a:r>
                      <a:endParaRPr lang="zh-CN" sz="1800" b="1" kern="100" dirty="0">
                        <a:solidFill>
                          <a:srgbClr val="002060"/>
                        </a:solidFill>
                        <a:effectLst/>
                        <a:latin typeface="黑体" pitchFamily="49" charset="-122"/>
                        <a:ea typeface="黑体" pitchFamily="49" charset="-122"/>
                      </a:endParaRPr>
                    </a:p>
                    <a:p>
                      <a:pPr algn="l">
                        <a:spcAft>
                          <a:spcPts val="0"/>
                        </a:spcAft>
                      </a:pPr>
                      <a:r>
                        <a:rPr lang="zh-CN" sz="1800" b="1" kern="0" dirty="0">
                          <a:solidFill>
                            <a:srgbClr val="002060"/>
                          </a:solidFill>
                          <a:effectLst/>
                          <a:latin typeface="黑体" pitchFamily="49" charset="-122"/>
                          <a:ea typeface="黑体" pitchFamily="49" charset="-122"/>
                        </a:rPr>
                        <a:t>③工作环境良好</a:t>
                      </a:r>
                      <a:endParaRPr lang="zh-CN" sz="1800" b="1" kern="100" dirty="0">
                        <a:solidFill>
                          <a:srgbClr val="002060"/>
                        </a:solidFill>
                        <a:effectLst/>
                        <a:latin typeface="黑体" pitchFamily="49" charset="-122"/>
                        <a:ea typeface="黑体" pitchFamily="49" charset="-122"/>
                      </a:endParaRPr>
                    </a:p>
                    <a:p>
                      <a:pPr algn="l">
                        <a:spcAft>
                          <a:spcPts val="0"/>
                        </a:spcAft>
                      </a:pPr>
                      <a:r>
                        <a:rPr lang="zh-CN" sz="1800" b="1" kern="0" dirty="0">
                          <a:solidFill>
                            <a:srgbClr val="002060"/>
                          </a:solidFill>
                          <a:effectLst/>
                          <a:latin typeface="黑体" pitchFamily="49" charset="-122"/>
                          <a:ea typeface="黑体" pitchFamily="49" charset="-122"/>
                        </a:rPr>
                        <a:t>④工作保障性较强</a:t>
                      </a:r>
                      <a:endParaRPr lang="en-US" altLang="zh-CN" sz="1800" b="1" kern="0" dirty="0">
                        <a:solidFill>
                          <a:srgbClr val="002060"/>
                        </a:solidFill>
                        <a:effectLst/>
                        <a:latin typeface="黑体" pitchFamily="49" charset="-122"/>
                        <a:ea typeface="黑体" pitchFamily="49" charset="-122"/>
                      </a:endParaRPr>
                    </a:p>
                    <a:p>
                      <a:pPr algn="l">
                        <a:spcAft>
                          <a:spcPts val="0"/>
                        </a:spcAft>
                      </a:pP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890396626"/>
                  </a:ext>
                </a:extLst>
              </a:tr>
              <a:tr h="0">
                <a:tc>
                  <a:txBody>
                    <a:bodyPr/>
                    <a:lstStyle/>
                    <a:p>
                      <a:pPr algn="l">
                        <a:spcAft>
                          <a:spcPts val="0"/>
                        </a:spcAft>
                      </a:pPr>
                      <a:r>
                        <a:rPr lang="en-US" sz="1800" b="1" kern="0" dirty="0">
                          <a:solidFill>
                            <a:srgbClr val="002060"/>
                          </a:solidFill>
                          <a:effectLst/>
                          <a:latin typeface="黑体" pitchFamily="49" charset="-122"/>
                          <a:ea typeface="黑体" pitchFamily="49" charset="-122"/>
                        </a:rPr>
                        <a:t>4.</a:t>
                      </a:r>
                      <a:r>
                        <a:rPr lang="zh-CN" sz="1800" b="1" kern="0" dirty="0">
                          <a:solidFill>
                            <a:srgbClr val="002060"/>
                          </a:solidFill>
                          <a:effectLst/>
                          <a:latin typeface="黑体" pitchFamily="49" charset="-122"/>
                          <a:ea typeface="黑体" pitchFamily="49" charset="-122"/>
                        </a:rPr>
                        <a:t>次等劳动为市场的特征</a:t>
                      </a:r>
                      <a:endParaRPr lang="zh-CN" sz="1800" b="1" kern="100" dirty="0">
                        <a:solidFill>
                          <a:srgbClr val="002060"/>
                        </a:solidFill>
                        <a:effectLst/>
                        <a:latin typeface="黑体" pitchFamily="49" charset="-122"/>
                        <a:ea typeface="黑体" pitchFamily="49" charset="-122"/>
                      </a:endParaRPr>
                    </a:p>
                    <a:p>
                      <a:pPr algn="l">
                        <a:spcAft>
                          <a:spcPts val="0"/>
                        </a:spcAft>
                      </a:pPr>
                      <a:r>
                        <a:rPr lang="en-US" sz="1800" b="1" kern="100" dirty="0">
                          <a:solidFill>
                            <a:srgbClr val="002060"/>
                          </a:solidFill>
                          <a:effectLst/>
                          <a:latin typeface="黑体" pitchFamily="49" charset="-122"/>
                          <a:ea typeface="黑体" pitchFamily="49" charset="-122"/>
                        </a:rPr>
                        <a:t> </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spcAft>
                          <a:spcPts val="0"/>
                        </a:spcAft>
                      </a:pPr>
                      <a:r>
                        <a:rPr lang="zh-CN" sz="1800" b="1" kern="0" dirty="0">
                          <a:solidFill>
                            <a:srgbClr val="002060"/>
                          </a:solidFill>
                          <a:effectLst/>
                          <a:latin typeface="黑体" pitchFamily="49" charset="-122"/>
                          <a:ea typeface="黑体" pitchFamily="49" charset="-122"/>
                        </a:rPr>
                        <a:t>①就业不稳定</a:t>
                      </a:r>
                      <a:endParaRPr lang="zh-CN" sz="1800" b="1" kern="100" dirty="0">
                        <a:solidFill>
                          <a:srgbClr val="002060"/>
                        </a:solidFill>
                        <a:effectLst/>
                        <a:latin typeface="黑体" pitchFamily="49" charset="-122"/>
                        <a:ea typeface="黑体" pitchFamily="49" charset="-122"/>
                      </a:endParaRPr>
                    </a:p>
                    <a:p>
                      <a:pPr algn="l">
                        <a:spcAft>
                          <a:spcPts val="0"/>
                        </a:spcAft>
                      </a:pPr>
                      <a:r>
                        <a:rPr lang="zh-CN" sz="1800" b="1" kern="0" dirty="0">
                          <a:solidFill>
                            <a:srgbClr val="002060"/>
                          </a:solidFill>
                          <a:effectLst/>
                          <a:latin typeface="黑体" pitchFamily="49" charset="-122"/>
                          <a:ea typeface="黑体" pitchFamily="49" charset="-122"/>
                        </a:rPr>
                        <a:t>②工资率较低</a:t>
                      </a:r>
                      <a:endParaRPr lang="zh-CN" sz="1800" b="1" kern="100" dirty="0">
                        <a:solidFill>
                          <a:srgbClr val="002060"/>
                        </a:solidFill>
                        <a:effectLst/>
                        <a:latin typeface="黑体" pitchFamily="49" charset="-122"/>
                        <a:ea typeface="黑体" pitchFamily="49" charset="-122"/>
                      </a:endParaRPr>
                    </a:p>
                    <a:p>
                      <a:pPr algn="l">
                        <a:spcAft>
                          <a:spcPts val="0"/>
                        </a:spcAft>
                      </a:pPr>
                      <a:r>
                        <a:rPr lang="zh-CN" sz="1800" b="1" kern="0" dirty="0">
                          <a:solidFill>
                            <a:srgbClr val="002060"/>
                          </a:solidFill>
                          <a:effectLst/>
                          <a:latin typeface="黑体" pitchFamily="49" charset="-122"/>
                          <a:ea typeface="黑体" pitchFamily="49" charset="-122"/>
                        </a:rPr>
                        <a:t>③工作条件较差</a:t>
                      </a:r>
                      <a:endParaRPr lang="zh-CN" sz="1800" b="1" kern="100" dirty="0">
                        <a:solidFill>
                          <a:srgbClr val="002060"/>
                        </a:solidFill>
                        <a:effectLst/>
                        <a:latin typeface="黑体" pitchFamily="49" charset="-122"/>
                        <a:ea typeface="黑体" pitchFamily="49" charset="-122"/>
                      </a:endParaRPr>
                    </a:p>
                    <a:p>
                      <a:pPr algn="l">
                        <a:spcAft>
                          <a:spcPts val="0"/>
                        </a:spcAft>
                      </a:pPr>
                      <a:r>
                        <a:rPr lang="zh-CN" sz="1800" b="1" kern="0" dirty="0">
                          <a:solidFill>
                            <a:srgbClr val="002060"/>
                          </a:solidFill>
                          <a:effectLst/>
                          <a:latin typeface="黑体" pitchFamily="49" charset="-122"/>
                          <a:ea typeface="黑体" pitchFamily="49" charset="-122"/>
                        </a:rPr>
                        <a:t>④工作的社会地位也较低</a:t>
                      </a:r>
                      <a:endParaRPr lang="zh-CN" sz="1800" b="1" kern="100" dirty="0">
                        <a:solidFill>
                          <a:srgbClr val="002060"/>
                        </a:solidFill>
                        <a:effectLst/>
                        <a:latin typeface="黑体" pitchFamily="49" charset="-122"/>
                        <a:ea typeface="黑体" pitchFamily="49" charset="-122"/>
                      </a:endParaRPr>
                    </a:p>
                    <a:p>
                      <a:pPr algn="l">
                        <a:spcAft>
                          <a:spcPts val="0"/>
                        </a:spcAft>
                      </a:pPr>
                      <a:r>
                        <a:rPr lang="zh-CN" sz="1800" b="1" kern="0" dirty="0">
                          <a:solidFill>
                            <a:srgbClr val="002060"/>
                          </a:solidFill>
                          <a:effectLst/>
                          <a:latin typeface="黑体" pitchFamily="49" charset="-122"/>
                          <a:ea typeface="黑体" pitchFamily="49" charset="-122"/>
                        </a:rPr>
                        <a:t>⑤</a:t>
                      </a:r>
                      <a:r>
                        <a:rPr lang="zh-CN" sz="1800" b="1" kern="100" dirty="0">
                          <a:solidFill>
                            <a:srgbClr val="002060"/>
                          </a:solidFill>
                          <a:effectLst/>
                          <a:latin typeface="黑体" pitchFamily="49" charset="-122"/>
                          <a:ea typeface="黑体" pitchFamily="49" charset="-122"/>
                        </a:rPr>
                        <a:t>流动率、缺勤率和迟到率比较高</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571384627"/>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94668931-EF4E-4752-9CBF-352A68105DC6}"/>
              </a:ext>
            </a:extLst>
          </p:cNvPr>
          <p:cNvSpPr/>
          <p:nvPr/>
        </p:nvSpPr>
        <p:spPr>
          <a:xfrm>
            <a:off x="929005" y="645089"/>
            <a:ext cx="1306768" cy="369332"/>
          </a:xfrm>
          <a:prstGeom prst="rect">
            <a:avLst/>
          </a:prstGeom>
        </p:spPr>
        <p:txBody>
          <a:bodyPr wrap="none">
            <a:spAutoFit/>
          </a:bodyPr>
          <a:lstStyle/>
          <a:p>
            <a:r>
              <a:rPr lang="en-US" altLang="zh-CN" b="1" u="sng" kern="100" dirty="0">
                <a:solidFill>
                  <a:srgbClr val="993300"/>
                </a:solidFill>
                <a:ea typeface="宋体" panose="02010600030101010101" pitchFamily="2" charset="-122"/>
                <a:cs typeface="宋体" panose="02010600030101010101" pitchFamily="2" charset="-122"/>
              </a:rPr>
              <a:t>4.</a:t>
            </a:r>
            <a:r>
              <a:rPr lang="zh-CN" altLang="zh-CN" b="1" u="sng" kern="100" dirty="0">
                <a:solidFill>
                  <a:srgbClr val="993300"/>
                </a:solidFill>
                <a:ea typeface="宋体" panose="02010600030101010101" pitchFamily="2" charset="-122"/>
                <a:cs typeface="宋体" panose="02010600030101010101" pitchFamily="2" charset="-122"/>
              </a:rPr>
              <a:t>效率工资</a:t>
            </a:r>
            <a:endParaRPr lang="zh-CN" altLang="en-US" dirty="0"/>
          </a:p>
        </p:txBody>
      </p:sp>
      <p:graphicFrame>
        <p:nvGraphicFramePr>
          <p:cNvPr id="9" name="表格 8">
            <a:extLst>
              <a:ext uri="{FF2B5EF4-FFF2-40B4-BE49-F238E27FC236}">
                <a16:creationId xmlns:a16="http://schemas.microsoft.com/office/drawing/2014/main" id="{BEE0DEB1-66F1-49AF-BC9D-42F21D1C4A7D}"/>
              </a:ext>
            </a:extLst>
          </p:cNvPr>
          <p:cNvGraphicFramePr>
            <a:graphicFrameLocks noGrp="1"/>
          </p:cNvGraphicFramePr>
          <p:nvPr/>
        </p:nvGraphicFramePr>
        <p:xfrm>
          <a:off x="692149" y="1008380"/>
          <a:ext cx="10837863" cy="5212080"/>
        </p:xfrm>
        <a:graphic>
          <a:graphicData uri="http://schemas.openxmlformats.org/drawingml/2006/table">
            <a:tbl>
              <a:tblPr>
                <a:tableStyleId>{5C22544A-7EE6-4342-B048-85BDC9FD1C3A}</a:tableStyleId>
              </a:tblPr>
              <a:tblGrid>
                <a:gridCol w="2357827">
                  <a:extLst>
                    <a:ext uri="{9D8B030D-6E8A-4147-A177-3AD203B41FA5}">
                      <a16:colId xmlns:a16="http://schemas.microsoft.com/office/drawing/2014/main" val="51383520"/>
                    </a:ext>
                  </a:extLst>
                </a:gridCol>
                <a:gridCol w="8480036">
                  <a:extLst>
                    <a:ext uri="{9D8B030D-6E8A-4147-A177-3AD203B41FA5}">
                      <a16:colId xmlns:a16="http://schemas.microsoft.com/office/drawing/2014/main" val="280339780"/>
                    </a:ext>
                  </a:extLst>
                </a:gridCol>
              </a:tblGrid>
              <a:tr h="0">
                <a:tc>
                  <a:txBody>
                    <a:bodyPr/>
                    <a:lstStyle/>
                    <a:p>
                      <a:pPr algn="l">
                        <a:spcAft>
                          <a:spcPts val="0"/>
                        </a:spcAft>
                      </a:pPr>
                      <a:r>
                        <a:rPr lang="en-US" sz="1800" b="1" kern="100" dirty="0">
                          <a:solidFill>
                            <a:srgbClr val="002060"/>
                          </a:solidFill>
                          <a:effectLst/>
                          <a:latin typeface="黑体" pitchFamily="49" charset="-122"/>
                          <a:ea typeface="黑体" pitchFamily="49" charset="-122"/>
                        </a:rPr>
                        <a:t>1.</a:t>
                      </a:r>
                      <a:r>
                        <a:rPr lang="zh-CN" sz="1800" b="1" kern="100" dirty="0">
                          <a:solidFill>
                            <a:srgbClr val="002060"/>
                          </a:solidFill>
                          <a:effectLst/>
                          <a:latin typeface="黑体" pitchFamily="49" charset="-122"/>
                          <a:ea typeface="黑体" pitchFamily="49" charset="-122"/>
                        </a:rPr>
                        <a:t>效率工资概念</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spcAft>
                          <a:spcPts val="0"/>
                        </a:spcAft>
                      </a:pPr>
                      <a:r>
                        <a:rPr lang="zh-CN" sz="1800" b="1" kern="100" dirty="0">
                          <a:solidFill>
                            <a:srgbClr val="002060"/>
                          </a:solidFill>
                          <a:effectLst/>
                          <a:latin typeface="黑体" pitchFamily="49" charset="-122"/>
                          <a:ea typeface="黑体" pitchFamily="49" charset="-122"/>
                        </a:rPr>
                        <a:t>效率工资是指企业提供的一种高于市场均衡水平的工资。</a:t>
                      </a:r>
                      <a:endParaRPr lang="en-US" altLang="zh-CN" sz="1800" b="1" kern="100" dirty="0">
                        <a:solidFill>
                          <a:srgbClr val="002060"/>
                        </a:solidFill>
                        <a:effectLst/>
                        <a:latin typeface="黑体" pitchFamily="49" charset="-122"/>
                        <a:ea typeface="黑体" pitchFamily="49" charset="-122"/>
                      </a:endParaRPr>
                    </a:p>
                    <a:p>
                      <a:pPr algn="l">
                        <a:spcAft>
                          <a:spcPts val="0"/>
                        </a:spcAft>
                      </a:pP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387991985"/>
                  </a:ext>
                </a:extLst>
              </a:tr>
              <a:tr h="1511300">
                <a:tc>
                  <a:txBody>
                    <a:bodyPr/>
                    <a:lstStyle/>
                    <a:p>
                      <a:pPr algn="l">
                        <a:spcAft>
                          <a:spcPts val="0"/>
                        </a:spcAft>
                      </a:pPr>
                      <a:r>
                        <a:rPr lang="en-US" sz="1800" b="1" kern="100">
                          <a:solidFill>
                            <a:srgbClr val="002060"/>
                          </a:solidFill>
                          <a:effectLst/>
                          <a:latin typeface="黑体" pitchFamily="49" charset="-122"/>
                          <a:ea typeface="黑体" pitchFamily="49" charset="-122"/>
                        </a:rPr>
                        <a:t>2.</a:t>
                      </a:r>
                      <a:r>
                        <a:rPr lang="zh-CN" sz="1800" b="1" kern="100">
                          <a:solidFill>
                            <a:srgbClr val="002060"/>
                          </a:solidFill>
                          <a:effectLst/>
                          <a:latin typeface="黑体" pitchFamily="49" charset="-122"/>
                          <a:ea typeface="黑体" pitchFamily="49" charset="-122"/>
                        </a:rPr>
                        <a:t>支付髙工资的理由</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spcAft>
                          <a:spcPts val="0"/>
                        </a:spcAft>
                      </a:pPr>
                      <a:r>
                        <a:rPr lang="zh-CN" sz="1800" b="1" u="sng" kern="100" dirty="0">
                          <a:solidFill>
                            <a:srgbClr val="002060"/>
                          </a:solidFill>
                          <a:effectLst/>
                          <a:latin typeface="黑体" pitchFamily="49" charset="-122"/>
                          <a:ea typeface="黑体" pitchFamily="49" charset="-122"/>
                        </a:rPr>
                        <a:t>第一，高工资能够帮助组织吸引到更为优秀的、生产率更高的员工。自我选择理论认为</a:t>
                      </a:r>
                      <a:r>
                        <a:rPr lang="zh-CN" sz="1800" b="1" kern="100" dirty="0">
                          <a:solidFill>
                            <a:srgbClr val="002060"/>
                          </a:solidFill>
                          <a:effectLst/>
                          <a:latin typeface="黑体" pitchFamily="49" charset="-122"/>
                          <a:ea typeface="黑体" pitchFamily="49" charset="-122"/>
                        </a:rPr>
                        <a:t>，</a:t>
                      </a:r>
                      <a:r>
                        <a:rPr lang="zh-CN" sz="1800" b="1" u="sng" kern="100" dirty="0">
                          <a:solidFill>
                            <a:srgbClr val="002060"/>
                          </a:solidFill>
                          <a:effectLst/>
                          <a:latin typeface="黑体" pitchFamily="49" charset="-122"/>
                          <a:ea typeface="黑体" pitchFamily="49" charset="-122"/>
                        </a:rPr>
                        <a:t>高工资</a:t>
                      </a:r>
                      <a:r>
                        <a:rPr lang="zh-CN" sz="1800" b="1" kern="100" dirty="0">
                          <a:solidFill>
                            <a:srgbClr val="002060"/>
                          </a:solidFill>
                          <a:effectLst/>
                          <a:latin typeface="黑体" pitchFamily="49" charset="-122"/>
                          <a:ea typeface="黑体" pitchFamily="49" charset="-122"/>
                        </a:rPr>
                        <a:t>还会对那些低生产率员工产生一种</a:t>
                      </a:r>
                      <a:r>
                        <a:rPr lang="zh-CN" sz="1800" b="1" u="sng" kern="100" dirty="0">
                          <a:solidFill>
                            <a:srgbClr val="002060"/>
                          </a:solidFill>
                          <a:effectLst/>
                          <a:latin typeface="黑体" pitchFamily="49" charset="-122"/>
                          <a:ea typeface="黑体" pitchFamily="49" charset="-122"/>
                        </a:rPr>
                        <a:t>自动屏蔽作用</a:t>
                      </a:r>
                      <a:r>
                        <a:rPr lang="zh-CN" sz="1800" b="1" kern="100" dirty="0">
                          <a:solidFill>
                            <a:srgbClr val="002060"/>
                          </a:solidFill>
                          <a:effectLst/>
                          <a:latin typeface="黑体" pitchFamily="49" charset="-122"/>
                          <a:ea typeface="黑体" pitchFamily="49" charset="-122"/>
                        </a:rPr>
                        <a:t>。</a:t>
                      </a:r>
                      <a:r>
                        <a:rPr lang="zh-CN" sz="1800" b="1" u="sng" kern="100" dirty="0">
                          <a:solidFill>
                            <a:srgbClr val="002060"/>
                          </a:solidFill>
                          <a:effectLst/>
                          <a:latin typeface="黑体" pitchFamily="49" charset="-122"/>
                          <a:ea typeface="黑体" pitchFamily="49" charset="-122"/>
                        </a:rPr>
                        <a:t>低生产率求职者的离开</a:t>
                      </a:r>
                      <a:r>
                        <a:rPr lang="zh-CN" sz="1800" b="1" kern="100" dirty="0">
                          <a:solidFill>
                            <a:srgbClr val="002060"/>
                          </a:solidFill>
                          <a:effectLst/>
                          <a:latin typeface="黑体" pitchFamily="49" charset="-122"/>
                          <a:ea typeface="黑体" pitchFamily="49" charset="-122"/>
                        </a:rPr>
                        <a:t>也在一定程度上帮助企业</a:t>
                      </a:r>
                      <a:r>
                        <a:rPr lang="zh-CN" sz="1800" b="1" u="sng" kern="100" dirty="0">
                          <a:solidFill>
                            <a:srgbClr val="002060"/>
                          </a:solidFill>
                          <a:effectLst/>
                          <a:latin typeface="黑体" pitchFamily="49" charset="-122"/>
                          <a:ea typeface="黑体" pitchFamily="49" charset="-122"/>
                        </a:rPr>
                        <a:t>节约了甄选成本</a:t>
                      </a:r>
                      <a:r>
                        <a:rPr lang="zh-CN" sz="1800" b="1" kern="100" dirty="0">
                          <a:solidFill>
                            <a:srgbClr val="002060"/>
                          </a:solidFill>
                          <a:effectLst/>
                          <a:latin typeface="黑体" pitchFamily="49" charset="-122"/>
                          <a:ea typeface="黑体" pitchFamily="49" charset="-122"/>
                        </a:rPr>
                        <a:t>。</a:t>
                      </a:r>
                    </a:p>
                    <a:p>
                      <a:pPr algn="l">
                        <a:spcAft>
                          <a:spcPts val="0"/>
                        </a:spcAft>
                      </a:pPr>
                      <a:r>
                        <a:rPr lang="zh-CN" sz="1800" b="1" u="sng" kern="100" dirty="0">
                          <a:solidFill>
                            <a:srgbClr val="002060"/>
                          </a:solidFill>
                          <a:effectLst/>
                          <a:latin typeface="黑体" pitchFamily="49" charset="-122"/>
                          <a:ea typeface="黑体" pitchFamily="49" charset="-122"/>
                        </a:rPr>
                        <a:t>第二，高工资有利于降低员工的离职率，强化他们的实际生产率。而无须企业的严密监督。</a:t>
                      </a:r>
                      <a:endParaRPr lang="zh-CN" sz="1800" b="1" kern="100" dirty="0">
                        <a:solidFill>
                          <a:srgbClr val="002060"/>
                        </a:solidFill>
                        <a:effectLst/>
                        <a:latin typeface="黑体" pitchFamily="49" charset="-122"/>
                        <a:ea typeface="黑体" pitchFamily="49" charset="-122"/>
                      </a:endParaRPr>
                    </a:p>
                    <a:p>
                      <a:pPr algn="l">
                        <a:spcAft>
                          <a:spcPts val="0"/>
                        </a:spcAft>
                      </a:pPr>
                      <a:r>
                        <a:rPr lang="zh-CN" sz="1800" b="1" u="sng" kern="100" dirty="0">
                          <a:solidFill>
                            <a:srgbClr val="002060"/>
                          </a:solidFill>
                          <a:effectLst/>
                          <a:latin typeface="黑体" pitchFamily="49" charset="-122"/>
                          <a:ea typeface="黑体" pitchFamily="49" charset="-122"/>
                        </a:rPr>
                        <a:t>第三，高工资往往能够更容易让人产生公平感。</a:t>
                      </a:r>
                      <a:endParaRPr lang="en-US" altLang="zh-CN" sz="1800" b="1" u="sng" kern="100" dirty="0">
                        <a:solidFill>
                          <a:srgbClr val="002060"/>
                        </a:solidFill>
                        <a:effectLst/>
                        <a:latin typeface="黑体" pitchFamily="49" charset="-122"/>
                        <a:ea typeface="黑体" pitchFamily="49" charset="-122"/>
                      </a:endParaRPr>
                    </a:p>
                    <a:p>
                      <a:pPr algn="l">
                        <a:spcAft>
                          <a:spcPts val="0"/>
                        </a:spcAft>
                      </a:pP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013690798"/>
                  </a:ext>
                </a:extLst>
              </a:tr>
              <a:tr h="0">
                <a:tc>
                  <a:txBody>
                    <a:bodyPr/>
                    <a:lstStyle/>
                    <a:p>
                      <a:pPr algn="l">
                        <a:spcAft>
                          <a:spcPts val="0"/>
                        </a:spcAft>
                      </a:pPr>
                      <a:r>
                        <a:rPr lang="en-US" sz="1800" b="1" kern="100">
                          <a:solidFill>
                            <a:srgbClr val="002060"/>
                          </a:solidFill>
                          <a:effectLst/>
                          <a:latin typeface="黑体" pitchFamily="49" charset="-122"/>
                          <a:ea typeface="黑体" pitchFamily="49" charset="-122"/>
                        </a:rPr>
                        <a:t>3.</a:t>
                      </a:r>
                      <a:r>
                        <a:rPr lang="zh-CN" sz="1800" b="1" kern="100">
                          <a:solidFill>
                            <a:srgbClr val="002060"/>
                          </a:solidFill>
                          <a:effectLst/>
                          <a:latin typeface="黑体" pitchFamily="49" charset="-122"/>
                          <a:ea typeface="黑体" pitchFamily="49" charset="-122"/>
                        </a:rPr>
                        <a:t>适用企业</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spcAft>
                          <a:spcPts val="0"/>
                        </a:spcAft>
                      </a:pPr>
                      <a:r>
                        <a:rPr lang="zh-CN" sz="1800" b="1" u="sng" kern="100" dirty="0">
                          <a:solidFill>
                            <a:srgbClr val="002060"/>
                          </a:solidFill>
                          <a:effectLst/>
                          <a:latin typeface="黑体" pitchFamily="49" charset="-122"/>
                          <a:ea typeface="黑体" pitchFamily="49" charset="-122"/>
                        </a:rPr>
                        <a:t>通过提供效率工资来刺激员工的生产率的企业通常会有两种</a:t>
                      </a:r>
                      <a:r>
                        <a:rPr lang="en-US" sz="1800" b="1" kern="100" dirty="0">
                          <a:solidFill>
                            <a:srgbClr val="002060"/>
                          </a:solidFill>
                          <a:effectLst/>
                          <a:latin typeface="黑体" pitchFamily="49" charset="-122"/>
                          <a:ea typeface="黑体" pitchFamily="49" charset="-122"/>
                        </a:rPr>
                        <a:t>:</a:t>
                      </a:r>
                      <a:endParaRPr lang="zh-CN" sz="1800" b="1" kern="100" dirty="0">
                        <a:solidFill>
                          <a:srgbClr val="002060"/>
                        </a:solidFill>
                        <a:effectLst/>
                        <a:latin typeface="黑体" pitchFamily="49" charset="-122"/>
                        <a:ea typeface="黑体" pitchFamily="49" charset="-122"/>
                      </a:endParaRPr>
                    </a:p>
                    <a:p>
                      <a:pPr algn="l">
                        <a:spcAft>
                          <a:spcPts val="0"/>
                        </a:spcAft>
                      </a:pPr>
                      <a:r>
                        <a:rPr lang="zh-CN" sz="1800" b="1" kern="100" dirty="0">
                          <a:solidFill>
                            <a:srgbClr val="002060"/>
                          </a:solidFill>
                          <a:effectLst/>
                          <a:latin typeface="黑体" pitchFamily="49" charset="-122"/>
                          <a:ea typeface="黑体" pitchFamily="49" charset="-122"/>
                        </a:rPr>
                        <a:t>第一种：是从降低员工流动性中所能够获得的收益最大的企业，如内部运营系统比较复杂的大型现代企业，又如必须对员工进行较多的人力资本投资才能确保他们胜任组织中的重要岗位的企业。。</a:t>
                      </a:r>
                    </a:p>
                    <a:p>
                      <a:pPr algn="l">
                        <a:spcAft>
                          <a:spcPts val="0"/>
                        </a:spcAft>
                      </a:pPr>
                      <a:r>
                        <a:rPr lang="zh-CN" sz="1800" b="1" kern="100" dirty="0">
                          <a:solidFill>
                            <a:srgbClr val="002060"/>
                          </a:solidFill>
                          <a:effectLst/>
                          <a:latin typeface="黑体" pitchFamily="49" charset="-122"/>
                          <a:ea typeface="黑体" pitchFamily="49" charset="-122"/>
                        </a:rPr>
                        <a:t>第二种：是很难通过基于产出的工资制度来激励员工，或者是对员工进行监督的难度很大的企业。</a:t>
                      </a:r>
                      <a:endParaRPr lang="en-US" altLang="zh-CN" sz="1800" b="1" kern="100" dirty="0">
                        <a:solidFill>
                          <a:srgbClr val="002060"/>
                        </a:solidFill>
                        <a:effectLst/>
                        <a:latin typeface="黑体" pitchFamily="49" charset="-122"/>
                        <a:ea typeface="黑体" pitchFamily="49" charset="-122"/>
                      </a:endParaRPr>
                    </a:p>
                    <a:p>
                      <a:pPr algn="l">
                        <a:spcAft>
                          <a:spcPts val="0"/>
                        </a:spcAft>
                      </a:pP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757407891"/>
                  </a:ext>
                </a:extLst>
              </a:tr>
              <a:tr h="0">
                <a:tc>
                  <a:txBody>
                    <a:bodyPr/>
                    <a:lstStyle/>
                    <a:p>
                      <a:pPr algn="l">
                        <a:spcAft>
                          <a:spcPts val="0"/>
                        </a:spcAft>
                      </a:pPr>
                      <a:r>
                        <a:rPr lang="en-US" sz="1800" b="1" kern="100" dirty="0">
                          <a:solidFill>
                            <a:srgbClr val="002060"/>
                          </a:solidFill>
                          <a:effectLst/>
                          <a:latin typeface="黑体" pitchFamily="49" charset="-122"/>
                          <a:ea typeface="黑体" pitchFamily="49" charset="-122"/>
                        </a:rPr>
                        <a:t>4.</a:t>
                      </a:r>
                      <a:r>
                        <a:rPr lang="zh-CN" altLang="en-US" sz="1800" b="1" kern="100" dirty="0">
                          <a:solidFill>
                            <a:srgbClr val="002060"/>
                          </a:solidFill>
                          <a:effectLst/>
                          <a:latin typeface="黑体" pitchFamily="49" charset="-122"/>
                          <a:ea typeface="黑体" pitchFamily="49" charset="-122"/>
                        </a:rPr>
                        <a:t>要想使效率工资能够对生产率产生促进作用，需具备的</a:t>
                      </a:r>
                      <a:r>
                        <a:rPr lang="zh-CN" sz="1800" b="1" kern="100" dirty="0">
                          <a:solidFill>
                            <a:srgbClr val="002060"/>
                          </a:solidFill>
                          <a:effectLst/>
                          <a:latin typeface="黑体" pitchFamily="49" charset="-122"/>
                          <a:ea typeface="黑体" pitchFamily="49" charset="-122"/>
                        </a:rPr>
                        <a:t>条件</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spcAft>
                          <a:spcPts val="0"/>
                        </a:spcAft>
                      </a:pPr>
                      <a:r>
                        <a:rPr lang="zh-CN" sz="1800" b="1" u="sng" kern="100" dirty="0">
                          <a:solidFill>
                            <a:srgbClr val="002060"/>
                          </a:solidFill>
                          <a:effectLst/>
                          <a:latin typeface="黑体" pitchFamily="49" charset="-122"/>
                          <a:ea typeface="黑体" pitchFamily="49" charset="-122"/>
                        </a:rPr>
                        <a:t>即：劳动者期望与企业保持长期雇佣关系</a:t>
                      </a:r>
                      <a:r>
                        <a:rPr lang="zh-CN" sz="1800" b="1" kern="100" dirty="0">
                          <a:solidFill>
                            <a:srgbClr val="002060"/>
                          </a:solidFill>
                          <a:effectLst/>
                          <a:latin typeface="黑体" pitchFamily="49" charset="-122"/>
                          <a:ea typeface="黑体" pitchFamily="49" charset="-122"/>
                        </a:rPr>
                        <a:t>。</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61579061"/>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B75641AB-97B7-4BF9-8085-EBEE8E5448DF}"/>
              </a:ext>
            </a:extLst>
          </p:cNvPr>
          <p:cNvSpPr/>
          <p:nvPr/>
        </p:nvSpPr>
        <p:spPr>
          <a:xfrm>
            <a:off x="574974" y="469582"/>
            <a:ext cx="1748877" cy="507831"/>
          </a:xfrm>
          <a:prstGeom prst="rect">
            <a:avLst/>
          </a:prstGeom>
        </p:spPr>
        <p:txBody>
          <a:bodyPr wrap="none">
            <a:spAutoFit/>
          </a:bodyPr>
          <a:lstStyle/>
          <a:p>
            <a:pPr indent="280670">
              <a:lnSpc>
                <a:spcPct val="150000"/>
              </a:lnSpc>
            </a:pPr>
            <a:r>
              <a:rPr lang="zh-CN" altLang="zh-CN" b="1" kern="100" dirty="0">
                <a:solidFill>
                  <a:srgbClr val="000080"/>
                </a:solidFill>
                <a:latin typeface="黑体" pitchFamily="49" charset="-122"/>
                <a:ea typeface="黑体" pitchFamily="49" charset="-122"/>
                <a:cs typeface="宋体" panose="02010600030101010101" pitchFamily="2" charset="-122"/>
              </a:rPr>
              <a:t> </a:t>
            </a:r>
            <a:r>
              <a:rPr lang="en-US" altLang="zh-CN" b="1" u="sng" kern="100" dirty="0">
                <a:solidFill>
                  <a:srgbClr val="993300"/>
                </a:solidFill>
                <a:latin typeface="黑体" pitchFamily="49" charset="-122"/>
                <a:ea typeface="黑体" pitchFamily="49" charset="-122"/>
                <a:cs typeface="宋体" panose="02010600030101010101" pitchFamily="2" charset="-122"/>
              </a:rPr>
              <a:t>5.</a:t>
            </a:r>
            <a:r>
              <a:rPr lang="zh-CN" altLang="zh-CN" b="1" u="sng" kern="100" dirty="0">
                <a:solidFill>
                  <a:srgbClr val="993300"/>
                </a:solidFill>
                <a:latin typeface="黑体" pitchFamily="49" charset="-122"/>
                <a:ea typeface="黑体" pitchFamily="49" charset="-122"/>
                <a:cs typeface="宋体" panose="02010600030101010101" pitchFamily="2" charset="-122"/>
              </a:rPr>
              <a:t>晋升竞赛</a:t>
            </a:r>
            <a:endParaRPr lang="zh-CN" altLang="zh-CN" sz="1600" kern="100" dirty="0">
              <a:effectLst/>
              <a:latin typeface="黑体" pitchFamily="49" charset="-122"/>
              <a:ea typeface="黑体"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84F22C11-A980-4837-956D-5A1B124100E3}"/>
              </a:ext>
            </a:extLst>
          </p:cNvPr>
          <p:cNvGraphicFramePr>
            <a:graphicFrameLocks noGrp="1"/>
          </p:cNvGraphicFramePr>
          <p:nvPr/>
        </p:nvGraphicFramePr>
        <p:xfrm>
          <a:off x="692149" y="1066801"/>
          <a:ext cx="10837863" cy="4511933"/>
        </p:xfrm>
        <a:graphic>
          <a:graphicData uri="http://schemas.openxmlformats.org/drawingml/2006/table">
            <a:tbl>
              <a:tblPr>
                <a:tableStyleId>{5C22544A-7EE6-4342-B048-85BDC9FD1C3A}</a:tableStyleId>
              </a:tblPr>
              <a:tblGrid>
                <a:gridCol w="1559984">
                  <a:extLst>
                    <a:ext uri="{9D8B030D-6E8A-4147-A177-3AD203B41FA5}">
                      <a16:colId xmlns:a16="http://schemas.microsoft.com/office/drawing/2014/main" val="2335200132"/>
                    </a:ext>
                  </a:extLst>
                </a:gridCol>
                <a:gridCol w="9277879">
                  <a:extLst>
                    <a:ext uri="{9D8B030D-6E8A-4147-A177-3AD203B41FA5}">
                      <a16:colId xmlns:a16="http://schemas.microsoft.com/office/drawing/2014/main" val="3873907115"/>
                    </a:ext>
                  </a:extLst>
                </a:gridCol>
              </a:tblGrid>
              <a:tr h="1996345">
                <a:tc>
                  <a:txBody>
                    <a:bodyPr/>
                    <a:lstStyle/>
                    <a:p>
                      <a:pPr algn="l">
                        <a:spcAft>
                          <a:spcPts val="0"/>
                        </a:spcAft>
                      </a:pPr>
                      <a:r>
                        <a:rPr lang="en-US" sz="1800" b="1" kern="100" dirty="0">
                          <a:solidFill>
                            <a:srgbClr val="002060"/>
                          </a:solidFill>
                          <a:effectLst/>
                          <a:latin typeface="黑体" pitchFamily="49" charset="-122"/>
                          <a:ea typeface="黑体" pitchFamily="49" charset="-122"/>
                        </a:rPr>
                        <a:t>1. </a:t>
                      </a:r>
                      <a:r>
                        <a:rPr lang="zh-CN" sz="1800" b="1" kern="100" dirty="0">
                          <a:solidFill>
                            <a:srgbClr val="002060"/>
                          </a:solidFill>
                          <a:effectLst/>
                          <a:latin typeface="黑体" pitchFamily="49" charset="-122"/>
                          <a:ea typeface="黑体" pitchFamily="49" charset="-122"/>
                        </a:rPr>
                        <a:t>基本特点</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spcAft>
                          <a:spcPts val="0"/>
                        </a:spcAft>
                      </a:pPr>
                      <a:r>
                        <a:rPr lang="en-US" sz="1800" b="1" kern="100" dirty="0">
                          <a:solidFill>
                            <a:srgbClr val="002060"/>
                          </a:solidFill>
                          <a:effectLst/>
                          <a:latin typeface="黑体" pitchFamily="49" charset="-122"/>
                          <a:ea typeface="黑体" pitchFamily="49" charset="-122"/>
                        </a:rPr>
                        <a:t>1.</a:t>
                      </a:r>
                      <a:r>
                        <a:rPr lang="zh-CN" sz="1800" b="1" kern="100" dirty="0">
                          <a:solidFill>
                            <a:srgbClr val="002060"/>
                          </a:solidFill>
                          <a:effectLst/>
                          <a:latin typeface="黑体" pitchFamily="49" charset="-122"/>
                          <a:ea typeface="黑体" pitchFamily="49" charset="-122"/>
                        </a:rPr>
                        <a:t>在企业中，更高一级的职位通常是</a:t>
                      </a:r>
                      <a:r>
                        <a:rPr lang="zh-CN" sz="1800" b="1" u="sng" kern="100" dirty="0">
                          <a:solidFill>
                            <a:srgbClr val="002060"/>
                          </a:solidFill>
                          <a:effectLst/>
                          <a:latin typeface="黑体" pitchFamily="49" charset="-122"/>
                          <a:ea typeface="黑体" pitchFamily="49" charset="-122"/>
                        </a:rPr>
                        <a:t>事先设计好</a:t>
                      </a:r>
                      <a:r>
                        <a:rPr lang="zh-CN" sz="1800" b="1" kern="100" dirty="0">
                          <a:solidFill>
                            <a:srgbClr val="002060"/>
                          </a:solidFill>
                          <a:effectLst/>
                          <a:latin typeface="黑体" pitchFamily="49" charset="-122"/>
                          <a:ea typeface="黑体" pitchFamily="49" charset="-122"/>
                        </a:rPr>
                        <a:t>的，而与每个职位对应的则是一个确定的工资率或一个工资浮动区间，职位级别越高，对应的工资率也就越高。</a:t>
                      </a:r>
                    </a:p>
                    <a:p>
                      <a:pPr algn="l">
                        <a:spcAft>
                          <a:spcPts val="0"/>
                        </a:spcAft>
                      </a:pPr>
                      <a:r>
                        <a:rPr lang="en-US" sz="1800" b="1" kern="100" dirty="0">
                          <a:solidFill>
                            <a:srgbClr val="002060"/>
                          </a:solidFill>
                          <a:effectLst/>
                          <a:latin typeface="黑体" pitchFamily="49" charset="-122"/>
                          <a:ea typeface="黑体" pitchFamily="49" charset="-122"/>
                        </a:rPr>
                        <a:t>2.</a:t>
                      </a:r>
                      <a:r>
                        <a:rPr lang="zh-CN" sz="1800" b="1" kern="100" dirty="0">
                          <a:solidFill>
                            <a:srgbClr val="002060"/>
                          </a:solidFill>
                          <a:effectLst/>
                          <a:latin typeface="黑体" pitchFamily="49" charset="-122"/>
                          <a:ea typeface="黑体" pitchFamily="49" charset="-122"/>
                        </a:rPr>
                        <a:t>一位员工之所以晋升到更高职位，往往仅仅是因为他们比其他人更有优势一些，至于这种</a:t>
                      </a:r>
                      <a:r>
                        <a:rPr lang="zh-CN" sz="1800" b="1" u="sng" kern="100" dirty="0">
                          <a:solidFill>
                            <a:srgbClr val="002060"/>
                          </a:solidFill>
                          <a:effectLst/>
                          <a:latin typeface="黑体" pitchFamily="49" charset="-122"/>
                          <a:ea typeface="黑体" pitchFamily="49" charset="-122"/>
                        </a:rPr>
                        <a:t>优势是大还是小，则不会影响到他们被晋升后得到的工资水平高低。</a:t>
                      </a:r>
                      <a:endParaRPr lang="zh-CN" sz="1800" b="1" kern="100" dirty="0">
                        <a:solidFill>
                          <a:srgbClr val="002060"/>
                        </a:solidFill>
                        <a:effectLst/>
                        <a:latin typeface="黑体" pitchFamily="49" charset="-122"/>
                        <a:ea typeface="黑体" pitchFamily="49" charset="-122"/>
                      </a:endParaRPr>
                    </a:p>
                    <a:p>
                      <a:pPr algn="l">
                        <a:spcAft>
                          <a:spcPts val="0"/>
                        </a:spcAft>
                      </a:pPr>
                      <a:r>
                        <a:rPr lang="en-US" sz="1800" b="1" kern="100" dirty="0">
                          <a:solidFill>
                            <a:srgbClr val="002060"/>
                          </a:solidFill>
                          <a:effectLst/>
                          <a:latin typeface="黑体" pitchFamily="49" charset="-122"/>
                          <a:ea typeface="黑体" pitchFamily="49" charset="-122"/>
                        </a:rPr>
                        <a:t>3.</a:t>
                      </a:r>
                      <a:r>
                        <a:rPr lang="zh-CN" sz="1800" b="1" u="sng" kern="100" dirty="0">
                          <a:solidFill>
                            <a:srgbClr val="002060"/>
                          </a:solidFill>
                          <a:effectLst/>
                          <a:latin typeface="黑体" pitchFamily="49" charset="-122"/>
                          <a:ea typeface="黑体" pitchFamily="49" charset="-122"/>
                        </a:rPr>
                        <a:t>被晋升者将得到更高一级新职位对应的全部报酬即工资水平上涨</a:t>
                      </a:r>
                      <a:r>
                        <a:rPr lang="zh-CN" sz="1800" b="1" kern="100" dirty="0">
                          <a:solidFill>
                            <a:srgbClr val="002060"/>
                          </a:solidFill>
                          <a:effectLst/>
                          <a:latin typeface="黑体" pitchFamily="49" charset="-122"/>
                          <a:ea typeface="黑体" pitchFamily="49" charset="-122"/>
                        </a:rPr>
                        <a:t>，而失败者将不会因为参加竞赛而得到任何报酬。</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132019317"/>
                  </a:ext>
                </a:extLst>
              </a:tr>
              <a:tr h="1449447">
                <a:tc rowSpan="2">
                  <a:txBody>
                    <a:bodyPr/>
                    <a:lstStyle/>
                    <a:p>
                      <a:pPr algn="l">
                        <a:spcAft>
                          <a:spcPts val="0"/>
                        </a:spcAft>
                      </a:pPr>
                      <a:r>
                        <a:rPr lang="en-US" sz="1800" b="1" kern="100">
                          <a:solidFill>
                            <a:srgbClr val="002060"/>
                          </a:solidFill>
                          <a:effectLst/>
                          <a:latin typeface="黑体" pitchFamily="49" charset="-122"/>
                          <a:ea typeface="黑体" pitchFamily="49" charset="-122"/>
                        </a:rPr>
                        <a:t>2. </a:t>
                      </a:r>
                      <a:r>
                        <a:rPr lang="zh-CN" sz="1800" b="1" kern="100">
                          <a:solidFill>
                            <a:srgbClr val="002060"/>
                          </a:solidFill>
                          <a:effectLst/>
                          <a:latin typeface="黑体" pitchFamily="49" charset="-122"/>
                          <a:ea typeface="黑体" pitchFamily="49" charset="-122"/>
                        </a:rPr>
                        <a:t>设计要点</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spcAft>
                          <a:spcPts val="0"/>
                        </a:spcAft>
                      </a:pPr>
                      <a:r>
                        <a:rPr lang="zh-CN" altLang="en-US" sz="1800" b="1" kern="100" dirty="0">
                          <a:solidFill>
                            <a:srgbClr val="002060"/>
                          </a:solidFill>
                          <a:effectLst/>
                          <a:latin typeface="黑体" pitchFamily="49" charset="-122"/>
                          <a:ea typeface="黑体" pitchFamily="49" charset="-122"/>
                        </a:rPr>
                        <a:t>一、</a:t>
                      </a:r>
                      <a:r>
                        <a:rPr lang="zh-CN" sz="1800" b="1" kern="100" dirty="0">
                          <a:solidFill>
                            <a:srgbClr val="002060"/>
                          </a:solidFill>
                          <a:effectLst/>
                          <a:latin typeface="黑体" pitchFamily="49" charset="-122"/>
                          <a:ea typeface="黑体" pitchFamily="49" charset="-122"/>
                        </a:rPr>
                        <a:t>晋升竞赛的设计启示</a:t>
                      </a:r>
                      <a:r>
                        <a:rPr lang="en-US" sz="1800" b="1" kern="100" dirty="0">
                          <a:solidFill>
                            <a:srgbClr val="002060"/>
                          </a:solidFill>
                          <a:effectLst/>
                          <a:latin typeface="黑体" pitchFamily="49" charset="-122"/>
                          <a:ea typeface="黑体" pitchFamily="49" charset="-122"/>
                        </a:rPr>
                        <a:t>:</a:t>
                      </a:r>
                      <a:endParaRPr lang="zh-CN" sz="1800" b="1" kern="100" dirty="0">
                        <a:solidFill>
                          <a:srgbClr val="002060"/>
                        </a:solidFill>
                        <a:effectLst/>
                        <a:latin typeface="黑体" pitchFamily="49" charset="-122"/>
                        <a:ea typeface="黑体" pitchFamily="49" charset="-122"/>
                      </a:endParaRPr>
                    </a:p>
                    <a:p>
                      <a:pPr algn="l">
                        <a:spcAft>
                          <a:spcPts val="0"/>
                        </a:spcAft>
                      </a:pPr>
                      <a:r>
                        <a:rPr lang="en-US" altLang="zh-CN" sz="1800" b="1" kern="100" dirty="0">
                          <a:solidFill>
                            <a:srgbClr val="002060"/>
                          </a:solidFill>
                          <a:effectLst/>
                          <a:latin typeface="黑体" pitchFamily="49" charset="-122"/>
                          <a:ea typeface="黑体" pitchFamily="49" charset="-122"/>
                        </a:rPr>
                        <a:t>1.</a:t>
                      </a:r>
                      <a:r>
                        <a:rPr lang="zh-CN" sz="1800" b="1" kern="100" dirty="0">
                          <a:solidFill>
                            <a:srgbClr val="002060"/>
                          </a:solidFill>
                          <a:effectLst/>
                          <a:latin typeface="黑体" pitchFamily="49" charset="-122"/>
                          <a:ea typeface="黑体" pitchFamily="49" charset="-122"/>
                        </a:rPr>
                        <a:t>要想让晋升竞赛能够激发候选人的最大努力，必须使参与晋升竞赛的候选人之间</a:t>
                      </a:r>
                      <a:r>
                        <a:rPr lang="zh-CN" sz="1800" b="1" u="sng" kern="100" dirty="0">
                          <a:solidFill>
                            <a:srgbClr val="002060"/>
                          </a:solidFill>
                          <a:effectLst/>
                          <a:latin typeface="黑体" pitchFamily="49" charset="-122"/>
                          <a:ea typeface="黑体" pitchFamily="49" charset="-122"/>
                        </a:rPr>
                        <a:t>在知识、能力或经验等方面具有较髙的可比性</a:t>
                      </a:r>
                      <a:r>
                        <a:rPr lang="zh-CN" sz="1800" b="1" kern="100" dirty="0">
                          <a:solidFill>
                            <a:srgbClr val="002060"/>
                          </a:solidFill>
                          <a:effectLst/>
                          <a:latin typeface="黑体" pitchFamily="49" charset="-122"/>
                          <a:ea typeface="黑体" pitchFamily="49" charset="-122"/>
                        </a:rPr>
                        <a:t>，即没有人能够非常有把握地认为自己能够获得晋升，也没有人认为自己根本没有获得晋升的希望。</a:t>
                      </a:r>
                      <a:endParaRPr lang="en-US" altLang="zh-CN" sz="1800" b="1" kern="100" dirty="0">
                        <a:solidFill>
                          <a:srgbClr val="002060"/>
                        </a:solidFill>
                        <a:effectLst/>
                        <a:latin typeface="黑体" pitchFamily="49" charset="-122"/>
                        <a:ea typeface="黑体" pitchFamily="49" charset="-122"/>
                      </a:endParaRPr>
                    </a:p>
                    <a:p>
                      <a:pPr algn="l">
                        <a:spcAft>
                          <a:spcPts val="0"/>
                        </a:spcAft>
                      </a:pPr>
                      <a:r>
                        <a:rPr lang="en-US" altLang="zh-CN" sz="1800" b="1" kern="100" dirty="0">
                          <a:solidFill>
                            <a:srgbClr val="002060"/>
                          </a:solidFill>
                          <a:effectLst/>
                          <a:latin typeface="黑体" pitchFamily="49" charset="-122"/>
                          <a:ea typeface="黑体" pitchFamily="49" charset="-122"/>
                        </a:rPr>
                        <a:t>2.</a:t>
                      </a:r>
                      <a:r>
                        <a:rPr lang="zh-CN" sz="1800" b="1" kern="100" dirty="0">
                          <a:solidFill>
                            <a:srgbClr val="002060"/>
                          </a:solidFill>
                          <a:effectLst/>
                          <a:latin typeface="黑体" pitchFamily="49" charset="-122"/>
                          <a:ea typeface="黑体" pitchFamily="49" charset="-122"/>
                        </a:rPr>
                        <a:t>要在参与晋升竞赛者</a:t>
                      </a:r>
                      <a:r>
                        <a:rPr lang="zh-CN" sz="1800" b="1" u="sng" kern="100" dirty="0">
                          <a:solidFill>
                            <a:srgbClr val="002060"/>
                          </a:solidFill>
                          <a:effectLst/>
                          <a:latin typeface="黑体" pitchFamily="49" charset="-122"/>
                          <a:ea typeface="黑体" pitchFamily="49" charset="-122"/>
                        </a:rPr>
                        <a:t>当前的职位和拟晋升职位之间创造出一种合理的工资差距，</a:t>
                      </a:r>
                      <a:r>
                        <a:rPr lang="zh-CN" sz="1800" b="1" kern="100" dirty="0">
                          <a:solidFill>
                            <a:srgbClr val="002060"/>
                          </a:solidFill>
                          <a:effectLst/>
                          <a:latin typeface="黑体" pitchFamily="49" charset="-122"/>
                          <a:ea typeface="黑体" pitchFamily="49" charset="-122"/>
                        </a:rPr>
                        <a:t>工资差距太小会削弱竞赛参与者的努力动机。</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880986775"/>
                  </a:ext>
                </a:extLst>
              </a:tr>
              <a:tr h="289889">
                <a:tc vMerge="1">
                  <a:txBody>
                    <a:bodyPr/>
                    <a:lstStyle/>
                    <a:p>
                      <a:endParaRPr lang="zh-CN" altLang="en-US"/>
                    </a:p>
                  </a:txBody>
                  <a:tcPr/>
                </a:tc>
                <a:tc>
                  <a:txBody>
                    <a:bodyPr/>
                    <a:lstStyle/>
                    <a:p>
                      <a:pPr marL="0" lvl="0" indent="0" algn="l">
                        <a:spcAft>
                          <a:spcPts val="0"/>
                        </a:spcAft>
                        <a:buFont typeface="+mj-lt"/>
                        <a:buNone/>
                      </a:pPr>
                      <a:r>
                        <a:rPr lang="zh-CN" altLang="en-US" sz="1800" b="1" kern="100" dirty="0">
                          <a:solidFill>
                            <a:srgbClr val="002060"/>
                          </a:solidFill>
                          <a:effectLst/>
                          <a:latin typeface="黑体" pitchFamily="49" charset="-122"/>
                          <a:ea typeface="黑体" pitchFamily="49" charset="-122"/>
                        </a:rPr>
                        <a:t>二、</a:t>
                      </a:r>
                      <a:r>
                        <a:rPr lang="zh-CN" sz="1800" b="1" kern="100" dirty="0">
                          <a:solidFill>
                            <a:srgbClr val="002060"/>
                          </a:solidFill>
                          <a:effectLst/>
                          <a:latin typeface="黑体" pitchFamily="49" charset="-122"/>
                          <a:ea typeface="黑体" pitchFamily="49" charset="-122"/>
                        </a:rPr>
                        <a:t>设计合理的</a:t>
                      </a:r>
                      <a:r>
                        <a:rPr lang="zh-CN" sz="1800" b="1" u="sng" kern="100" dirty="0">
                          <a:solidFill>
                            <a:srgbClr val="002060"/>
                          </a:solidFill>
                          <a:effectLst/>
                          <a:latin typeface="黑体" pitchFamily="49" charset="-122"/>
                          <a:ea typeface="黑体" pitchFamily="49" charset="-122"/>
                        </a:rPr>
                        <a:t>工资差距</a:t>
                      </a:r>
                      <a:r>
                        <a:rPr lang="zh-CN" sz="1800" b="1" kern="100" dirty="0">
                          <a:solidFill>
                            <a:srgbClr val="002060"/>
                          </a:solidFill>
                          <a:effectLst/>
                          <a:latin typeface="黑体" pitchFamily="49" charset="-122"/>
                          <a:ea typeface="黑体" pitchFamily="49" charset="-122"/>
                        </a:rPr>
                        <a:t>需要考虑的因素：</a:t>
                      </a:r>
                      <a:r>
                        <a:rPr lang="zh-CN" sz="1800" b="1" u="sng" kern="100" dirty="0">
                          <a:solidFill>
                            <a:srgbClr val="002060"/>
                          </a:solidFill>
                          <a:effectLst/>
                          <a:latin typeface="黑体" pitchFamily="49" charset="-122"/>
                          <a:ea typeface="黑体" pitchFamily="49" charset="-122"/>
                        </a:rPr>
                        <a:t>即晋升的综合价值以及晋升风险</a:t>
                      </a:r>
                      <a:r>
                        <a:rPr lang="zh-CN" sz="1800" b="1" kern="100" dirty="0">
                          <a:solidFill>
                            <a:srgbClr val="002060"/>
                          </a:solidFill>
                          <a:effectLst/>
                          <a:latin typeface="黑体" pitchFamily="49" charset="-122"/>
                          <a:ea typeface="黑体" pitchFamily="49" charset="-122"/>
                        </a:rPr>
                        <a:t>。</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229586128"/>
                  </a:ext>
                </a:extLst>
              </a:tr>
              <a:tr h="579779">
                <a:tc>
                  <a:txBody>
                    <a:bodyPr/>
                    <a:lstStyle/>
                    <a:p>
                      <a:pPr algn="l">
                        <a:spcAft>
                          <a:spcPts val="0"/>
                        </a:spcAft>
                      </a:pPr>
                      <a:r>
                        <a:rPr lang="en-US" sz="1800" b="1" kern="100">
                          <a:solidFill>
                            <a:srgbClr val="002060"/>
                          </a:solidFill>
                          <a:effectLst/>
                          <a:latin typeface="黑体" pitchFamily="49" charset="-122"/>
                          <a:ea typeface="黑体" pitchFamily="49" charset="-122"/>
                        </a:rPr>
                        <a:t> </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marL="342900" lvl="0" indent="-342900" algn="l">
                        <a:spcAft>
                          <a:spcPts val="0"/>
                        </a:spcAft>
                        <a:buFont typeface="+mj-lt"/>
                        <a:buAutoNum type="arabicPeriod" startAt="2"/>
                      </a:pPr>
                      <a:r>
                        <a:rPr lang="zh-CN" sz="1800" b="1" u="sng" kern="100" dirty="0">
                          <a:solidFill>
                            <a:srgbClr val="002060"/>
                          </a:solidFill>
                          <a:effectLst/>
                          <a:latin typeface="黑体" pitchFamily="49" charset="-122"/>
                          <a:ea typeface="黑体" pitchFamily="49" charset="-122"/>
                        </a:rPr>
                        <a:t>吸引员工参与竞赛的做法：就要制造更大的晋升前后的报酬差距来补偿员工承受的晋升风险。</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385752393"/>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29A32F37-66EB-48D3-A138-02F8DA4E7376}"/>
              </a:ext>
            </a:extLst>
          </p:cNvPr>
          <p:cNvSpPr/>
          <p:nvPr/>
        </p:nvSpPr>
        <p:spPr>
          <a:xfrm>
            <a:off x="634440" y="608428"/>
            <a:ext cx="2444580" cy="442878"/>
          </a:xfrm>
          <a:prstGeom prst="rect">
            <a:avLst/>
          </a:prstGeom>
        </p:spPr>
        <p:txBody>
          <a:bodyPr wrap="none">
            <a:spAutoFit/>
          </a:bodyPr>
          <a:lstStyle/>
          <a:p>
            <a:pPr indent="280670" algn="just">
              <a:lnSpc>
                <a:spcPct val="150000"/>
              </a:lnSpc>
              <a:spcAft>
                <a:spcPts val="0"/>
              </a:spcAft>
            </a:pPr>
            <a:r>
              <a:rPr lang="zh-CN" altLang="en-US" b="1" u="sng" kern="100" dirty="0">
                <a:solidFill>
                  <a:srgbClr val="002060"/>
                </a:solidFill>
                <a:latin typeface="黑体" pitchFamily="49" charset="-122"/>
                <a:ea typeface="黑体" pitchFamily="49" charset="-122"/>
                <a:cs typeface="宋体" panose="02010600030101010101" pitchFamily="2" charset="-122"/>
              </a:rPr>
              <a:t>第二节 劳动力供给</a:t>
            </a:r>
            <a:endParaRPr lang="zh-CN" altLang="zh-CN" sz="1600" kern="100" dirty="0">
              <a:solidFill>
                <a:srgbClr val="002060"/>
              </a:solidFill>
              <a:effectLst/>
              <a:latin typeface="黑体" pitchFamily="49" charset="-122"/>
              <a:ea typeface="黑体" pitchFamily="49"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id="{1FCB2DDA-04FB-4FB4-AA8D-EB8E28706845}"/>
              </a:ext>
            </a:extLst>
          </p:cNvPr>
          <p:cNvGraphicFramePr>
            <a:graphicFrameLocks noGrp="1"/>
          </p:cNvGraphicFramePr>
          <p:nvPr/>
        </p:nvGraphicFramePr>
        <p:xfrm>
          <a:off x="677068" y="1857375"/>
          <a:ext cx="10837863" cy="4114800"/>
        </p:xfrm>
        <a:graphic>
          <a:graphicData uri="http://schemas.openxmlformats.org/drawingml/2006/table">
            <a:tbl>
              <a:tblPr>
                <a:tableStyleId>{5C22544A-7EE6-4342-B048-85BDC9FD1C3A}</a:tableStyleId>
              </a:tblPr>
              <a:tblGrid>
                <a:gridCol w="2067984">
                  <a:extLst>
                    <a:ext uri="{9D8B030D-6E8A-4147-A177-3AD203B41FA5}">
                      <a16:colId xmlns:a16="http://schemas.microsoft.com/office/drawing/2014/main" val="37389287"/>
                    </a:ext>
                  </a:extLst>
                </a:gridCol>
                <a:gridCol w="8769879">
                  <a:extLst>
                    <a:ext uri="{9D8B030D-6E8A-4147-A177-3AD203B41FA5}">
                      <a16:colId xmlns:a16="http://schemas.microsoft.com/office/drawing/2014/main" val="2100044109"/>
                    </a:ext>
                  </a:extLst>
                </a:gridCol>
              </a:tblGrid>
              <a:tr h="0">
                <a:tc>
                  <a:txBody>
                    <a:bodyPr/>
                    <a:lstStyle/>
                    <a:p>
                      <a:pPr algn="just">
                        <a:spcAft>
                          <a:spcPts val="0"/>
                        </a:spcAft>
                      </a:pPr>
                      <a:r>
                        <a:rPr lang="en-US" sz="1800" b="1" kern="100" dirty="0">
                          <a:solidFill>
                            <a:srgbClr val="002060"/>
                          </a:solidFill>
                          <a:effectLst/>
                          <a:latin typeface="黑体" pitchFamily="49" charset="-122"/>
                          <a:ea typeface="黑体" pitchFamily="49" charset="-122"/>
                        </a:rPr>
                        <a:t>1.</a:t>
                      </a:r>
                      <a:r>
                        <a:rPr lang="zh-CN" sz="1800" b="1" kern="100" dirty="0">
                          <a:solidFill>
                            <a:srgbClr val="002060"/>
                          </a:solidFill>
                          <a:effectLst/>
                          <a:latin typeface="黑体" pitchFamily="49" charset="-122"/>
                          <a:ea typeface="黑体" pitchFamily="49" charset="-122"/>
                        </a:rPr>
                        <a:t>劳动力</a:t>
                      </a:r>
                      <a:r>
                        <a:rPr lang="zh-CN" sz="1800" b="1" u="sng" kern="100" dirty="0">
                          <a:solidFill>
                            <a:srgbClr val="002060"/>
                          </a:solidFill>
                          <a:effectLst/>
                          <a:latin typeface="黑体" pitchFamily="49" charset="-122"/>
                          <a:ea typeface="黑体" pitchFamily="49" charset="-122"/>
                        </a:rPr>
                        <a:t>质量</a:t>
                      </a:r>
                      <a:endParaRPr lang="zh-CN" sz="1800" b="1" kern="100" dirty="0">
                        <a:solidFill>
                          <a:srgbClr val="002060"/>
                        </a:solidFill>
                        <a:effectLst/>
                        <a:latin typeface="黑体" pitchFamily="49" charset="-122"/>
                        <a:ea typeface="黑体" pitchFamily="49" charset="-122"/>
                      </a:endParaRPr>
                    </a:p>
                    <a:p>
                      <a:pPr algn="just">
                        <a:spcAft>
                          <a:spcPts val="0"/>
                        </a:spcAft>
                      </a:pPr>
                      <a:r>
                        <a:rPr lang="en-US" sz="1800" b="1" u="none" strike="noStrike" kern="100" dirty="0">
                          <a:solidFill>
                            <a:srgbClr val="002060"/>
                          </a:solidFill>
                          <a:effectLst/>
                          <a:latin typeface="黑体" pitchFamily="49" charset="-122"/>
                          <a:ea typeface="黑体" pitchFamily="49" charset="-122"/>
                        </a:rPr>
                        <a:t> </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just">
                        <a:spcAft>
                          <a:spcPts val="0"/>
                        </a:spcAft>
                      </a:pPr>
                      <a:r>
                        <a:rPr lang="zh-CN" sz="1800" b="1" kern="100" dirty="0">
                          <a:solidFill>
                            <a:srgbClr val="002060"/>
                          </a:solidFill>
                          <a:effectLst/>
                          <a:latin typeface="黑体" pitchFamily="49" charset="-122"/>
                          <a:ea typeface="黑体" pitchFamily="49" charset="-122"/>
                        </a:rPr>
                        <a:t>（</a:t>
                      </a:r>
                      <a:r>
                        <a:rPr lang="en-US" sz="1800" b="1" kern="100" dirty="0">
                          <a:solidFill>
                            <a:srgbClr val="002060"/>
                          </a:solidFill>
                          <a:effectLst/>
                          <a:latin typeface="黑体" pitchFamily="49" charset="-122"/>
                          <a:ea typeface="黑体" pitchFamily="49" charset="-122"/>
                        </a:rPr>
                        <a:t>1</a:t>
                      </a:r>
                      <a:r>
                        <a:rPr lang="zh-CN" sz="1800" b="1" kern="100" dirty="0">
                          <a:solidFill>
                            <a:srgbClr val="002060"/>
                          </a:solidFill>
                          <a:effectLst/>
                          <a:latin typeface="黑体" pitchFamily="49" charset="-122"/>
                          <a:ea typeface="黑体" pitchFamily="49" charset="-122"/>
                        </a:rPr>
                        <a:t>）含义：指劳动力队伍的身体健康状况以及受教育和培训的程度</a:t>
                      </a:r>
                    </a:p>
                    <a:p>
                      <a:pPr algn="just">
                        <a:spcAft>
                          <a:spcPts val="0"/>
                        </a:spcAft>
                      </a:pPr>
                      <a:r>
                        <a:rPr lang="zh-CN" sz="1800" b="1" kern="100" dirty="0">
                          <a:solidFill>
                            <a:srgbClr val="002060"/>
                          </a:solidFill>
                          <a:effectLst/>
                          <a:latin typeface="黑体" pitchFamily="49" charset="-122"/>
                          <a:ea typeface="黑体" pitchFamily="49" charset="-122"/>
                        </a:rPr>
                        <a:t>（</a:t>
                      </a:r>
                      <a:r>
                        <a:rPr lang="en-US" sz="1800" b="1" kern="100" dirty="0">
                          <a:solidFill>
                            <a:srgbClr val="002060"/>
                          </a:solidFill>
                          <a:effectLst/>
                          <a:latin typeface="黑体" pitchFamily="49" charset="-122"/>
                          <a:ea typeface="黑体" pitchFamily="49" charset="-122"/>
                        </a:rPr>
                        <a:t>2</a:t>
                      </a:r>
                      <a:r>
                        <a:rPr lang="zh-CN" sz="1800" b="1" kern="100" dirty="0">
                          <a:solidFill>
                            <a:srgbClr val="002060"/>
                          </a:solidFill>
                          <a:effectLst/>
                          <a:latin typeface="黑体" pitchFamily="49" charset="-122"/>
                          <a:ea typeface="黑体" pitchFamily="49" charset="-122"/>
                        </a:rPr>
                        <a:t>）表现：劳动者的知识、技能和经验等方面的水平，可以通过人力资本投资理论</a:t>
                      </a:r>
                      <a:r>
                        <a:rPr lang="zh-CN" altLang="en-US" sz="1800" b="1" kern="100" dirty="0">
                          <a:solidFill>
                            <a:srgbClr val="002060"/>
                          </a:solidFill>
                          <a:effectLst/>
                          <a:latin typeface="黑体" pitchFamily="49" charset="-122"/>
                          <a:ea typeface="黑体" pitchFamily="49" charset="-122"/>
                        </a:rPr>
                        <a:t>加以</a:t>
                      </a:r>
                      <a:r>
                        <a:rPr lang="zh-CN" sz="1800" b="1" kern="100" dirty="0">
                          <a:solidFill>
                            <a:srgbClr val="002060"/>
                          </a:solidFill>
                          <a:effectLst/>
                          <a:latin typeface="黑体" pitchFamily="49" charset="-122"/>
                          <a:ea typeface="黑体" pitchFamily="49" charset="-122"/>
                        </a:rPr>
                        <a:t>解释</a:t>
                      </a:r>
                      <a:endParaRPr lang="en-US" altLang="zh-CN" sz="1800" b="1" kern="100" dirty="0">
                        <a:solidFill>
                          <a:srgbClr val="002060"/>
                        </a:solidFill>
                        <a:effectLst/>
                        <a:latin typeface="黑体" pitchFamily="49" charset="-122"/>
                        <a:ea typeface="黑体" pitchFamily="49" charset="-122"/>
                      </a:endParaRPr>
                    </a:p>
                    <a:p>
                      <a:pPr algn="just">
                        <a:spcAft>
                          <a:spcPts val="0"/>
                        </a:spcAft>
                      </a:pP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96316187"/>
                  </a:ext>
                </a:extLst>
              </a:tr>
              <a:tr h="0">
                <a:tc>
                  <a:txBody>
                    <a:bodyPr/>
                    <a:lstStyle/>
                    <a:p>
                      <a:pPr algn="just">
                        <a:spcAft>
                          <a:spcPts val="0"/>
                        </a:spcAft>
                      </a:pPr>
                      <a:r>
                        <a:rPr lang="en-US" sz="1800" b="1" kern="100" dirty="0">
                          <a:solidFill>
                            <a:srgbClr val="002060"/>
                          </a:solidFill>
                          <a:effectLst/>
                          <a:latin typeface="黑体" pitchFamily="49" charset="-122"/>
                          <a:ea typeface="黑体" pitchFamily="49" charset="-122"/>
                        </a:rPr>
                        <a:t>2.</a:t>
                      </a:r>
                      <a:r>
                        <a:rPr lang="zh-CN" sz="1800" b="1" kern="100" dirty="0">
                          <a:solidFill>
                            <a:srgbClr val="002060"/>
                          </a:solidFill>
                          <a:effectLst/>
                          <a:latin typeface="黑体" pitchFamily="49" charset="-122"/>
                          <a:ea typeface="黑体" pitchFamily="49" charset="-122"/>
                        </a:rPr>
                        <a:t>劳动力供给</a:t>
                      </a:r>
                      <a:r>
                        <a:rPr lang="zh-CN" sz="1800" b="1" u="sng" kern="100" dirty="0">
                          <a:solidFill>
                            <a:srgbClr val="002060"/>
                          </a:solidFill>
                          <a:effectLst/>
                          <a:latin typeface="黑体" pitchFamily="49" charset="-122"/>
                          <a:ea typeface="黑体" pitchFamily="49" charset="-122"/>
                        </a:rPr>
                        <a:t>数量</a:t>
                      </a:r>
                      <a:endParaRPr lang="zh-CN" sz="1800" b="1" kern="100" dirty="0">
                        <a:solidFill>
                          <a:srgbClr val="002060"/>
                        </a:solidFill>
                        <a:effectLst/>
                        <a:latin typeface="黑体" pitchFamily="49" charset="-122"/>
                        <a:ea typeface="黑体" pitchFamily="49" charset="-122"/>
                      </a:endParaRPr>
                    </a:p>
                    <a:p>
                      <a:pPr algn="just">
                        <a:spcAft>
                          <a:spcPts val="0"/>
                        </a:spcAft>
                      </a:pPr>
                      <a:r>
                        <a:rPr lang="en-US" sz="1800" b="1" u="none" strike="noStrike" kern="100" dirty="0">
                          <a:solidFill>
                            <a:srgbClr val="002060"/>
                          </a:solidFill>
                          <a:effectLst/>
                          <a:latin typeface="黑体" pitchFamily="49" charset="-122"/>
                          <a:ea typeface="黑体" pitchFamily="49" charset="-122"/>
                        </a:rPr>
                        <a:t> </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just">
                        <a:spcAft>
                          <a:spcPts val="0"/>
                        </a:spcAft>
                      </a:pPr>
                      <a:r>
                        <a:rPr lang="zh-CN" sz="1800" b="1" kern="100" dirty="0">
                          <a:solidFill>
                            <a:srgbClr val="002060"/>
                          </a:solidFill>
                          <a:effectLst/>
                          <a:latin typeface="黑体" pitchFamily="49" charset="-122"/>
                          <a:ea typeface="黑体" pitchFamily="49" charset="-122"/>
                        </a:rPr>
                        <a:t>（</a:t>
                      </a:r>
                      <a:r>
                        <a:rPr lang="en-US" sz="1800" b="1" kern="100" dirty="0">
                          <a:solidFill>
                            <a:srgbClr val="002060"/>
                          </a:solidFill>
                          <a:effectLst/>
                          <a:latin typeface="黑体" pitchFamily="49" charset="-122"/>
                          <a:ea typeface="黑体" pitchFamily="49" charset="-122"/>
                        </a:rPr>
                        <a:t>1</a:t>
                      </a:r>
                      <a:r>
                        <a:rPr lang="zh-CN" sz="1800" b="1" kern="100" dirty="0">
                          <a:solidFill>
                            <a:srgbClr val="002060"/>
                          </a:solidFill>
                          <a:effectLst/>
                          <a:latin typeface="黑体" pitchFamily="49" charset="-122"/>
                          <a:ea typeface="黑体" pitchFamily="49" charset="-122"/>
                        </a:rPr>
                        <a:t>）人口总量：取决于人口出生率、死亡率以及净流入率。</a:t>
                      </a:r>
                    </a:p>
                    <a:p>
                      <a:pPr algn="just">
                        <a:spcAft>
                          <a:spcPts val="0"/>
                        </a:spcAft>
                      </a:pPr>
                      <a:r>
                        <a:rPr lang="zh-CN" sz="1800" b="1" kern="100" dirty="0">
                          <a:solidFill>
                            <a:srgbClr val="002060"/>
                          </a:solidFill>
                          <a:effectLst/>
                          <a:latin typeface="黑体" pitchFamily="49" charset="-122"/>
                          <a:ea typeface="黑体" pitchFamily="49" charset="-122"/>
                        </a:rPr>
                        <a:t>（</a:t>
                      </a:r>
                      <a:r>
                        <a:rPr lang="en-US" sz="1800" b="1" kern="100" dirty="0">
                          <a:solidFill>
                            <a:srgbClr val="002060"/>
                          </a:solidFill>
                          <a:effectLst/>
                          <a:latin typeface="黑体" pitchFamily="49" charset="-122"/>
                          <a:ea typeface="黑体" pitchFamily="49" charset="-122"/>
                        </a:rPr>
                        <a:t>2</a:t>
                      </a:r>
                      <a:r>
                        <a:rPr lang="zh-CN" sz="1800" b="1" kern="100" dirty="0">
                          <a:solidFill>
                            <a:srgbClr val="002060"/>
                          </a:solidFill>
                          <a:effectLst/>
                          <a:latin typeface="黑体" pitchFamily="49" charset="-122"/>
                          <a:ea typeface="黑体" pitchFamily="49" charset="-122"/>
                        </a:rPr>
                        <a:t>）劳动力参与率</a:t>
                      </a:r>
                      <a:r>
                        <a:rPr lang="en-US" sz="1800" b="1" kern="100" dirty="0">
                          <a:solidFill>
                            <a:srgbClr val="002060"/>
                          </a:solidFill>
                          <a:effectLst/>
                          <a:latin typeface="黑体" pitchFamily="49" charset="-122"/>
                          <a:ea typeface="黑体" pitchFamily="49" charset="-122"/>
                        </a:rPr>
                        <a:t>:</a:t>
                      </a:r>
                      <a:r>
                        <a:rPr lang="zh-CN" sz="1800" b="1" kern="100" dirty="0">
                          <a:solidFill>
                            <a:srgbClr val="002060"/>
                          </a:solidFill>
                          <a:effectLst/>
                          <a:latin typeface="黑体" pitchFamily="49" charset="-122"/>
                          <a:ea typeface="黑体" pitchFamily="49" charset="-122"/>
                        </a:rPr>
                        <a:t>（就业人口</a:t>
                      </a:r>
                      <a:r>
                        <a:rPr lang="en-US" sz="1800" b="1" kern="100" dirty="0">
                          <a:solidFill>
                            <a:srgbClr val="002060"/>
                          </a:solidFill>
                          <a:effectLst/>
                          <a:latin typeface="黑体" pitchFamily="49" charset="-122"/>
                          <a:ea typeface="黑体" pitchFamily="49" charset="-122"/>
                        </a:rPr>
                        <a:t>+</a:t>
                      </a:r>
                      <a:r>
                        <a:rPr lang="zh-CN" sz="1800" b="1" kern="100" dirty="0">
                          <a:solidFill>
                            <a:srgbClr val="002060"/>
                          </a:solidFill>
                          <a:effectLst/>
                          <a:latin typeface="黑体" pitchFamily="49" charset="-122"/>
                          <a:ea typeface="黑体" pitchFamily="49" charset="-122"/>
                        </a:rPr>
                        <a:t>失业人口）÷</a:t>
                      </a:r>
                      <a:r>
                        <a:rPr lang="en-US" sz="1800" b="1" kern="100" dirty="0">
                          <a:solidFill>
                            <a:srgbClr val="002060"/>
                          </a:solidFill>
                          <a:effectLst/>
                          <a:latin typeface="黑体" pitchFamily="49" charset="-122"/>
                          <a:ea typeface="黑体" pitchFamily="49" charset="-122"/>
                        </a:rPr>
                        <a:t>16</a:t>
                      </a:r>
                      <a:r>
                        <a:rPr lang="zh-CN" sz="1800" b="1" kern="100" dirty="0">
                          <a:solidFill>
                            <a:srgbClr val="002060"/>
                          </a:solidFill>
                          <a:effectLst/>
                          <a:latin typeface="黑体" pitchFamily="49" charset="-122"/>
                          <a:ea typeface="黑体" pitchFamily="49" charset="-122"/>
                        </a:rPr>
                        <a:t>岁以上总人口×</a:t>
                      </a:r>
                      <a:r>
                        <a:rPr lang="en-US" sz="1800" b="1" kern="100" dirty="0">
                          <a:solidFill>
                            <a:srgbClr val="002060"/>
                          </a:solidFill>
                          <a:effectLst/>
                          <a:latin typeface="黑体" pitchFamily="49" charset="-122"/>
                          <a:ea typeface="黑体" pitchFamily="49" charset="-122"/>
                        </a:rPr>
                        <a:t>100%=</a:t>
                      </a:r>
                      <a:r>
                        <a:rPr lang="zh-CN" sz="1800" b="1" kern="100" dirty="0">
                          <a:solidFill>
                            <a:srgbClr val="002060"/>
                          </a:solidFill>
                          <a:effectLst/>
                          <a:latin typeface="黑体" pitchFamily="49" charset="-122"/>
                          <a:ea typeface="黑体" pitchFamily="49" charset="-122"/>
                        </a:rPr>
                        <a:t>劳动力人口或经济活动人口÷</a:t>
                      </a:r>
                      <a:r>
                        <a:rPr lang="en-US" sz="1800" b="1" kern="100" dirty="0">
                          <a:solidFill>
                            <a:srgbClr val="002060"/>
                          </a:solidFill>
                          <a:effectLst/>
                          <a:latin typeface="黑体" pitchFamily="49" charset="-122"/>
                          <a:ea typeface="黑体" pitchFamily="49" charset="-122"/>
                        </a:rPr>
                        <a:t>16</a:t>
                      </a:r>
                      <a:r>
                        <a:rPr lang="zh-CN" sz="1800" b="1" kern="100" dirty="0">
                          <a:solidFill>
                            <a:srgbClr val="002060"/>
                          </a:solidFill>
                          <a:effectLst/>
                          <a:latin typeface="黑体" pitchFamily="49" charset="-122"/>
                          <a:ea typeface="黑体" pitchFamily="49" charset="-122"/>
                        </a:rPr>
                        <a:t>岁以上总人口×</a:t>
                      </a:r>
                      <a:r>
                        <a:rPr lang="en-US" sz="1800" b="1" kern="100" dirty="0">
                          <a:solidFill>
                            <a:srgbClr val="002060"/>
                          </a:solidFill>
                          <a:effectLst/>
                          <a:latin typeface="黑体" pitchFamily="49" charset="-122"/>
                          <a:ea typeface="黑体" pitchFamily="49" charset="-122"/>
                        </a:rPr>
                        <a:t>100%</a:t>
                      </a:r>
                      <a:endParaRPr lang="zh-CN" sz="1800" b="1" kern="100" dirty="0">
                        <a:solidFill>
                          <a:srgbClr val="002060"/>
                        </a:solidFill>
                        <a:effectLst/>
                        <a:latin typeface="黑体" pitchFamily="49" charset="-122"/>
                        <a:ea typeface="黑体" pitchFamily="49" charset="-122"/>
                      </a:endParaRPr>
                    </a:p>
                    <a:p>
                      <a:pPr algn="just">
                        <a:spcAft>
                          <a:spcPts val="0"/>
                        </a:spcAft>
                      </a:pPr>
                      <a:r>
                        <a:rPr lang="zh-CN" sz="1800" b="1" kern="100" dirty="0">
                          <a:solidFill>
                            <a:srgbClr val="002060"/>
                          </a:solidFill>
                          <a:effectLst/>
                          <a:latin typeface="黑体" pitchFamily="49" charset="-122"/>
                          <a:ea typeface="黑体" pitchFamily="49" charset="-122"/>
                        </a:rPr>
                        <a:t>（</a:t>
                      </a:r>
                      <a:r>
                        <a:rPr lang="en-US" sz="1800" b="1" kern="100" dirty="0">
                          <a:solidFill>
                            <a:srgbClr val="002060"/>
                          </a:solidFill>
                          <a:effectLst/>
                          <a:latin typeface="黑体" pitchFamily="49" charset="-122"/>
                          <a:ea typeface="黑体" pitchFamily="49" charset="-122"/>
                        </a:rPr>
                        <a:t>3</a:t>
                      </a:r>
                      <a:r>
                        <a:rPr lang="zh-CN" sz="1800" b="1" kern="100" dirty="0">
                          <a:solidFill>
                            <a:srgbClr val="002060"/>
                          </a:solidFill>
                          <a:effectLst/>
                          <a:latin typeface="黑体" pitchFamily="49" charset="-122"/>
                          <a:ea typeface="黑体" pitchFamily="49" charset="-122"/>
                        </a:rPr>
                        <a:t>）周工作时间</a:t>
                      </a:r>
                      <a:r>
                        <a:rPr lang="en-US" sz="1800" b="1" kern="100" dirty="0">
                          <a:solidFill>
                            <a:srgbClr val="002060"/>
                          </a:solidFill>
                          <a:effectLst/>
                          <a:latin typeface="黑体" pitchFamily="49" charset="-122"/>
                          <a:ea typeface="黑体" pitchFamily="49" charset="-122"/>
                        </a:rPr>
                        <a:t>:</a:t>
                      </a:r>
                      <a:r>
                        <a:rPr lang="zh-CN" sz="1800" b="1" kern="100" dirty="0">
                          <a:solidFill>
                            <a:srgbClr val="002060"/>
                          </a:solidFill>
                          <a:effectLst/>
                          <a:latin typeface="黑体" pitchFamily="49" charset="-122"/>
                          <a:ea typeface="黑体" pitchFamily="49" charset="-122"/>
                        </a:rPr>
                        <a:t>是指劳动者平均每周在劳动力市场上愿意提供的工作小时数的总和。即一位劳动者在愿意到劳动力市场上来工作的情况下，平均每周愿意提供的工时总量。</a:t>
                      </a:r>
                      <a:endParaRPr lang="en-US" altLang="zh-CN" sz="1800" b="1" kern="100" dirty="0">
                        <a:solidFill>
                          <a:srgbClr val="002060"/>
                        </a:solidFill>
                        <a:effectLst/>
                        <a:latin typeface="黑体" pitchFamily="49" charset="-122"/>
                        <a:ea typeface="黑体" pitchFamily="49" charset="-122"/>
                      </a:endParaRPr>
                    </a:p>
                    <a:p>
                      <a:pPr algn="just">
                        <a:spcAft>
                          <a:spcPts val="0"/>
                        </a:spcAft>
                      </a:pPr>
                      <a:endParaRPr lang="en-US" altLang="zh-CN" sz="1800" b="1" kern="100" dirty="0">
                        <a:solidFill>
                          <a:srgbClr val="002060"/>
                        </a:solidFill>
                        <a:effectLst/>
                        <a:latin typeface="黑体" pitchFamily="49" charset="-122"/>
                        <a:ea typeface="黑体" pitchFamily="49" charset="-122"/>
                        <a:cs typeface="Times New Roman" panose="02020603050405020304" pitchFamily="18" charset="0"/>
                      </a:endParaRPr>
                    </a:p>
                    <a:p>
                      <a:pPr algn="just">
                        <a:spcAft>
                          <a:spcPts val="0"/>
                        </a:spcAft>
                      </a:pPr>
                      <a:r>
                        <a:rPr lang="zh-CN" altLang="en-US" sz="1800" b="1" kern="100" dirty="0">
                          <a:solidFill>
                            <a:srgbClr val="002060"/>
                          </a:solidFill>
                          <a:effectLst/>
                          <a:latin typeface="黑体" pitchFamily="49" charset="-122"/>
                          <a:ea typeface="黑体" pitchFamily="49" charset="-122"/>
                          <a:cs typeface="Times New Roman" panose="02020603050405020304" pitchFamily="18" charset="0"/>
                        </a:rPr>
                        <a:t>劳动年龄内人口：</a:t>
                      </a:r>
                      <a:endParaRPr lang="en-US" altLang="zh-CN" sz="1800" b="1" kern="100" dirty="0">
                        <a:solidFill>
                          <a:srgbClr val="002060"/>
                        </a:solidFill>
                        <a:effectLst/>
                        <a:latin typeface="黑体" pitchFamily="49" charset="-122"/>
                        <a:ea typeface="黑体" pitchFamily="49" charset="-122"/>
                        <a:cs typeface="Times New Roman" panose="02020603050405020304" pitchFamily="18" charset="0"/>
                      </a:endParaRPr>
                    </a:p>
                    <a:p>
                      <a:pPr algn="just">
                        <a:spcAft>
                          <a:spcPts val="0"/>
                        </a:spcAft>
                      </a:pPr>
                      <a:r>
                        <a:rPr lang="en-US" altLang="zh-CN" sz="1800" b="0" kern="100" dirty="0">
                          <a:solidFill>
                            <a:srgbClr val="002060"/>
                          </a:solidFill>
                          <a:effectLst/>
                          <a:latin typeface="黑体" pitchFamily="49" charset="-122"/>
                          <a:ea typeface="黑体" pitchFamily="49" charset="-122"/>
                          <a:cs typeface="Times New Roman" panose="02020603050405020304" pitchFamily="18" charset="0"/>
                        </a:rPr>
                        <a:t>1.</a:t>
                      </a:r>
                      <a:r>
                        <a:rPr lang="zh-CN" altLang="en-US" sz="1800" b="0" kern="100" dirty="0">
                          <a:solidFill>
                            <a:srgbClr val="002060"/>
                          </a:solidFill>
                          <a:effectLst/>
                          <a:latin typeface="黑体" pitchFamily="49" charset="-122"/>
                          <a:ea typeface="黑体" pitchFamily="49" charset="-122"/>
                          <a:cs typeface="Times New Roman" panose="02020603050405020304" pitchFamily="18" charset="0"/>
                        </a:rPr>
                        <a:t>劳动适龄就业人口；</a:t>
                      </a:r>
                      <a:r>
                        <a:rPr lang="en-US" altLang="zh-CN" sz="1800" b="0" kern="100" dirty="0">
                          <a:solidFill>
                            <a:srgbClr val="002060"/>
                          </a:solidFill>
                          <a:effectLst/>
                          <a:latin typeface="黑体" pitchFamily="49" charset="-122"/>
                          <a:ea typeface="黑体" pitchFamily="49" charset="-122"/>
                          <a:cs typeface="Times New Roman" panose="02020603050405020304" pitchFamily="18" charset="0"/>
                        </a:rPr>
                        <a:t>2.</a:t>
                      </a:r>
                      <a:r>
                        <a:rPr lang="zh-CN" altLang="en-US" sz="1800" b="0" kern="100" dirty="0">
                          <a:solidFill>
                            <a:srgbClr val="002060"/>
                          </a:solidFill>
                          <a:effectLst/>
                          <a:latin typeface="黑体" pitchFamily="49" charset="-122"/>
                          <a:ea typeface="黑体" pitchFamily="49" charset="-122"/>
                          <a:cs typeface="Times New Roman" panose="02020603050405020304" pitchFamily="18" charset="0"/>
                        </a:rPr>
                        <a:t>失业人口；</a:t>
                      </a:r>
                      <a:r>
                        <a:rPr lang="en-US" altLang="zh-CN" sz="1800" b="0" kern="100" dirty="0">
                          <a:solidFill>
                            <a:srgbClr val="002060"/>
                          </a:solidFill>
                          <a:effectLst/>
                          <a:latin typeface="黑体" pitchFamily="49" charset="-122"/>
                          <a:ea typeface="黑体" pitchFamily="49" charset="-122"/>
                          <a:cs typeface="Times New Roman" panose="02020603050405020304" pitchFamily="18" charset="0"/>
                        </a:rPr>
                        <a:t>3.</a:t>
                      </a:r>
                      <a:r>
                        <a:rPr lang="zh-CN" altLang="en-US" sz="1800" b="0" kern="100" dirty="0">
                          <a:solidFill>
                            <a:srgbClr val="002060"/>
                          </a:solidFill>
                          <a:effectLst/>
                          <a:latin typeface="黑体" pitchFamily="49" charset="-122"/>
                          <a:ea typeface="黑体" pitchFamily="49" charset="-122"/>
                          <a:cs typeface="Times New Roman" panose="02020603050405020304" pitchFamily="18" charset="0"/>
                        </a:rPr>
                        <a:t>就学人口或在校人口；</a:t>
                      </a:r>
                      <a:r>
                        <a:rPr lang="en-US" altLang="zh-CN" sz="1800" b="0" kern="100" dirty="0">
                          <a:solidFill>
                            <a:srgbClr val="002060"/>
                          </a:solidFill>
                          <a:effectLst/>
                          <a:latin typeface="黑体" pitchFamily="49" charset="-122"/>
                          <a:ea typeface="黑体" pitchFamily="49" charset="-122"/>
                          <a:cs typeface="Times New Roman" panose="02020603050405020304" pitchFamily="18" charset="0"/>
                        </a:rPr>
                        <a:t>4.</a:t>
                      </a:r>
                      <a:r>
                        <a:rPr lang="zh-CN" altLang="en-US" sz="1800" b="0" kern="100" dirty="0">
                          <a:solidFill>
                            <a:srgbClr val="002060"/>
                          </a:solidFill>
                          <a:effectLst/>
                          <a:latin typeface="黑体" pitchFamily="49" charset="-122"/>
                          <a:ea typeface="黑体" pitchFamily="49" charset="-122"/>
                          <a:cs typeface="Times New Roman" panose="02020603050405020304" pitchFamily="18" charset="0"/>
                        </a:rPr>
                        <a:t>家务劳动人口；</a:t>
                      </a:r>
                      <a:r>
                        <a:rPr lang="en-US" altLang="zh-CN" sz="1800" b="0" kern="100" dirty="0">
                          <a:solidFill>
                            <a:srgbClr val="002060"/>
                          </a:solidFill>
                          <a:effectLst/>
                          <a:latin typeface="黑体" pitchFamily="49" charset="-122"/>
                          <a:ea typeface="黑体" pitchFamily="49" charset="-122"/>
                          <a:cs typeface="Times New Roman" panose="02020603050405020304" pitchFamily="18" charset="0"/>
                        </a:rPr>
                        <a:t>5.</a:t>
                      </a:r>
                      <a:r>
                        <a:rPr lang="zh-CN" altLang="en-US" sz="1800" b="0" kern="100" dirty="0">
                          <a:solidFill>
                            <a:srgbClr val="002060"/>
                          </a:solidFill>
                          <a:effectLst/>
                          <a:latin typeface="黑体" pitchFamily="49" charset="-122"/>
                          <a:ea typeface="黑体" pitchFamily="49" charset="-122"/>
                          <a:cs typeface="Times New Roman" panose="02020603050405020304" pitchFamily="18" charset="0"/>
                        </a:rPr>
                        <a:t>现役军人；</a:t>
                      </a:r>
                      <a:r>
                        <a:rPr lang="en-US" altLang="zh-CN" sz="1800" b="0" kern="100" dirty="0">
                          <a:solidFill>
                            <a:srgbClr val="002060"/>
                          </a:solidFill>
                          <a:effectLst/>
                          <a:latin typeface="黑体" pitchFamily="49" charset="-122"/>
                          <a:ea typeface="黑体" pitchFamily="49" charset="-122"/>
                          <a:cs typeface="Times New Roman" panose="02020603050405020304" pitchFamily="18" charset="0"/>
                        </a:rPr>
                        <a:t>6.</a:t>
                      </a:r>
                      <a:r>
                        <a:rPr lang="zh-CN" altLang="en-US" sz="1800" b="0" kern="100" dirty="0">
                          <a:solidFill>
                            <a:srgbClr val="002060"/>
                          </a:solidFill>
                          <a:effectLst/>
                          <a:latin typeface="黑体" pitchFamily="49" charset="-122"/>
                          <a:ea typeface="黑体" pitchFamily="49" charset="-122"/>
                          <a:cs typeface="Times New Roman" panose="02020603050405020304" pitchFamily="18" charset="0"/>
                        </a:rPr>
                        <a:t>劳动年龄内其他人口</a:t>
                      </a:r>
                      <a:endParaRPr lang="en-US" altLang="zh-CN" sz="1800" b="0" kern="100" dirty="0">
                        <a:solidFill>
                          <a:srgbClr val="002060"/>
                        </a:solidFill>
                        <a:effectLst/>
                        <a:latin typeface="黑体" pitchFamily="49" charset="-122"/>
                        <a:ea typeface="黑体" pitchFamily="49" charset="-122"/>
                        <a:cs typeface="Times New Roman" panose="02020603050405020304" pitchFamily="18" charset="0"/>
                      </a:endParaRPr>
                    </a:p>
                    <a:p>
                      <a:pPr algn="just">
                        <a:spcAft>
                          <a:spcPts val="0"/>
                        </a:spcAft>
                      </a:pPr>
                      <a:r>
                        <a:rPr lang="zh-CN" altLang="en-US" sz="1800" b="1" kern="100" dirty="0">
                          <a:solidFill>
                            <a:srgbClr val="002060"/>
                          </a:solidFill>
                          <a:effectLst/>
                          <a:latin typeface="黑体" pitchFamily="49" charset="-122"/>
                          <a:ea typeface="黑体" pitchFamily="49" charset="-122"/>
                          <a:cs typeface="Times New Roman" panose="02020603050405020304" pitchFamily="18" charset="0"/>
                        </a:rPr>
                        <a:t>劳动年龄外人口：</a:t>
                      </a:r>
                      <a:endParaRPr lang="en-US" altLang="zh-CN" sz="1800" b="1" kern="100" dirty="0">
                        <a:solidFill>
                          <a:srgbClr val="002060"/>
                        </a:solidFill>
                        <a:effectLst/>
                        <a:latin typeface="黑体" pitchFamily="49" charset="-122"/>
                        <a:ea typeface="黑体" pitchFamily="49" charset="-122"/>
                        <a:cs typeface="Times New Roman" panose="02020603050405020304" pitchFamily="18" charset="0"/>
                      </a:endParaRPr>
                    </a:p>
                    <a:p>
                      <a:pPr algn="just">
                        <a:spcAft>
                          <a:spcPts val="0"/>
                        </a:spcAft>
                      </a:pPr>
                      <a:r>
                        <a:rPr lang="en-US" altLang="zh-CN" sz="1800" b="0" kern="100" dirty="0">
                          <a:solidFill>
                            <a:srgbClr val="002060"/>
                          </a:solidFill>
                          <a:effectLst/>
                          <a:latin typeface="黑体" pitchFamily="49" charset="-122"/>
                          <a:ea typeface="黑体" pitchFamily="49" charset="-122"/>
                          <a:cs typeface="Times New Roman" panose="02020603050405020304" pitchFamily="18" charset="0"/>
                        </a:rPr>
                        <a:t>1.</a:t>
                      </a:r>
                      <a:r>
                        <a:rPr lang="zh-CN" altLang="en-US" sz="1800" b="0" kern="100" dirty="0">
                          <a:solidFill>
                            <a:srgbClr val="002060"/>
                          </a:solidFill>
                          <a:effectLst/>
                          <a:latin typeface="黑体" pitchFamily="49" charset="-122"/>
                          <a:ea typeface="黑体" pitchFamily="49" charset="-122"/>
                          <a:cs typeface="Times New Roman" panose="02020603050405020304" pitchFamily="18" charset="0"/>
                        </a:rPr>
                        <a:t>未成年就业人口；</a:t>
                      </a:r>
                      <a:r>
                        <a:rPr lang="en-US" altLang="zh-CN" sz="1800" b="0" kern="100" dirty="0">
                          <a:solidFill>
                            <a:srgbClr val="002060"/>
                          </a:solidFill>
                          <a:effectLst/>
                          <a:latin typeface="黑体" pitchFamily="49" charset="-122"/>
                          <a:ea typeface="黑体" pitchFamily="49" charset="-122"/>
                          <a:cs typeface="Times New Roman" panose="02020603050405020304" pitchFamily="18" charset="0"/>
                        </a:rPr>
                        <a:t>2.</a:t>
                      </a:r>
                      <a:r>
                        <a:rPr lang="zh-CN" altLang="en-US" sz="1800" b="0" kern="100" dirty="0">
                          <a:solidFill>
                            <a:srgbClr val="002060"/>
                          </a:solidFill>
                          <a:effectLst/>
                          <a:latin typeface="黑体" pitchFamily="49" charset="-122"/>
                          <a:ea typeface="黑体" pitchFamily="49" charset="-122"/>
                          <a:cs typeface="Times New Roman" panose="02020603050405020304" pitchFamily="18" charset="0"/>
                        </a:rPr>
                        <a:t>老年就业人口；</a:t>
                      </a:r>
                      <a:r>
                        <a:rPr lang="en-US" altLang="zh-CN" sz="1800" b="0" kern="100" dirty="0">
                          <a:solidFill>
                            <a:srgbClr val="002060"/>
                          </a:solidFill>
                          <a:effectLst/>
                          <a:latin typeface="黑体" pitchFamily="49" charset="-122"/>
                          <a:ea typeface="黑体" pitchFamily="49" charset="-122"/>
                          <a:cs typeface="Times New Roman" panose="02020603050405020304" pitchFamily="18" charset="0"/>
                        </a:rPr>
                        <a:t>3.</a:t>
                      </a:r>
                      <a:r>
                        <a:rPr lang="zh-CN" altLang="en-US" sz="1800" b="0" kern="100" dirty="0">
                          <a:solidFill>
                            <a:srgbClr val="002060"/>
                          </a:solidFill>
                          <a:effectLst/>
                          <a:latin typeface="黑体" pitchFamily="49" charset="-122"/>
                          <a:ea typeface="黑体" pitchFamily="49" charset="-122"/>
                          <a:cs typeface="Times New Roman" panose="02020603050405020304" pitchFamily="18" charset="0"/>
                        </a:rPr>
                        <a:t>劳动年龄外其他人口（老人孩子）</a:t>
                      </a:r>
                      <a:endParaRPr lang="zh-CN" sz="1800" b="0"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948656450"/>
                  </a:ext>
                </a:extLst>
              </a:tr>
            </a:tbl>
          </a:graphicData>
        </a:graphic>
      </p:graphicFrame>
      <p:sp>
        <p:nvSpPr>
          <p:cNvPr id="14" name="矩形 13">
            <a:extLst>
              <a:ext uri="{FF2B5EF4-FFF2-40B4-BE49-F238E27FC236}">
                <a16:creationId xmlns:a16="http://schemas.microsoft.com/office/drawing/2014/main" id="{29A32F37-66EB-48D3-A138-02F8DA4E7376}"/>
              </a:ext>
            </a:extLst>
          </p:cNvPr>
          <p:cNvSpPr/>
          <p:nvPr/>
        </p:nvSpPr>
        <p:spPr>
          <a:xfrm>
            <a:off x="692150" y="1298575"/>
            <a:ext cx="2329164" cy="442878"/>
          </a:xfrm>
          <a:prstGeom prst="rect">
            <a:avLst/>
          </a:prstGeom>
        </p:spPr>
        <p:txBody>
          <a:bodyPr wrap="none">
            <a:spAutoFit/>
          </a:bodyPr>
          <a:lstStyle/>
          <a:p>
            <a:pPr indent="280670" algn="just">
              <a:lnSpc>
                <a:spcPct val="150000"/>
              </a:lnSpc>
              <a:spcAft>
                <a:spcPts val="0"/>
              </a:spcAft>
            </a:pPr>
            <a:r>
              <a:rPr lang="en-US" altLang="zh-CN" b="1" u="sng" kern="100" dirty="0">
                <a:solidFill>
                  <a:srgbClr val="C00000"/>
                </a:solidFill>
                <a:latin typeface="黑体" pitchFamily="49" charset="-122"/>
                <a:ea typeface="黑体" pitchFamily="49" charset="-122"/>
                <a:cs typeface="宋体" panose="02010600030101010101" pitchFamily="2" charset="-122"/>
              </a:rPr>
              <a:t>6.</a:t>
            </a:r>
            <a:r>
              <a:rPr lang="zh-CN" altLang="zh-CN" b="1" u="sng" kern="100" dirty="0">
                <a:solidFill>
                  <a:srgbClr val="C00000"/>
                </a:solidFill>
                <a:latin typeface="黑体" pitchFamily="49" charset="-122"/>
                <a:ea typeface="黑体" pitchFamily="49" charset="-122"/>
                <a:cs typeface="宋体" panose="02010600030101010101" pitchFamily="2" charset="-122"/>
              </a:rPr>
              <a:t>劳动力供给总量</a:t>
            </a:r>
            <a:endParaRPr lang="zh-CN" altLang="zh-CN" sz="1600" kern="100" dirty="0">
              <a:effectLst/>
              <a:latin typeface="黑体" pitchFamily="49" charset="-122"/>
              <a:ea typeface="黑体" pitchFamily="49" charset="-122"/>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E4C4CC7A-B3F3-4C5F-B9D4-ABFE522764EB}"/>
              </a:ext>
            </a:extLst>
          </p:cNvPr>
          <p:cNvSpPr/>
          <p:nvPr/>
        </p:nvSpPr>
        <p:spPr>
          <a:xfrm>
            <a:off x="1191024" y="569205"/>
            <a:ext cx="2510624" cy="442878"/>
          </a:xfrm>
          <a:prstGeom prst="rect">
            <a:avLst/>
          </a:prstGeom>
        </p:spPr>
        <p:txBody>
          <a:bodyPr wrap="none">
            <a:spAutoFit/>
          </a:bodyPr>
          <a:lstStyle/>
          <a:p>
            <a:pPr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1.</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培训与开发决策分析</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AD7AD53D-8C9E-435C-B4D6-C84E79FB53EB}"/>
              </a:ext>
            </a:extLst>
          </p:cNvPr>
          <p:cNvGraphicFramePr>
            <a:graphicFrameLocks noGrp="1"/>
          </p:cNvGraphicFramePr>
          <p:nvPr>
            <p:extLst>
              <p:ext uri="{D42A27DB-BD31-4B8C-83A1-F6EECF244321}">
                <p14:modId xmlns:p14="http://schemas.microsoft.com/office/powerpoint/2010/main" val="3109303683"/>
              </p:ext>
            </p:extLst>
          </p:nvPr>
        </p:nvGraphicFramePr>
        <p:xfrm>
          <a:off x="1040764" y="1139242"/>
          <a:ext cx="10330649" cy="1581595"/>
        </p:xfrm>
        <a:graphic>
          <a:graphicData uri="http://schemas.openxmlformats.org/drawingml/2006/table">
            <a:tbl>
              <a:tblPr>
                <a:tableStyleId>{5C22544A-7EE6-4342-B048-85BDC9FD1C3A}</a:tableStyleId>
              </a:tblPr>
              <a:tblGrid>
                <a:gridCol w="10330649">
                  <a:extLst>
                    <a:ext uri="{9D8B030D-6E8A-4147-A177-3AD203B41FA5}">
                      <a16:colId xmlns:a16="http://schemas.microsoft.com/office/drawing/2014/main" val="3329287704"/>
                    </a:ext>
                  </a:extLst>
                </a:gridCol>
              </a:tblGrid>
              <a:tr h="232764">
                <a:tc>
                  <a:txBody>
                    <a:bodyPr/>
                    <a:lstStyle/>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考虑因素：支出</a:t>
                      </a:r>
                      <a:r>
                        <a:rPr lang="en-US" sz="1800" b="1" kern="100" dirty="0">
                          <a:solidFill>
                            <a:srgbClr val="002060"/>
                          </a:solidFill>
                          <a:effectLst/>
                          <a:latin typeface="黑体" panose="02010609060101010101" pitchFamily="49" charset="-122"/>
                          <a:ea typeface="黑体" panose="02010609060101010101" pitchFamily="49" charset="-122"/>
                        </a:rPr>
                        <a:t>C</a:t>
                      </a:r>
                      <a:r>
                        <a:rPr lang="zh-CN" sz="1800" b="1" kern="100" dirty="0">
                          <a:solidFill>
                            <a:srgbClr val="002060"/>
                          </a:solidFill>
                          <a:effectLst/>
                          <a:latin typeface="黑体" panose="02010609060101010101" pitchFamily="49" charset="-122"/>
                          <a:ea typeface="黑体" panose="02010609060101010101" pitchFamily="49" charset="-122"/>
                        </a:rPr>
                        <a:t>、收益</a:t>
                      </a:r>
                      <a:r>
                        <a:rPr lang="en-US" sz="1800" b="1" kern="100" dirty="0">
                          <a:solidFill>
                            <a:srgbClr val="002060"/>
                          </a:solidFill>
                          <a:effectLst/>
                          <a:latin typeface="黑体" panose="02010609060101010101" pitchFamily="49" charset="-122"/>
                          <a:ea typeface="黑体" panose="02010609060101010101" pitchFamily="49" charset="-122"/>
                        </a:rPr>
                        <a:t>B</a:t>
                      </a:r>
                      <a:r>
                        <a:rPr lang="zh-CN" sz="1800" b="1" kern="100" dirty="0">
                          <a:solidFill>
                            <a:srgbClr val="002060"/>
                          </a:solidFill>
                          <a:effectLst/>
                          <a:latin typeface="黑体" panose="02010609060101010101" pitchFamily="49" charset="-122"/>
                          <a:ea typeface="黑体" panose="02010609060101010101" pitchFamily="49" charset="-122"/>
                        </a:rPr>
                        <a:t>、加薪</a:t>
                      </a:r>
                      <a:r>
                        <a:rPr lang="en-US" sz="1800" b="1" kern="100" dirty="0">
                          <a:solidFill>
                            <a:srgbClr val="002060"/>
                          </a:solidFill>
                          <a:effectLst/>
                          <a:latin typeface="黑体" panose="02010609060101010101" pitchFamily="49" charset="-122"/>
                          <a:ea typeface="黑体" panose="02010609060101010101" pitchFamily="49" charset="-122"/>
                        </a:rPr>
                        <a:t>S</a:t>
                      </a:r>
                    </a:p>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rPr>
                        <a:t>(2)</a:t>
                      </a:r>
                      <a:r>
                        <a:rPr lang="zh-CN" sz="1800" b="1" u="sng" kern="100" dirty="0">
                          <a:solidFill>
                            <a:srgbClr val="002060"/>
                          </a:solidFill>
                          <a:effectLst/>
                          <a:latin typeface="黑体" panose="02010609060101010101" pitchFamily="49" charset="-122"/>
                          <a:ea typeface="黑体" panose="02010609060101010101" pitchFamily="49" charset="-122"/>
                        </a:rPr>
                        <a:t>只有</a:t>
                      </a:r>
                      <a:r>
                        <a:rPr lang="en-US" sz="1800" b="1" u="sng" kern="100" dirty="0">
                          <a:solidFill>
                            <a:srgbClr val="002060"/>
                          </a:solidFill>
                          <a:effectLst/>
                          <a:latin typeface="黑体" panose="02010609060101010101" pitchFamily="49" charset="-122"/>
                          <a:ea typeface="黑体" panose="02010609060101010101" pitchFamily="49" charset="-122"/>
                        </a:rPr>
                        <a:t>B-S&gt;C</a:t>
                      </a:r>
                      <a:r>
                        <a:rPr lang="zh-CN" sz="1800" b="1" u="sng" kern="100" dirty="0">
                          <a:solidFill>
                            <a:srgbClr val="002060"/>
                          </a:solidFill>
                          <a:effectLst/>
                          <a:latin typeface="黑体" panose="02010609060101010101" pitchFamily="49" charset="-122"/>
                          <a:ea typeface="黑体" panose="02010609060101010101" pitchFamily="49" charset="-122"/>
                        </a:rPr>
                        <a:t>时，才会提高组织的收益。</a:t>
                      </a:r>
                      <a:endParaRPr lang="en-US" altLang="zh-CN" sz="1800" b="1" u="sng"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altLang="en-US" sz="1800" b="1" u="sng"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影响培训与开发利润的因素：</a:t>
                      </a:r>
                      <a:r>
                        <a:rPr lang="en-US" altLang="zh-CN" sz="1800" b="1" u="sng"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1.</a:t>
                      </a:r>
                      <a:r>
                        <a:rPr lang="zh-CN" altLang="en-US" sz="1800" b="1" u="sng"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受训员工可能的服务年数；</a:t>
                      </a:r>
                      <a:r>
                        <a:rPr lang="en-US" altLang="zh-CN" sz="1800" b="1" u="sng"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2.</a:t>
                      </a:r>
                      <a:r>
                        <a:rPr lang="zh-CN" altLang="en-US" sz="1800" b="1" u="sng"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受训员工技能可能提高的程度；</a:t>
                      </a:r>
                      <a:r>
                        <a:rPr lang="en-US" altLang="zh-CN" sz="1800" b="1" u="sng"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3.</a:t>
                      </a:r>
                      <a:r>
                        <a:rPr lang="zh-CN" altLang="en-US" sz="1800" b="1" u="sng"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受训员工的努力程度和对组织的忠诚度。</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308188868"/>
                  </a:ext>
                </a:extLst>
              </a:tr>
            </a:tbl>
          </a:graphicData>
        </a:graphic>
      </p:graphicFrame>
      <p:sp>
        <p:nvSpPr>
          <p:cNvPr id="8" name="矩形 7">
            <a:extLst>
              <a:ext uri="{FF2B5EF4-FFF2-40B4-BE49-F238E27FC236}">
                <a16:creationId xmlns:a16="http://schemas.microsoft.com/office/drawing/2014/main" id="{67F7C8C7-3480-4CFF-8950-2E9A8F24AE7A}"/>
              </a:ext>
            </a:extLst>
          </p:cNvPr>
          <p:cNvSpPr/>
          <p:nvPr/>
        </p:nvSpPr>
        <p:spPr>
          <a:xfrm>
            <a:off x="958698" y="2685956"/>
            <a:ext cx="3709670" cy="442878"/>
          </a:xfrm>
          <a:prstGeom prst="rect">
            <a:avLst/>
          </a:prstGeom>
        </p:spPr>
        <p:txBody>
          <a:bodyPr wrap="none">
            <a:spAutoFit/>
          </a:bodyPr>
          <a:lstStyle/>
          <a:p>
            <a:pPr indent="266700"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Calibri" panose="020F0502020204030204" pitchFamily="34" charset="0"/>
              </a:rPr>
              <a:t>2</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培训与开发的组织体系与管理</a:t>
            </a:r>
            <a:endParaRPr lang="zh-CN" altLang="zh-CN" sz="1600" kern="100" dirty="0">
              <a:effectLst/>
              <a:latin typeface="黑体" panose="02010609060101010101" pitchFamily="49" charset="-122"/>
              <a:ea typeface="黑体" panose="02010609060101010101" pitchFamily="49" charset="-122"/>
              <a:cs typeface="Calibri" panose="020F0502020204030204" pitchFamily="34" charset="0"/>
            </a:endParaRPr>
          </a:p>
        </p:txBody>
      </p:sp>
      <p:graphicFrame>
        <p:nvGraphicFramePr>
          <p:cNvPr id="9" name="表格 8">
            <a:extLst>
              <a:ext uri="{FF2B5EF4-FFF2-40B4-BE49-F238E27FC236}">
                <a16:creationId xmlns:a16="http://schemas.microsoft.com/office/drawing/2014/main" id="{EDF9012F-E364-4C71-823B-D10C7D75E593}"/>
              </a:ext>
            </a:extLst>
          </p:cNvPr>
          <p:cNvGraphicFramePr>
            <a:graphicFrameLocks noGrp="1"/>
          </p:cNvGraphicFramePr>
          <p:nvPr>
            <p:extLst>
              <p:ext uri="{D42A27DB-BD31-4B8C-83A1-F6EECF244321}">
                <p14:modId xmlns:p14="http://schemas.microsoft.com/office/powerpoint/2010/main" val="634059492"/>
              </p:ext>
            </p:extLst>
          </p:nvPr>
        </p:nvGraphicFramePr>
        <p:xfrm>
          <a:off x="1040763" y="3225744"/>
          <a:ext cx="10330649" cy="3034540"/>
        </p:xfrm>
        <a:graphic>
          <a:graphicData uri="http://schemas.openxmlformats.org/drawingml/2006/table">
            <a:tbl>
              <a:tblPr>
                <a:tableStyleId>{5C22544A-7EE6-4342-B048-85BDC9FD1C3A}</a:tableStyleId>
              </a:tblPr>
              <a:tblGrid>
                <a:gridCol w="3566748">
                  <a:extLst>
                    <a:ext uri="{9D8B030D-6E8A-4147-A177-3AD203B41FA5}">
                      <a16:colId xmlns:a16="http://schemas.microsoft.com/office/drawing/2014/main" val="3836878594"/>
                    </a:ext>
                  </a:extLst>
                </a:gridCol>
                <a:gridCol w="6763901">
                  <a:extLst>
                    <a:ext uri="{9D8B030D-6E8A-4147-A177-3AD203B41FA5}">
                      <a16:colId xmlns:a16="http://schemas.microsoft.com/office/drawing/2014/main" val="4085186331"/>
                    </a:ext>
                  </a:extLst>
                </a:gridCol>
              </a:tblGrid>
              <a:tr h="0">
                <a:tc>
                  <a:txBody>
                    <a:bodyPr/>
                    <a:lstStyle/>
                    <a:p>
                      <a:pPr indent="26670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中小型组织</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indent="26670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不需要设置专门的机构</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867076791"/>
                  </a:ext>
                </a:extLst>
              </a:tr>
              <a:tr h="0">
                <a:tc>
                  <a:txBody>
                    <a:bodyPr/>
                    <a:lstStyle/>
                    <a:p>
                      <a:pPr indent="26670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大型组织</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indent="266700" algn="just">
                        <a:lnSpc>
                          <a:spcPct val="150000"/>
                        </a:lnSpc>
                        <a:spcAft>
                          <a:spcPts val="0"/>
                        </a:spcAft>
                      </a:pPr>
                      <a:r>
                        <a:rPr lang="zh-CN" sz="1800" b="1" u="sng" kern="100" dirty="0">
                          <a:solidFill>
                            <a:srgbClr val="002060"/>
                          </a:solidFill>
                          <a:effectLst/>
                          <a:latin typeface="黑体" panose="02010609060101010101" pitchFamily="49" charset="-122"/>
                          <a:ea typeface="黑体" panose="02010609060101010101" pitchFamily="49" charset="-122"/>
                        </a:rPr>
                        <a:t>（</a:t>
                      </a:r>
                      <a:r>
                        <a:rPr lang="en-US" sz="1800" b="1" u="sng" kern="100" dirty="0">
                          <a:solidFill>
                            <a:srgbClr val="002060"/>
                          </a:solidFill>
                          <a:effectLst/>
                          <a:latin typeface="黑体" panose="02010609060101010101" pitchFamily="49" charset="-122"/>
                          <a:ea typeface="黑体" panose="02010609060101010101" pitchFamily="49" charset="-122"/>
                        </a:rPr>
                        <a:t>1</a:t>
                      </a:r>
                      <a:r>
                        <a:rPr lang="zh-CN" sz="1800" b="1" u="sng" kern="100" dirty="0">
                          <a:solidFill>
                            <a:srgbClr val="002060"/>
                          </a:solidFill>
                          <a:effectLst/>
                          <a:latin typeface="黑体" panose="02010609060101010101" pitchFamily="49" charset="-122"/>
                          <a:ea typeface="黑体" panose="02010609060101010101" pitchFamily="49" charset="-122"/>
                        </a:rPr>
                        <a:t>）一般设置专业的机构</a:t>
                      </a:r>
                      <a:endParaRPr lang="en-US" altLang="zh-CN" sz="1800" b="1" u="none"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800" b="1" u="sng" kern="100" dirty="0">
                          <a:solidFill>
                            <a:srgbClr val="002060"/>
                          </a:solidFill>
                          <a:effectLst/>
                          <a:latin typeface="黑体" panose="02010609060101010101" pitchFamily="49" charset="-122"/>
                          <a:ea typeface="黑体" panose="02010609060101010101" pitchFamily="49" charset="-122"/>
                        </a:rPr>
                        <a:t>（</a:t>
                      </a:r>
                      <a:r>
                        <a:rPr lang="en-US" sz="1800" b="1" u="sng" kern="100" dirty="0">
                          <a:solidFill>
                            <a:srgbClr val="002060"/>
                          </a:solidFill>
                          <a:effectLst/>
                          <a:latin typeface="黑体" panose="02010609060101010101" pitchFamily="49" charset="-122"/>
                          <a:ea typeface="黑体" panose="02010609060101010101" pitchFamily="49" charset="-122"/>
                        </a:rPr>
                        <a:t>2</a:t>
                      </a:r>
                      <a:r>
                        <a:rPr lang="zh-CN" sz="1800" b="1" u="sng" kern="100" dirty="0">
                          <a:solidFill>
                            <a:srgbClr val="002060"/>
                          </a:solidFill>
                          <a:effectLst/>
                          <a:latin typeface="黑体" panose="02010609060101010101" pitchFamily="49" charset="-122"/>
                          <a:ea typeface="黑体" panose="02010609060101010101" pitchFamily="49" charset="-122"/>
                        </a:rPr>
                        <a:t>）设置模式</a:t>
                      </a:r>
                      <a:endParaRPr lang="zh-CN" sz="18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50000"/>
                        </a:lnSpc>
                        <a:spcAft>
                          <a:spcPts val="0"/>
                        </a:spcAft>
                      </a:pPr>
                      <a:r>
                        <a:rPr lang="zh-CN" sz="1800" b="1" u="sng" kern="100" dirty="0">
                          <a:solidFill>
                            <a:srgbClr val="002060"/>
                          </a:solidFill>
                          <a:effectLst/>
                          <a:latin typeface="黑体" panose="02010609060101010101" pitchFamily="49" charset="-122"/>
                          <a:ea typeface="黑体" panose="02010609060101010101" pitchFamily="49" charset="-122"/>
                        </a:rPr>
                        <a:t>其一，隶属于人力资源部，是其中的一个部门；</a:t>
                      </a:r>
                      <a:endParaRPr lang="zh-CN" sz="18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50000"/>
                        </a:lnSpc>
                        <a:spcAft>
                          <a:spcPts val="0"/>
                        </a:spcAft>
                      </a:pPr>
                      <a:r>
                        <a:rPr lang="zh-CN" sz="1800" b="1" u="sng" kern="100" dirty="0">
                          <a:solidFill>
                            <a:srgbClr val="002060"/>
                          </a:solidFill>
                          <a:effectLst/>
                          <a:latin typeface="黑体" panose="02010609060101010101" pitchFamily="49" charset="-122"/>
                          <a:ea typeface="黑体" panose="02010609060101010101" pitchFamily="49" charset="-122"/>
                        </a:rPr>
                        <a:t>其二，与人力资源部并列，是一个独立的部门。</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3832882480"/>
                  </a:ext>
                </a:extLst>
              </a:tr>
              <a:tr h="0">
                <a:tc>
                  <a:txBody>
                    <a:bodyPr/>
                    <a:lstStyle/>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大型的实行分权化管理的组织</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marL="342900" lvl="0" indent="-342900" algn="just">
                        <a:lnSpc>
                          <a:spcPct val="150000"/>
                        </a:lnSpc>
                        <a:spcAft>
                          <a:spcPts val="0"/>
                        </a:spcAft>
                        <a:buFont typeface="+mj-lt"/>
                        <a:buAutoNum type="arabicPeriod"/>
                      </a:pPr>
                      <a:r>
                        <a:rPr lang="zh-CN" sz="1800" b="1" kern="100" dirty="0">
                          <a:solidFill>
                            <a:srgbClr val="002060"/>
                          </a:solidFill>
                          <a:effectLst/>
                          <a:latin typeface="黑体" panose="02010609060101010101" pitchFamily="49" charset="-122"/>
                          <a:ea typeface="黑体" panose="02010609060101010101" pitchFamily="49" charset="-122"/>
                        </a:rPr>
                        <a:t>建立企业大学</a:t>
                      </a:r>
                    </a:p>
                    <a:p>
                      <a:pPr marL="342900" lvl="0" indent="-342900" algn="just">
                        <a:lnSpc>
                          <a:spcPct val="150000"/>
                        </a:lnSpc>
                        <a:spcAft>
                          <a:spcPts val="0"/>
                        </a:spcAft>
                        <a:buFont typeface="+mj-lt"/>
                        <a:buAutoNum type="arabicPeriod"/>
                      </a:pPr>
                      <a:r>
                        <a:rPr lang="zh-CN" sz="1800" b="1" kern="100" dirty="0">
                          <a:solidFill>
                            <a:srgbClr val="002060"/>
                          </a:solidFill>
                          <a:effectLst/>
                          <a:latin typeface="黑体" panose="02010609060101010101" pitchFamily="49" charset="-122"/>
                          <a:ea typeface="黑体" panose="02010609060101010101" pitchFamily="49" charset="-122"/>
                        </a:rPr>
                        <a:t>企业大学是独立的培训与开发机构的一种扩大发展模式</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991335076"/>
                  </a:ext>
                </a:extLst>
              </a:tr>
              <a:tr h="0">
                <a:tc>
                  <a:txBody>
                    <a:bodyPr/>
                    <a:lstStyle/>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管理责任</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indent="266700" algn="just">
                        <a:lnSpc>
                          <a:spcPct val="150000"/>
                        </a:lnSpc>
                        <a:spcAft>
                          <a:spcPts val="0"/>
                        </a:spcAft>
                      </a:pPr>
                      <a:r>
                        <a:rPr lang="zh-CN" sz="1800" b="1" u="sng" kern="100" dirty="0">
                          <a:solidFill>
                            <a:srgbClr val="002060"/>
                          </a:solidFill>
                          <a:effectLst/>
                          <a:latin typeface="黑体" panose="02010609060101010101" pitchFamily="49" charset="-122"/>
                          <a:ea typeface="黑体" panose="02010609060101010101" pitchFamily="49" charset="-122"/>
                        </a:rPr>
                        <a:t>最终落实在直线经理身上</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342982245"/>
                  </a:ext>
                </a:extLst>
              </a:tr>
            </a:tbl>
          </a:graphicData>
        </a:graphic>
      </p:graphicFrame>
    </p:spTree>
    <p:extLst>
      <p:ext uri="{BB962C8B-B14F-4D97-AF65-F5344CB8AC3E}">
        <p14:creationId xmlns:p14="http://schemas.microsoft.com/office/powerpoint/2010/main" val="36356547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1E34D4BF-4D58-43C8-9961-314F473A91DD}"/>
              </a:ext>
            </a:extLst>
          </p:cNvPr>
          <p:cNvSpPr/>
          <p:nvPr/>
        </p:nvSpPr>
        <p:spPr>
          <a:xfrm>
            <a:off x="939015" y="555093"/>
            <a:ext cx="2096728" cy="442878"/>
          </a:xfrm>
          <a:prstGeom prst="rect">
            <a:avLst/>
          </a:prstGeom>
        </p:spPr>
        <p:txBody>
          <a:bodyPr wrap="none">
            <a:spAutoFit/>
          </a:bodyPr>
          <a:lstStyle/>
          <a:p>
            <a:pPr indent="280670" algn="just">
              <a:lnSpc>
                <a:spcPct val="150000"/>
              </a:lnSpc>
              <a:spcAft>
                <a:spcPts val="0"/>
              </a:spcAft>
            </a:pPr>
            <a:r>
              <a:rPr lang="en-US" altLang="zh-CN" b="1" u="sng" kern="100" dirty="0">
                <a:solidFill>
                  <a:srgbClr val="C00000"/>
                </a:solidFill>
                <a:latin typeface="黑体" pitchFamily="49" charset="-122"/>
                <a:ea typeface="黑体" pitchFamily="49" charset="-122"/>
                <a:cs typeface="宋体" panose="02010600030101010101" pitchFamily="2" charset="-122"/>
              </a:rPr>
              <a:t>7.</a:t>
            </a:r>
            <a:r>
              <a:rPr lang="zh-CN" altLang="zh-CN" b="1" kern="100" dirty="0">
                <a:solidFill>
                  <a:srgbClr val="C00000"/>
                </a:solidFill>
                <a:latin typeface="黑体" pitchFamily="49" charset="-122"/>
                <a:ea typeface="黑体" pitchFamily="49" charset="-122"/>
                <a:cs typeface="宋体" panose="02010600030101010101" pitchFamily="2" charset="-122"/>
              </a:rPr>
              <a:t>劳动力参与率</a:t>
            </a:r>
            <a:endParaRPr lang="zh-CN" altLang="zh-CN" sz="1600" kern="100" dirty="0">
              <a:solidFill>
                <a:srgbClr val="C00000"/>
              </a:solidFill>
              <a:effectLst/>
              <a:latin typeface="黑体" pitchFamily="49" charset="-122"/>
              <a:ea typeface="黑体" pitchFamily="49" charset="-122"/>
              <a:cs typeface="Times New Roman" panose="02020603050405020304" pitchFamily="18" charset="0"/>
            </a:endParaRPr>
          </a:p>
        </p:txBody>
      </p:sp>
      <p:graphicFrame>
        <p:nvGraphicFramePr>
          <p:cNvPr id="14" name="表格 13">
            <a:extLst>
              <a:ext uri="{FF2B5EF4-FFF2-40B4-BE49-F238E27FC236}">
                <a16:creationId xmlns:a16="http://schemas.microsoft.com/office/drawing/2014/main" id="{9CDADBD4-113A-438D-938A-F330729CB237}"/>
              </a:ext>
            </a:extLst>
          </p:cNvPr>
          <p:cNvGraphicFramePr>
            <a:graphicFrameLocks noGrp="1"/>
          </p:cNvGraphicFramePr>
          <p:nvPr/>
        </p:nvGraphicFramePr>
        <p:xfrm>
          <a:off x="845267" y="930964"/>
          <a:ext cx="10837863" cy="548640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val="2721600022"/>
                    </a:ext>
                  </a:extLst>
                </a:gridCol>
              </a:tblGrid>
              <a:tr h="262541">
                <a:tc>
                  <a:txBody>
                    <a:bodyPr/>
                    <a:lstStyle/>
                    <a:p>
                      <a:pPr algn="l">
                        <a:spcAft>
                          <a:spcPts val="0"/>
                        </a:spcAft>
                      </a:pPr>
                      <a:r>
                        <a:rPr lang="zh-CN" sz="1800" b="1" kern="100" dirty="0">
                          <a:solidFill>
                            <a:srgbClr val="002060"/>
                          </a:solidFill>
                          <a:effectLst/>
                          <a:latin typeface="黑体" pitchFamily="49" charset="-122"/>
                          <a:ea typeface="黑体" pitchFamily="49" charset="-122"/>
                        </a:rPr>
                        <a:t>（</a:t>
                      </a:r>
                      <a:r>
                        <a:rPr lang="en-US" sz="1800" b="1" kern="100" dirty="0">
                          <a:solidFill>
                            <a:srgbClr val="002060"/>
                          </a:solidFill>
                          <a:effectLst/>
                          <a:latin typeface="黑体" pitchFamily="49" charset="-122"/>
                          <a:ea typeface="黑体" pitchFamily="49" charset="-122"/>
                        </a:rPr>
                        <a:t>1</a:t>
                      </a:r>
                      <a:r>
                        <a:rPr lang="zh-CN" sz="1800" b="1" kern="100" dirty="0">
                          <a:solidFill>
                            <a:srgbClr val="002060"/>
                          </a:solidFill>
                          <a:effectLst/>
                          <a:latin typeface="黑体" pitchFamily="49" charset="-122"/>
                          <a:ea typeface="黑体" pitchFamily="49" charset="-122"/>
                        </a:rPr>
                        <a:t>）就业人口</a:t>
                      </a:r>
                      <a:r>
                        <a:rPr lang="en-US" sz="1800" b="1" kern="100" dirty="0">
                          <a:solidFill>
                            <a:srgbClr val="002060"/>
                          </a:solidFill>
                          <a:effectLst/>
                          <a:latin typeface="黑体" pitchFamily="49" charset="-122"/>
                          <a:ea typeface="黑体" pitchFamily="49" charset="-122"/>
                        </a:rPr>
                        <a:t> = </a:t>
                      </a:r>
                      <a:r>
                        <a:rPr lang="zh-CN" sz="1800" b="1" kern="100" dirty="0">
                          <a:solidFill>
                            <a:srgbClr val="002060"/>
                          </a:solidFill>
                          <a:effectLst/>
                          <a:latin typeface="黑体" pitchFamily="49" charset="-122"/>
                          <a:ea typeface="黑体" pitchFamily="49" charset="-122"/>
                        </a:rPr>
                        <a:t>劳动适龄就业人口</a:t>
                      </a:r>
                      <a:r>
                        <a:rPr lang="en-US" sz="1800" b="1" kern="100" dirty="0">
                          <a:solidFill>
                            <a:srgbClr val="002060"/>
                          </a:solidFill>
                          <a:effectLst/>
                          <a:latin typeface="黑体" pitchFamily="49" charset="-122"/>
                          <a:ea typeface="黑体" pitchFamily="49" charset="-122"/>
                        </a:rPr>
                        <a:t> + </a:t>
                      </a:r>
                      <a:r>
                        <a:rPr lang="zh-CN" sz="1800" b="1" kern="100" dirty="0">
                          <a:solidFill>
                            <a:srgbClr val="002060"/>
                          </a:solidFill>
                          <a:effectLst/>
                          <a:latin typeface="黑体" pitchFamily="49" charset="-122"/>
                          <a:ea typeface="黑体" pitchFamily="49" charset="-122"/>
                        </a:rPr>
                        <a:t>未成年就业人口</a:t>
                      </a:r>
                      <a:r>
                        <a:rPr lang="en-US" sz="1800" b="1" kern="100" dirty="0">
                          <a:solidFill>
                            <a:srgbClr val="002060"/>
                          </a:solidFill>
                          <a:effectLst/>
                          <a:latin typeface="黑体" pitchFamily="49" charset="-122"/>
                          <a:ea typeface="黑体" pitchFamily="49" charset="-122"/>
                        </a:rPr>
                        <a:t> + </a:t>
                      </a:r>
                      <a:r>
                        <a:rPr lang="zh-CN" sz="1800" b="1" kern="100" dirty="0">
                          <a:solidFill>
                            <a:srgbClr val="002060"/>
                          </a:solidFill>
                          <a:effectLst/>
                          <a:latin typeface="黑体" pitchFamily="49" charset="-122"/>
                          <a:ea typeface="黑体" pitchFamily="49" charset="-122"/>
                        </a:rPr>
                        <a:t>老年就业人口</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217725727"/>
                  </a:ext>
                </a:extLst>
              </a:tr>
              <a:tr h="525082">
                <a:tc>
                  <a:txBody>
                    <a:bodyPr/>
                    <a:lstStyle/>
                    <a:p>
                      <a:pPr marL="342900" lvl="0" indent="-342900" algn="l">
                        <a:spcAft>
                          <a:spcPts val="0"/>
                        </a:spcAft>
                        <a:buFont typeface="+mj-lt"/>
                        <a:buNone/>
                      </a:pPr>
                      <a:r>
                        <a:rPr lang="zh-CN" altLang="en-US" sz="1800" b="1" kern="100" dirty="0">
                          <a:solidFill>
                            <a:srgbClr val="002060"/>
                          </a:solidFill>
                          <a:effectLst/>
                          <a:latin typeface="黑体" pitchFamily="49" charset="-122"/>
                          <a:ea typeface="黑体" pitchFamily="49" charset="-122"/>
                        </a:rPr>
                        <a:t>（</a:t>
                      </a:r>
                      <a:r>
                        <a:rPr lang="en-US" altLang="zh-CN" sz="1800" b="1" kern="100" dirty="0">
                          <a:solidFill>
                            <a:srgbClr val="002060"/>
                          </a:solidFill>
                          <a:effectLst/>
                          <a:latin typeface="黑体" pitchFamily="49" charset="-122"/>
                          <a:ea typeface="黑体" pitchFamily="49" charset="-122"/>
                        </a:rPr>
                        <a:t>2</a:t>
                      </a:r>
                      <a:r>
                        <a:rPr lang="zh-CN" altLang="en-US" sz="1800" b="1" kern="100" dirty="0">
                          <a:solidFill>
                            <a:srgbClr val="002060"/>
                          </a:solidFill>
                          <a:effectLst/>
                          <a:latin typeface="黑体" pitchFamily="49" charset="-122"/>
                          <a:ea typeface="黑体" pitchFamily="49" charset="-122"/>
                        </a:rPr>
                        <a:t>）</a:t>
                      </a:r>
                      <a:r>
                        <a:rPr lang="zh-CN" sz="1800" b="1" kern="100" dirty="0">
                          <a:solidFill>
                            <a:srgbClr val="002060"/>
                          </a:solidFill>
                          <a:effectLst/>
                          <a:latin typeface="黑体" pitchFamily="49" charset="-122"/>
                          <a:ea typeface="黑体" pitchFamily="49" charset="-122"/>
                        </a:rPr>
                        <a:t>实际劳动力供给人口”或“经济活动人口”，有时简称“劳动力人口”</a:t>
                      </a:r>
                    </a:p>
                    <a:p>
                      <a:pPr algn="l">
                        <a:spcAft>
                          <a:spcPts val="0"/>
                        </a:spcAft>
                      </a:pPr>
                      <a:r>
                        <a:rPr lang="en-US" sz="1800" b="1" kern="100" dirty="0">
                          <a:solidFill>
                            <a:srgbClr val="002060"/>
                          </a:solidFill>
                          <a:effectLst/>
                          <a:latin typeface="黑体" pitchFamily="49" charset="-122"/>
                          <a:ea typeface="黑体" pitchFamily="49" charset="-122"/>
                        </a:rPr>
                        <a:t>     = </a:t>
                      </a:r>
                      <a:r>
                        <a:rPr lang="zh-CN" sz="1800" b="1" kern="100" dirty="0">
                          <a:solidFill>
                            <a:srgbClr val="002060"/>
                          </a:solidFill>
                          <a:effectLst/>
                          <a:latin typeface="黑体" pitchFamily="49" charset="-122"/>
                          <a:ea typeface="黑体" pitchFamily="49" charset="-122"/>
                        </a:rPr>
                        <a:t>就业人口</a:t>
                      </a:r>
                      <a:r>
                        <a:rPr lang="en-US" sz="1800" b="1" kern="100" dirty="0">
                          <a:solidFill>
                            <a:srgbClr val="002060"/>
                          </a:solidFill>
                          <a:effectLst/>
                          <a:latin typeface="黑体" pitchFamily="49" charset="-122"/>
                          <a:ea typeface="黑体" pitchFamily="49" charset="-122"/>
                        </a:rPr>
                        <a:t> + </a:t>
                      </a:r>
                      <a:r>
                        <a:rPr lang="zh-CN" sz="1800" b="1" kern="100" dirty="0">
                          <a:solidFill>
                            <a:srgbClr val="002060"/>
                          </a:solidFill>
                          <a:effectLst/>
                          <a:latin typeface="黑体" pitchFamily="49" charset="-122"/>
                          <a:ea typeface="黑体" pitchFamily="49" charset="-122"/>
                        </a:rPr>
                        <a:t>失业人口</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669245388"/>
                  </a:ext>
                </a:extLst>
              </a:tr>
              <a:tr h="1050163">
                <a:tc>
                  <a:txBody>
                    <a:bodyPr/>
                    <a:lstStyle/>
                    <a:p>
                      <a:pPr algn="l">
                        <a:spcAft>
                          <a:spcPts val="0"/>
                        </a:spcAft>
                      </a:pPr>
                      <a:r>
                        <a:rPr lang="zh-CN" sz="1800" b="1" kern="100" dirty="0">
                          <a:solidFill>
                            <a:srgbClr val="002060"/>
                          </a:solidFill>
                          <a:effectLst/>
                          <a:latin typeface="黑体" pitchFamily="49" charset="-122"/>
                          <a:ea typeface="黑体" pitchFamily="49" charset="-122"/>
                        </a:rPr>
                        <a:t>（</a:t>
                      </a:r>
                      <a:r>
                        <a:rPr lang="en-US" sz="1800" b="1" kern="100" dirty="0">
                          <a:solidFill>
                            <a:srgbClr val="002060"/>
                          </a:solidFill>
                          <a:effectLst/>
                          <a:latin typeface="黑体" pitchFamily="49" charset="-122"/>
                          <a:ea typeface="黑体" pitchFamily="49" charset="-122"/>
                        </a:rPr>
                        <a:t>3</a:t>
                      </a:r>
                      <a:r>
                        <a:rPr lang="zh-CN" sz="1800" b="1" kern="100" dirty="0">
                          <a:solidFill>
                            <a:srgbClr val="002060"/>
                          </a:solidFill>
                          <a:effectLst/>
                          <a:latin typeface="黑体" pitchFamily="49" charset="-122"/>
                          <a:ea typeface="黑体" pitchFamily="49" charset="-122"/>
                        </a:rPr>
                        <a:t>）劳动力参与率的概念</a:t>
                      </a:r>
                      <a:r>
                        <a:rPr lang="en-US" sz="1800" b="1" kern="100" dirty="0">
                          <a:solidFill>
                            <a:srgbClr val="002060"/>
                          </a:solidFill>
                          <a:effectLst/>
                          <a:latin typeface="黑体" pitchFamily="49" charset="-122"/>
                          <a:ea typeface="黑体" pitchFamily="49" charset="-122"/>
                        </a:rPr>
                        <a:t>:</a:t>
                      </a:r>
                      <a:r>
                        <a:rPr lang="zh-CN" sz="1800" b="1" kern="100" dirty="0">
                          <a:solidFill>
                            <a:srgbClr val="002060"/>
                          </a:solidFill>
                          <a:effectLst/>
                          <a:latin typeface="黑体" pitchFamily="49" charset="-122"/>
                          <a:ea typeface="黑体" pitchFamily="49" charset="-122"/>
                        </a:rPr>
                        <a:t>劳动力参与率通常是指就业人口与失业人口之和在一个国家或地区的</a:t>
                      </a:r>
                      <a:r>
                        <a:rPr lang="en-US" sz="1800" b="1" kern="100" dirty="0">
                          <a:solidFill>
                            <a:srgbClr val="002060"/>
                          </a:solidFill>
                          <a:effectLst/>
                          <a:latin typeface="黑体" pitchFamily="49" charset="-122"/>
                          <a:ea typeface="黑体" pitchFamily="49" charset="-122"/>
                        </a:rPr>
                        <a:t>16</a:t>
                      </a:r>
                      <a:r>
                        <a:rPr lang="zh-CN" sz="1800" b="1" kern="100" dirty="0">
                          <a:solidFill>
                            <a:srgbClr val="002060"/>
                          </a:solidFill>
                          <a:effectLst/>
                          <a:latin typeface="黑体" pitchFamily="49" charset="-122"/>
                          <a:ea typeface="黑体" pitchFamily="49" charset="-122"/>
                        </a:rPr>
                        <a:t>岁以上人口中所占的百分比。另外一种说法是，</a:t>
                      </a:r>
                      <a:r>
                        <a:rPr lang="en-US" sz="1800" b="1" kern="100" dirty="0">
                          <a:solidFill>
                            <a:srgbClr val="002060"/>
                          </a:solidFill>
                          <a:effectLst/>
                          <a:latin typeface="黑体" pitchFamily="49" charset="-122"/>
                          <a:ea typeface="黑体" pitchFamily="49" charset="-122"/>
                        </a:rPr>
                        <a:t>16</a:t>
                      </a:r>
                      <a:r>
                        <a:rPr lang="zh-CN" sz="1800" b="1" kern="100" dirty="0">
                          <a:solidFill>
                            <a:srgbClr val="002060"/>
                          </a:solidFill>
                          <a:effectLst/>
                          <a:latin typeface="黑体" pitchFamily="49" charset="-122"/>
                          <a:ea typeface="黑体" pitchFamily="49" charset="-122"/>
                        </a:rPr>
                        <a:t>岁以上的总人口为潜在的劳动力人口，而就业人口和失业人口的总和则为实际劳动力人口或经济活动人口，因此，劳动力参与率为实际劳动力人口与潜在劳动力人口之比。</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706060546"/>
                  </a:ext>
                </a:extLst>
              </a:tr>
              <a:tr h="1050163">
                <a:tc>
                  <a:txBody>
                    <a:bodyPr/>
                    <a:lstStyle/>
                    <a:p>
                      <a:pPr marL="342900" lvl="0" indent="-342900" algn="l">
                        <a:spcAft>
                          <a:spcPts val="0"/>
                        </a:spcAft>
                        <a:buFont typeface="+mj-lt"/>
                        <a:buNone/>
                      </a:pPr>
                      <a:r>
                        <a:rPr lang="zh-CN" altLang="en-US" sz="1800" b="1" kern="100" dirty="0">
                          <a:solidFill>
                            <a:srgbClr val="002060"/>
                          </a:solidFill>
                          <a:effectLst/>
                          <a:latin typeface="黑体" pitchFamily="49" charset="-122"/>
                          <a:ea typeface="黑体" pitchFamily="49" charset="-122"/>
                        </a:rPr>
                        <a:t>（</a:t>
                      </a:r>
                      <a:r>
                        <a:rPr lang="en-US" altLang="zh-CN" sz="1800" b="1" kern="100" dirty="0">
                          <a:solidFill>
                            <a:srgbClr val="002060"/>
                          </a:solidFill>
                          <a:effectLst/>
                          <a:latin typeface="黑体" pitchFamily="49" charset="-122"/>
                          <a:ea typeface="黑体" pitchFamily="49" charset="-122"/>
                        </a:rPr>
                        <a:t>4</a:t>
                      </a:r>
                      <a:r>
                        <a:rPr lang="zh-CN" altLang="en-US" sz="1800" b="1" kern="100" dirty="0">
                          <a:solidFill>
                            <a:srgbClr val="002060"/>
                          </a:solidFill>
                          <a:effectLst/>
                          <a:latin typeface="黑体" pitchFamily="49" charset="-122"/>
                          <a:ea typeface="黑体" pitchFamily="49" charset="-122"/>
                        </a:rPr>
                        <a:t>）</a:t>
                      </a:r>
                      <a:r>
                        <a:rPr lang="zh-CN" sz="1800" b="1" kern="100" dirty="0">
                          <a:solidFill>
                            <a:srgbClr val="002060"/>
                          </a:solidFill>
                          <a:effectLst/>
                          <a:latin typeface="黑体" pitchFamily="49" charset="-122"/>
                          <a:ea typeface="黑体" pitchFamily="49" charset="-122"/>
                        </a:rPr>
                        <a:t>劳动力参与率公式：</a:t>
                      </a:r>
                    </a:p>
                    <a:p>
                      <a:pPr algn="l">
                        <a:spcAft>
                          <a:spcPts val="0"/>
                        </a:spcAft>
                      </a:pPr>
                      <a:r>
                        <a:rPr lang="en-US" sz="1800" b="1" kern="100" dirty="0">
                          <a:solidFill>
                            <a:srgbClr val="002060"/>
                          </a:solidFill>
                          <a:effectLst/>
                          <a:latin typeface="黑体" pitchFamily="49" charset="-122"/>
                          <a:ea typeface="黑体" pitchFamily="49" charset="-122"/>
                        </a:rPr>
                        <a:t> </a:t>
                      </a:r>
                      <a:endParaRPr lang="zh-CN" sz="1800" b="1" kern="100" dirty="0">
                        <a:solidFill>
                          <a:srgbClr val="002060"/>
                        </a:solidFill>
                        <a:effectLst/>
                        <a:latin typeface="黑体" pitchFamily="49" charset="-122"/>
                        <a:ea typeface="黑体" pitchFamily="49" charset="-122"/>
                      </a:endParaRPr>
                    </a:p>
                    <a:p>
                      <a:pPr algn="l">
                        <a:spcAft>
                          <a:spcPts val="0"/>
                        </a:spcAft>
                      </a:pPr>
                      <a:r>
                        <a:rPr lang="zh-CN" sz="1800" b="1" kern="100" dirty="0">
                          <a:solidFill>
                            <a:srgbClr val="002060"/>
                          </a:solidFill>
                          <a:effectLst/>
                          <a:latin typeface="黑体" pitchFamily="49" charset="-122"/>
                          <a:ea typeface="黑体" pitchFamily="49" charset="-122"/>
                        </a:rPr>
                        <a:t>（</a:t>
                      </a:r>
                      <a:r>
                        <a:rPr lang="en-US" sz="1800" b="1" kern="100" dirty="0">
                          <a:solidFill>
                            <a:srgbClr val="002060"/>
                          </a:solidFill>
                          <a:effectLst/>
                          <a:latin typeface="黑体" pitchFamily="49" charset="-122"/>
                          <a:ea typeface="黑体" pitchFamily="49" charset="-122"/>
                        </a:rPr>
                        <a:t>11-1</a:t>
                      </a:r>
                      <a:r>
                        <a:rPr lang="zh-CN" sz="1800" b="1" kern="100" dirty="0">
                          <a:solidFill>
                            <a:srgbClr val="002060"/>
                          </a:solidFill>
                          <a:effectLst/>
                          <a:latin typeface="黑体" pitchFamily="49" charset="-122"/>
                          <a:ea typeface="黑体" pitchFamily="49" charset="-122"/>
                        </a:rPr>
                        <a:t>）</a:t>
                      </a:r>
                    </a:p>
                    <a:p>
                      <a:pPr algn="l">
                        <a:spcAft>
                          <a:spcPts val="0"/>
                        </a:spcAft>
                      </a:pPr>
                      <a:r>
                        <a:rPr lang="en-US" sz="1800" b="1" kern="100" dirty="0">
                          <a:solidFill>
                            <a:srgbClr val="002060"/>
                          </a:solidFill>
                          <a:effectLst/>
                          <a:latin typeface="黑体" pitchFamily="49" charset="-122"/>
                          <a:ea typeface="黑体" pitchFamily="49" charset="-122"/>
                        </a:rPr>
                        <a:t>  </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890310617"/>
                  </a:ext>
                </a:extLst>
              </a:tr>
              <a:tr h="2362868">
                <a:tc>
                  <a:txBody>
                    <a:bodyPr/>
                    <a:lstStyle/>
                    <a:p>
                      <a:pPr algn="l">
                        <a:spcAft>
                          <a:spcPts val="0"/>
                        </a:spcAft>
                      </a:pPr>
                      <a:r>
                        <a:rPr lang="zh-CN" sz="1800" b="1" kern="100" dirty="0">
                          <a:solidFill>
                            <a:srgbClr val="002060"/>
                          </a:solidFill>
                          <a:effectLst/>
                          <a:latin typeface="黑体" pitchFamily="49" charset="-122"/>
                          <a:ea typeface="黑体" pitchFamily="49" charset="-122"/>
                        </a:rPr>
                        <a:t>（</a:t>
                      </a:r>
                      <a:r>
                        <a:rPr lang="en-US" sz="1800" b="1" kern="100" dirty="0">
                          <a:solidFill>
                            <a:srgbClr val="002060"/>
                          </a:solidFill>
                          <a:effectLst/>
                          <a:latin typeface="黑体" pitchFamily="49" charset="-122"/>
                          <a:ea typeface="黑体" pitchFamily="49" charset="-122"/>
                        </a:rPr>
                        <a:t>5</a:t>
                      </a:r>
                      <a:r>
                        <a:rPr lang="zh-CN" sz="1800" b="1" kern="100" dirty="0">
                          <a:solidFill>
                            <a:srgbClr val="002060"/>
                          </a:solidFill>
                          <a:effectLst/>
                          <a:latin typeface="黑体" pitchFamily="49" charset="-122"/>
                          <a:ea typeface="黑体" pitchFamily="49" charset="-122"/>
                        </a:rPr>
                        <a:t>）保留工资</a:t>
                      </a:r>
                      <a:r>
                        <a:rPr lang="en-US" sz="1800" b="1" kern="100" dirty="0">
                          <a:solidFill>
                            <a:srgbClr val="002060"/>
                          </a:solidFill>
                          <a:effectLst/>
                          <a:latin typeface="黑体" pitchFamily="49" charset="-122"/>
                          <a:ea typeface="黑体" pitchFamily="49" charset="-122"/>
                        </a:rPr>
                        <a:t>:</a:t>
                      </a:r>
                      <a:r>
                        <a:rPr lang="zh-CN" sz="1800" b="1" kern="100" dirty="0">
                          <a:solidFill>
                            <a:srgbClr val="002060"/>
                          </a:solidFill>
                          <a:effectLst/>
                          <a:latin typeface="黑体" pitchFamily="49" charset="-122"/>
                          <a:ea typeface="黑体" pitchFamily="49" charset="-122"/>
                        </a:rPr>
                        <a:t>所谓</a:t>
                      </a:r>
                      <a:r>
                        <a:rPr lang="zh-CN" sz="1800" b="1" u="sng" kern="100" dirty="0">
                          <a:solidFill>
                            <a:srgbClr val="002060"/>
                          </a:solidFill>
                          <a:effectLst/>
                          <a:latin typeface="黑体" pitchFamily="49" charset="-122"/>
                          <a:ea typeface="黑体" pitchFamily="49" charset="-122"/>
                        </a:rPr>
                        <a:t>保留工资</a:t>
                      </a:r>
                      <a:r>
                        <a:rPr lang="zh-CN" sz="1800" b="1" kern="100" dirty="0">
                          <a:solidFill>
                            <a:srgbClr val="002060"/>
                          </a:solidFill>
                          <a:effectLst/>
                          <a:latin typeface="黑体" pitchFamily="49" charset="-122"/>
                          <a:ea typeface="黑体" pitchFamily="49" charset="-122"/>
                        </a:rPr>
                        <a:t>，就是指为了使一位劳动者愿意到</a:t>
                      </a:r>
                      <a:r>
                        <a:rPr lang="zh-CN" sz="1800" b="1" u="sng" kern="100" dirty="0">
                          <a:solidFill>
                            <a:srgbClr val="002060"/>
                          </a:solidFill>
                          <a:effectLst/>
                          <a:latin typeface="黑体" pitchFamily="49" charset="-122"/>
                          <a:ea typeface="黑体" pitchFamily="49" charset="-122"/>
                        </a:rPr>
                        <a:t>市场上来工作，</a:t>
                      </a:r>
                      <a:r>
                        <a:rPr lang="zh-CN" sz="1800" b="1" kern="100" dirty="0">
                          <a:solidFill>
                            <a:srgbClr val="002060"/>
                          </a:solidFill>
                          <a:effectLst/>
                          <a:latin typeface="黑体" pitchFamily="49" charset="-122"/>
                          <a:ea typeface="黑体" pitchFamily="49" charset="-122"/>
                        </a:rPr>
                        <a:t>而不是待在家里所</a:t>
                      </a:r>
                      <a:r>
                        <a:rPr lang="zh-CN" sz="1800" b="1" u="sng" kern="100" dirty="0">
                          <a:solidFill>
                            <a:srgbClr val="002060"/>
                          </a:solidFill>
                          <a:effectLst/>
                          <a:latin typeface="黑体" pitchFamily="49" charset="-122"/>
                          <a:ea typeface="黑体" pitchFamily="49" charset="-122"/>
                        </a:rPr>
                        <a:t>必须达到的最低工资水平</a:t>
                      </a:r>
                      <a:r>
                        <a:rPr lang="zh-CN" sz="1800" b="1" kern="100" dirty="0">
                          <a:solidFill>
                            <a:srgbClr val="002060"/>
                          </a:solidFill>
                          <a:effectLst/>
                          <a:latin typeface="黑体" pitchFamily="49" charset="-122"/>
                          <a:ea typeface="黑体" pitchFamily="49" charset="-122"/>
                        </a:rPr>
                        <a:t>。这种保留工资是一种工资的</a:t>
                      </a:r>
                      <a:r>
                        <a:rPr lang="zh-CN" sz="1800" b="1" u="sng" kern="100" dirty="0">
                          <a:solidFill>
                            <a:srgbClr val="002060"/>
                          </a:solidFill>
                          <a:effectLst/>
                          <a:latin typeface="黑体" pitchFamily="49" charset="-122"/>
                          <a:ea typeface="黑体" pitchFamily="49" charset="-122"/>
                        </a:rPr>
                        <a:t>心理价位</a:t>
                      </a:r>
                      <a:r>
                        <a:rPr lang="zh-CN" sz="1800" b="1" kern="100" dirty="0">
                          <a:solidFill>
                            <a:srgbClr val="002060"/>
                          </a:solidFill>
                          <a:effectLst/>
                          <a:latin typeface="黑体" pitchFamily="49" charset="-122"/>
                          <a:ea typeface="黑体" pitchFamily="49" charset="-122"/>
                        </a:rPr>
                        <a:t>，每个人的具体情况不同，</a:t>
                      </a:r>
                      <a:r>
                        <a:rPr lang="zh-CN" sz="1800" b="1" u="sng" kern="100" dirty="0">
                          <a:solidFill>
                            <a:srgbClr val="002060"/>
                          </a:solidFill>
                          <a:effectLst/>
                          <a:latin typeface="黑体" pitchFamily="49" charset="-122"/>
                          <a:ea typeface="黑体" pitchFamily="49" charset="-122"/>
                        </a:rPr>
                        <a:t>保留工资水平也存在差异。</a:t>
                      </a:r>
                      <a:endParaRPr lang="en-US" altLang="zh-CN" sz="1800" b="1" u="sng" kern="100" dirty="0">
                        <a:solidFill>
                          <a:srgbClr val="002060"/>
                        </a:solidFill>
                        <a:effectLst/>
                        <a:latin typeface="黑体" pitchFamily="49" charset="-122"/>
                        <a:ea typeface="黑体" pitchFamily="49" charset="-122"/>
                      </a:endParaRPr>
                    </a:p>
                    <a:p>
                      <a:pPr algn="l">
                        <a:spcAft>
                          <a:spcPts val="0"/>
                        </a:spcAft>
                      </a:pPr>
                      <a:r>
                        <a:rPr lang="zh-CN" altLang="en-US" sz="1800" b="1" u="none" kern="100" dirty="0">
                          <a:solidFill>
                            <a:srgbClr val="002060"/>
                          </a:solidFill>
                          <a:effectLst/>
                          <a:latin typeface="黑体" pitchFamily="49" charset="-122"/>
                          <a:ea typeface="黑体" pitchFamily="49" charset="-122"/>
                          <a:cs typeface="Times New Roman" panose="02020603050405020304" pitchFamily="18" charset="0"/>
                        </a:rPr>
                        <a:t>（</a:t>
                      </a:r>
                      <a:r>
                        <a:rPr lang="en-US" altLang="zh-CN" sz="1800" b="1" u="none" kern="100" dirty="0">
                          <a:solidFill>
                            <a:srgbClr val="002060"/>
                          </a:solidFill>
                          <a:effectLst/>
                          <a:latin typeface="黑体" pitchFamily="49" charset="-122"/>
                          <a:ea typeface="黑体" pitchFamily="49" charset="-122"/>
                          <a:cs typeface="Times New Roman" panose="02020603050405020304" pitchFamily="18" charset="0"/>
                        </a:rPr>
                        <a:t>6</a:t>
                      </a:r>
                      <a:r>
                        <a:rPr lang="zh-CN" altLang="en-US" sz="1800" b="1" u="none" kern="100" dirty="0">
                          <a:solidFill>
                            <a:srgbClr val="002060"/>
                          </a:solidFill>
                          <a:effectLst/>
                          <a:latin typeface="黑体" pitchFamily="49" charset="-122"/>
                          <a:ea typeface="黑体" pitchFamily="49" charset="-122"/>
                          <a:cs typeface="Times New Roman" panose="02020603050405020304" pitchFamily="18" charset="0"/>
                        </a:rPr>
                        <a:t>）劳动者的周平均工作时间</a:t>
                      </a:r>
                      <a:endParaRPr lang="en-US" altLang="zh-CN" sz="1800" b="1" u="none" kern="100" dirty="0">
                        <a:solidFill>
                          <a:srgbClr val="002060"/>
                        </a:solidFill>
                        <a:effectLst/>
                        <a:latin typeface="黑体" pitchFamily="49" charset="-122"/>
                        <a:ea typeface="黑体" pitchFamily="49" charset="-122"/>
                        <a:cs typeface="Times New Roman" panose="02020603050405020304" pitchFamily="18" charset="0"/>
                      </a:endParaRPr>
                    </a:p>
                    <a:p>
                      <a:pPr algn="l">
                        <a:spcAft>
                          <a:spcPts val="0"/>
                        </a:spcAft>
                      </a:pPr>
                      <a:r>
                        <a:rPr lang="zh-CN" altLang="en-US" sz="1800" b="1" u="none" kern="100" dirty="0">
                          <a:solidFill>
                            <a:srgbClr val="002060"/>
                          </a:solidFill>
                          <a:effectLst/>
                          <a:latin typeface="黑体" pitchFamily="49" charset="-122"/>
                          <a:ea typeface="黑体" pitchFamily="49" charset="-122"/>
                          <a:cs typeface="Times New Roman" panose="02020603050405020304" pitchFamily="18" charset="0"/>
                        </a:rPr>
                        <a:t>是指劳动者平均每周在劳动力市场上愿意提供的工作小时数的总和，即一位劳动者在愿意到劳动力市场上来工作的情况下，平均每周愿意提供的工时总量。</a:t>
                      </a:r>
                      <a:endParaRPr lang="en-US" altLang="zh-CN" sz="1800" b="1" u="none" kern="100" dirty="0">
                        <a:solidFill>
                          <a:srgbClr val="002060"/>
                        </a:solidFill>
                        <a:effectLst/>
                        <a:latin typeface="黑体" pitchFamily="49" charset="-122"/>
                        <a:ea typeface="黑体" pitchFamily="49" charset="-122"/>
                        <a:cs typeface="Times New Roman" panose="02020603050405020304" pitchFamily="18" charset="0"/>
                      </a:endParaRPr>
                    </a:p>
                    <a:p>
                      <a:pPr algn="l">
                        <a:spcAft>
                          <a:spcPts val="0"/>
                        </a:spcAft>
                      </a:pPr>
                      <a:r>
                        <a:rPr lang="zh-CN" altLang="en-US" sz="1800" b="1" u="none" kern="100" dirty="0">
                          <a:solidFill>
                            <a:srgbClr val="002060"/>
                          </a:solidFill>
                          <a:effectLst/>
                          <a:latin typeface="黑体" pitchFamily="49" charset="-122"/>
                          <a:ea typeface="黑体" pitchFamily="49" charset="-122"/>
                          <a:cs typeface="Times New Roman" panose="02020603050405020304" pitchFamily="18" charset="0"/>
                        </a:rPr>
                        <a:t>周平均工作时间取决于劳动力需求方提出的具体要求，即企业在法律允许范围内有决定员工周工作时间的权利</a:t>
                      </a:r>
                      <a:endParaRPr lang="en-US" altLang="zh-CN" sz="1800" b="1" u="none" kern="100" dirty="0">
                        <a:solidFill>
                          <a:srgbClr val="002060"/>
                        </a:solidFill>
                        <a:effectLst/>
                        <a:latin typeface="黑体" pitchFamily="49" charset="-122"/>
                        <a:ea typeface="黑体" pitchFamily="49" charset="-122"/>
                        <a:cs typeface="Times New Roman" panose="02020603050405020304" pitchFamily="18" charset="0"/>
                      </a:endParaRPr>
                    </a:p>
                    <a:p>
                      <a:pPr algn="l">
                        <a:spcAft>
                          <a:spcPts val="0"/>
                        </a:spcAft>
                      </a:pP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308541488"/>
                  </a:ext>
                </a:extLst>
              </a:tr>
            </a:tbl>
          </a:graphicData>
        </a:graphic>
      </p:graphicFrame>
      <p:graphicFrame>
        <p:nvGraphicFramePr>
          <p:cNvPr id="15" name="对象 14">
            <a:extLst>
              <a:ext uri="{FF2B5EF4-FFF2-40B4-BE49-F238E27FC236}">
                <a16:creationId xmlns:a16="http://schemas.microsoft.com/office/drawing/2014/main" id="{E4885D42-F314-4563-B694-2AE329F5CBA5}"/>
              </a:ext>
            </a:extLst>
          </p:cNvPr>
          <p:cNvGraphicFramePr>
            <a:graphicFrameLocks noChangeAspect="1"/>
          </p:cNvGraphicFramePr>
          <p:nvPr/>
        </p:nvGraphicFramePr>
        <p:xfrm>
          <a:off x="3290283" y="3050337"/>
          <a:ext cx="4667250" cy="400050"/>
        </p:xfrm>
        <a:graphic>
          <a:graphicData uri="http://schemas.openxmlformats.org/presentationml/2006/ole">
            <mc:AlternateContent xmlns:mc="http://schemas.openxmlformats.org/markup-compatibility/2006">
              <mc:Choice xmlns:v="urn:schemas-microsoft-com:vml" Requires="v">
                <p:oleObj r:id="rId4" imgW="4914720" imgH="419040" progId="">
                  <p:embed/>
                </p:oleObj>
              </mc:Choice>
              <mc:Fallback>
                <p:oleObj r:id="rId4" imgW="4914720" imgH="419040" progId="">
                  <p:embed/>
                  <p:pic>
                    <p:nvPicPr>
                      <p:cNvPr id="15" name="对象 14">
                        <a:extLst>
                          <a:ext uri="{FF2B5EF4-FFF2-40B4-BE49-F238E27FC236}">
                            <a16:creationId xmlns:a16="http://schemas.microsoft.com/office/drawing/2014/main" id="{E4885D42-F314-4563-B694-2AE329F5CB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0283" y="3050337"/>
                        <a:ext cx="4667250"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5F2ACDB8-2DF5-48FD-BA4D-E383FC9AB581}"/>
              </a:ext>
            </a:extLst>
          </p:cNvPr>
          <p:cNvSpPr/>
          <p:nvPr/>
        </p:nvSpPr>
        <p:spPr>
          <a:xfrm>
            <a:off x="692150" y="504512"/>
            <a:ext cx="8883313" cy="507831"/>
          </a:xfrm>
          <a:prstGeom prst="rect">
            <a:avLst/>
          </a:prstGeom>
        </p:spPr>
        <p:txBody>
          <a:bodyPr wrap="square">
            <a:spAutoFit/>
          </a:bodyPr>
          <a:lstStyle/>
          <a:p>
            <a:pPr indent="280670" algn="just">
              <a:lnSpc>
                <a:spcPct val="150000"/>
              </a:lnSpc>
              <a:spcAft>
                <a:spcPts val="0"/>
              </a:spcAft>
            </a:pPr>
            <a:r>
              <a:rPr lang="en-US" altLang="zh-CN" b="1" u="sng" kern="100" dirty="0">
                <a:solidFill>
                  <a:srgbClr val="993300"/>
                </a:solidFill>
                <a:latin typeface="黑体" pitchFamily="49" charset="-122"/>
                <a:ea typeface="黑体" pitchFamily="49" charset="-122"/>
                <a:cs typeface="宋体" panose="02010600030101010101" pitchFamily="2" charset="-122"/>
              </a:rPr>
              <a:t>8.</a:t>
            </a:r>
            <a:r>
              <a:rPr lang="zh-CN" altLang="zh-CN" b="1" u="sng" kern="100" dirty="0">
                <a:solidFill>
                  <a:srgbClr val="993300"/>
                </a:solidFill>
                <a:latin typeface="黑体" pitchFamily="49" charset="-122"/>
                <a:ea typeface="黑体" pitchFamily="49" charset="-122"/>
                <a:cs typeface="宋体" panose="02010600030101010101" pitchFamily="2" charset="-122"/>
              </a:rPr>
              <a:t>个人劳动力供给数量影响的因素（</a:t>
            </a:r>
            <a:r>
              <a:rPr lang="zh-CN" altLang="zh-CN" b="1" u="sng" kern="100" dirty="0">
                <a:solidFill>
                  <a:srgbClr val="000080"/>
                </a:solidFill>
                <a:latin typeface="黑体" pitchFamily="49" charset="-122"/>
                <a:ea typeface="黑体" pitchFamily="49" charset="-122"/>
                <a:cs typeface="宋体" panose="02010600030101010101" pitchFamily="2" charset="-122"/>
              </a:rPr>
              <a:t>包括</a:t>
            </a:r>
            <a:r>
              <a:rPr lang="en-US" altLang="zh-CN" b="1" u="sng" kern="100" dirty="0">
                <a:solidFill>
                  <a:srgbClr val="000080"/>
                </a:solidFill>
                <a:latin typeface="黑体" pitchFamily="49" charset="-122"/>
                <a:ea typeface="黑体" pitchFamily="49" charset="-122"/>
                <a:cs typeface="宋体" panose="02010600030101010101" pitchFamily="2" charset="-122"/>
              </a:rPr>
              <a:t>:</a:t>
            </a:r>
            <a:r>
              <a:rPr lang="zh-CN" altLang="zh-CN" b="1" u="sng" kern="100" dirty="0">
                <a:solidFill>
                  <a:srgbClr val="000080"/>
                </a:solidFill>
                <a:latin typeface="黑体" pitchFamily="49" charset="-122"/>
                <a:ea typeface="黑体" pitchFamily="49" charset="-122"/>
                <a:cs typeface="宋体" panose="02010600030101010101" pitchFamily="2" charset="-122"/>
              </a:rPr>
              <a:t>工资率变化、非劳动收入、个人的偏好）</a:t>
            </a:r>
            <a:endParaRPr lang="zh-CN" altLang="zh-CN" sz="1600" kern="100" dirty="0">
              <a:effectLst/>
              <a:latin typeface="黑体" pitchFamily="49" charset="-122"/>
              <a:ea typeface="黑体"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A80E05EB-2C22-4F40-85D7-BF4A5AB9EFE4}"/>
              </a:ext>
            </a:extLst>
          </p:cNvPr>
          <p:cNvGraphicFramePr>
            <a:graphicFrameLocks noGrp="1"/>
          </p:cNvGraphicFramePr>
          <p:nvPr/>
        </p:nvGraphicFramePr>
        <p:xfrm>
          <a:off x="692150" y="1083733"/>
          <a:ext cx="10837863" cy="1645920"/>
        </p:xfrm>
        <a:graphic>
          <a:graphicData uri="http://schemas.openxmlformats.org/drawingml/2006/table">
            <a:tbl>
              <a:tblPr>
                <a:tableStyleId>{5C22544A-7EE6-4342-B048-85BDC9FD1C3A}</a:tableStyleId>
              </a:tblPr>
              <a:tblGrid>
                <a:gridCol w="2084918">
                  <a:extLst>
                    <a:ext uri="{9D8B030D-6E8A-4147-A177-3AD203B41FA5}">
                      <a16:colId xmlns:a16="http://schemas.microsoft.com/office/drawing/2014/main" val="210700871"/>
                    </a:ext>
                  </a:extLst>
                </a:gridCol>
                <a:gridCol w="8752945">
                  <a:extLst>
                    <a:ext uri="{9D8B030D-6E8A-4147-A177-3AD203B41FA5}">
                      <a16:colId xmlns:a16="http://schemas.microsoft.com/office/drawing/2014/main" val="1230328388"/>
                    </a:ext>
                  </a:extLst>
                </a:gridCol>
              </a:tblGrid>
              <a:tr h="0">
                <a:tc>
                  <a:txBody>
                    <a:bodyPr/>
                    <a:lstStyle/>
                    <a:p>
                      <a:pPr algn="just">
                        <a:spcAft>
                          <a:spcPts val="0"/>
                        </a:spcAft>
                      </a:pPr>
                      <a:r>
                        <a:rPr lang="en-US" sz="1800" b="1" kern="100" dirty="0">
                          <a:solidFill>
                            <a:srgbClr val="002060"/>
                          </a:solidFill>
                          <a:effectLst/>
                          <a:latin typeface="黑体" pitchFamily="49" charset="-122"/>
                          <a:ea typeface="黑体" pitchFamily="49" charset="-122"/>
                        </a:rPr>
                        <a:t>1.</a:t>
                      </a:r>
                      <a:r>
                        <a:rPr lang="zh-CN" sz="1800" b="1" kern="100" dirty="0">
                          <a:solidFill>
                            <a:srgbClr val="002060"/>
                          </a:solidFill>
                          <a:effectLst/>
                          <a:latin typeface="黑体" pitchFamily="49" charset="-122"/>
                          <a:ea typeface="黑体" pitchFamily="49" charset="-122"/>
                        </a:rPr>
                        <a:t>最主要影晌因素</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spcAft>
                          <a:spcPts val="0"/>
                        </a:spcAft>
                      </a:pPr>
                      <a:r>
                        <a:rPr lang="zh-CN" sz="1800" b="1" kern="100">
                          <a:solidFill>
                            <a:srgbClr val="002060"/>
                          </a:solidFill>
                          <a:effectLst/>
                          <a:latin typeface="黑体" pitchFamily="49" charset="-122"/>
                          <a:ea typeface="黑体" pitchFamily="49" charset="-122"/>
                        </a:rPr>
                        <a:t>工资率或工资水平，在经济学中一般指小时工资率或小时工资水平。</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364519556"/>
                  </a:ext>
                </a:extLst>
              </a:tr>
              <a:tr h="0">
                <a:tc>
                  <a:txBody>
                    <a:bodyPr/>
                    <a:lstStyle/>
                    <a:p>
                      <a:pPr algn="just">
                        <a:spcAft>
                          <a:spcPts val="0"/>
                        </a:spcAft>
                      </a:pPr>
                      <a:r>
                        <a:rPr lang="en-US" sz="1800" b="1" kern="100" dirty="0">
                          <a:solidFill>
                            <a:srgbClr val="002060"/>
                          </a:solidFill>
                          <a:effectLst/>
                          <a:latin typeface="黑体" pitchFamily="49" charset="-122"/>
                          <a:ea typeface="黑体" pitchFamily="49" charset="-122"/>
                        </a:rPr>
                        <a:t>2.</a:t>
                      </a:r>
                      <a:r>
                        <a:rPr lang="zh-CN" sz="1800" b="1" kern="100" dirty="0">
                          <a:solidFill>
                            <a:srgbClr val="002060"/>
                          </a:solidFill>
                          <a:effectLst/>
                          <a:latin typeface="黑体" pitchFamily="49" charset="-122"/>
                          <a:ea typeface="黑体" pitchFamily="49" charset="-122"/>
                        </a:rPr>
                        <a:t>很大影响的因素</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just">
                        <a:spcAft>
                          <a:spcPts val="0"/>
                        </a:spcAft>
                      </a:pPr>
                      <a:r>
                        <a:rPr lang="zh-CN" sz="1800" b="1" kern="100" dirty="0">
                          <a:solidFill>
                            <a:srgbClr val="002060"/>
                          </a:solidFill>
                          <a:effectLst/>
                          <a:latin typeface="黑体" pitchFamily="49" charset="-122"/>
                          <a:ea typeface="黑体" pitchFamily="49" charset="-122"/>
                        </a:rPr>
                        <a:t>（</a:t>
                      </a:r>
                      <a:r>
                        <a:rPr lang="en-US" sz="1800" b="1" kern="100" dirty="0">
                          <a:solidFill>
                            <a:srgbClr val="002060"/>
                          </a:solidFill>
                          <a:effectLst/>
                          <a:latin typeface="黑体" pitchFamily="49" charset="-122"/>
                          <a:ea typeface="黑体" pitchFamily="49" charset="-122"/>
                        </a:rPr>
                        <a:t>1</a:t>
                      </a:r>
                      <a:r>
                        <a:rPr lang="zh-CN" sz="1800" b="1" kern="100" dirty="0">
                          <a:solidFill>
                            <a:srgbClr val="002060"/>
                          </a:solidFill>
                          <a:effectLst/>
                          <a:latin typeface="黑体" pitchFamily="49" charset="-122"/>
                          <a:ea typeface="黑体" pitchFamily="49" charset="-122"/>
                        </a:rPr>
                        <a:t>）非劳动收入：是指个人在不参加工作的情况下能够获得的收入，如遗产及其他馈赠、资本利息等。</a:t>
                      </a:r>
                    </a:p>
                    <a:p>
                      <a:pPr algn="just">
                        <a:spcAft>
                          <a:spcPts val="0"/>
                        </a:spcAft>
                      </a:pPr>
                      <a:r>
                        <a:rPr lang="zh-CN" sz="1800" b="1" kern="100" dirty="0">
                          <a:solidFill>
                            <a:srgbClr val="002060"/>
                          </a:solidFill>
                          <a:effectLst/>
                          <a:latin typeface="黑体" pitchFamily="49" charset="-122"/>
                          <a:ea typeface="黑体" pitchFamily="49" charset="-122"/>
                        </a:rPr>
                        <a:t>（</a:t>
                      </a:r>
                      <a:r>
                        <a:rPr lang="en-US" sz="1800" b="1" kern="100" dirty="0">
                          <a:solidFill>
                            <a:srgbClr val="002060"/>
                          </a:solidFill>
                          <a:effectLst/>
                          <a:latin typeface="黑体" pitchFamily="49" charset="-122"/>
                          <a:ea typeface="黑体" pitchFamily="49" charset="-122"/>
                        </a:rPr>
                        <a:t>2</a:t>
                      </a:r>
                      <a:r>
                        <a:rPr lang="zh-CN" sz="1800" b="1" kern="100" dirty="0">
                          <a:solidFill>
                            <a:srgbClr val="002060"/>
                          </a:solidFill>
                          <a:effectLst/>
                          <a:latin typeface="黑体" pitchFamily="49" charset="-122"/>
                          <a:ea typeface="黑体" pitchFamily="49" charset="-122"/>
                        </a:rPr>
                        <a:t>）个人偏好</a:t>
                      </a:r>
                    </a:p>
                    <a:p>
                      <a:pPr algn="l">
                        <a:spcAft>
                          <a:spcPts val="0"/>
                        </a:spcAft>
                      </a:pPr>
                      <a:r>
                        <a:rPr lang="zh-CN" sz="1800" b="1" kern="100" dirty="0">
                          <a:solidFill>
                            <a:srgbClr val="002060"/>
                          </a:solidFill>
                          <a:effectLst/>
                          <a:latin typeface="黑体" pitchFamily="49" charset="-122"/>
                          <a:ea typeface="黑体" pitchFamily="49" charset="-122"/>
                        </a:rPr>
                        <a:t>在非劳动收入或个人财富总量、市场工资水平一定的情况下，</a:t>
                      </a:r>
                      <a:r>
                        <a:rPr lang="zh-CN" sz="1800" b="1" u="sng" kern="100" dirty="0">
                          <a:solidFill>
                            <a:srgbClr val="002060"/>
                          </a:solidFill>
                          <a:effectLst/>
                          <a:latin typeface="黑体" pitchFamily="49" charset="-122"/>
                          <a:ea typeface="黑体" pitchFamily="49" charset="-122"/>
                        </a:rPr>
                        <a:t>两位相同技能的劳动者是否参加工作或愿意提供的工作时间长短，主要取决于这两个人各自的不同偏好。</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03838990"/>
                  </a:ext>
                </a:extLst>
              </a:tr>
            </a:tbl>
          </a:graphicData>
        </a:graphic>
      </p:graphicFrame>
      <p:sp>
        <p:nvSpPr>
          <p:cNvPr id="8" name="矩形 7">
            <a:extLst>
              <a:ext uri="{FF2B5EF4-FFF2-40B4-BE49-F238E27FC236}">
                <a16:creationId xmlns:a16="http://schemas.microsoft.com/office/drawing/2014/main" id="{D2781BD4-D405-46F0-A258-690BD6D1CD39}"/>
              </a:ext>
            </a:extLst>
          </p:cNvPr>
          <p:cNvSpPr/>
          <p:nvPr/>
        </p:nvSpPr>
        <p:spPr>
          <a:xfrm>
            <a:off x="946150" y="2960778"/>
            <a:ext cx="4793300" cy="369332"/>
          </a:xfrm>
          <a:prstGeom prst="rect">
            <a:avLst/>
          </a:prstGeom>
        </p:spPr>
        <p:txBody>
          <a:bodyPr wrap="none">
            <a:spAutoFit/>
          </a:bodyPr>
          <a:lstStyle/>
          <a:p>
            <a:r>
              <a:rPr lang="en-US" altLang="zh-CN" b="1" u="sng" kern="100" dirty="0">
                <a:solidFill>
                  <a:srgbClr val="993300"/>
                </a:solidFill>
                <a:ea typeface="宋体" panose="02010600030101010101" pitchFamily="2" charset="-122"/>
                <a:cs typeface="宋体" panose="02010600030101010101" pitchFamily="2" charset="-122"/>
              </a:rPr>
              <a:t>9.</a:t>
            </a:r>
            <a:r>
              <a:rPr lang="zh-CN" altLang="zh-CN" b="1" u="sng" kern="100" dirty="0">
                <a:solidFill>
                  <a:srgbClr val="993300"/>
                </a:solidFill>
                <a:ea typeface="宋体" panose="02010600030101010101" pitchFamily="2" charset="-122"/>
                <a:cs typeface="宋体" panose="02010600030101010101" pitchFamily="2" charset="-122"/>
              </a:rPr>
              <a:t>工资率上升对于个人劳动力供给决策的作用</a:t>
            </a:r>
            <a:endParaRPr lang="zh-CN" altLang="en-US" dirty="0"/>
          </a:p>
        </p:txBody>
      </p:sp>
      <p:graphicFrame>
        <p:nvGraphicFramePr>
          <p:cNvPr id="9" name="表格 8">
            <a:extLst>
              <a:ext uri="{FF2B5EF4-FFF2-40B4-BE49-F238E27FC236}">
                <a16:creationId xmlns:a16="http://schemas.microsoft.com/office/drawing/2014/main" id="{7B529477-839D-46DF-B9A2-3F8237EAEB86}"/>
              </a:ext>
            </a:extLst>
          </p:cNvPr>
          <p:cNvGraphicFramePr>
            <a:graphicFrameLocks noGrp="1"/>
          </p:cNvGraphicFramePr>
          <p:nvPr/>
        </p:nvGraphicFramePr>
        <p:xfrm>
          <a:off x="692149" y="3556000"/>
          <a:ext cx="10837863" cy="1097280"/>
        </p:xfrm>
        <a:graphic>
          <a:graphicData uri="http://schemas.openxmlformats.org/drawingml/2006/table">
            <a:tbl>
              <a:tblPr>
                <a:tableStyleId>{5C22544A-7EE6-4342-B048-85BDC9FD1C3A}</a:tableStyleId>
              </a:tblPr>
              <a:tblGrid>
                <a:gridCol w="1823691">
                  <a:extLst>
                    <a:ext uri="{9D8B030D-6E8A-4147-A177-3AD203B41FA5}">
                      <a16:colId xmlns:a16="http://schemas.microsoft.com/office/drawing/2014/main" val="3670603695"/>
                    </a:ext>
                  </a:extLst>
                </a:gridCol>
                <a:gridCol w="9014172">
                  <a:extLst>
                    <a:ext uri="{9D8B030D-6E8A-4147-A177-3AD203B41FA5}">
                      <a16:colId xmlns:a16="http://schemas.microsoft.com/office/drawing/2014/main" val="2720420748"/>
                    </a:ext>
                  </a:extLst>
                </a:gridCol>
              </a:tblGrid>
              <a:tr h="0">
                <a:tc gridSpan="2">
                  <a:txBody>
                    <a:bodyPr/>
                    <a:lstStyle/>
                    <a:p>
                      <a:pPr algn="l">
                        <a:spcAft>
                          <a:spcPts val="0"/>
                        </a:spcAft>
                      </a:pPr>
                      <a:r>
                        <a:rPr lang="zh-CN" sz="1800" b="1" u="sng" kern="100" dirty="0">
                          <a:solidFill>
                            <a:srgbClr val="002060"/>
                          </a:solidFill>
                          <a:effectLst/>
                          <a:latin typeface="黑体" pitchFamily="49" charset="-122"/>
                          <a:ea typeface="黑体" pitchFamily="49" charset="-122"/>
                        </a:rPr>
                        <a:t>工资率上升</a:t>
                      </a:r>
                      <a:r>
                        <a:rPr lang="zh-CN" sz="1800" b="1" kern="100" dirty="0">
                          <a:solidFill>
                            <a:srgbClr val="002060"/>
                          </a:solidFill>
                          <a:effectLst/>
                          <a:latin typeface="黑体" pitchFamily="49" charset="-122"/>
                          <a:ea typeface="黑体" pitchFamily="49" charset="-122"/>
                        </a:rPr>
                        <a:t>对于</a:t>
                      </a:r>
                      <a:r>
                        <a:rPr lang="zh-CN" sz="1800" b="1" u="sng" kern="100" dirty="0">
                          <a:solidFill>
                            <a:srgbClr val="002060"/>
                          </a:solidFill>
                          <a:effectLst/>
                          <a:latin typeface="黑体" pitchFamily="49" charset="-122"/>
                          <a:ea typeface="黑体" pitchFamily="49" charset="-122"/>
                        </a:rPr>
                        <a:t>个人劳动力供给决策</a:t>
                      </a:r>
                      <a:r>
                        <a:rPr lang="zh-CN" sz="1800" b="1" kern="100" dirty="0">
                          <a:solidFill>
                            <a:srgbClr val="002060"/>
                          </a:solidFill>
                          <a:effectLst/>
                          <a:latin typeface="黑体" pitchFamily="49" charset="-122"/>
                          <a:ea typeface="黑体" pitchFamily="49" charset="-122"/>
                        </a:rPr>
                        <a:t>会产生两个方面的作用，即</a:t>
                      </a:r>
                      <a:r>
                        <a:rPr lang="zh-CN" sz="1800" b="1" u="sng" kern="100" dirty="0">
                          <a:solidFill>
                            <a:srgbClr val="002060"/>
                          </a:solidFill>
                          <a:effectLst/>
                          <a:latin typeface="黑体" pitchFamily="49" charset="-122"/>
                          <a:ea typeface="黑体" pitchFamily="49" charset="-122"/>
                        </a:rPr>
                        <a:t>收入效应 和替代效应</a:t>
                      </a:r>
                      <a:r>
                        <a:rPr lang="zh-CN" sz="1800" b="1" kern="100" dirty="0">
                          <a:solidFill>
                            <a:srgbClr val="002060"/>
                          </a:solidFill>
                          <a:effectLst/>
                          <a:latin typeface="黑体" pitchFamily="49" charset="-122"/>
                          <a:ea typeface="黑体" pitchFamily="49" charset="-122"/>
                        </a:rPr>
                        <a:t>。</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hMerge="1">
                  <a:txBody>
                    <a:bodyPr/>
                    <a:lstStyle/>
                    <a:p>
                      <a:endParaRPr lang="zh-CN" altLang="en-US"/>
                    </a:p>
                  </a:txBody>
                  <a:tcPr/>
                </a:tc>
                <a:extLst>
                  <a:ext uri="{0D108BD9-81ED-4DB2-BD59-A6C34878D82A}">
                    <a16:rowId xmlns:a16="http://schemas.microsoft.com/office/drawing/2014/main" val="3897118129"/>
                  </a:ext>
                </a:extLst>
              </a:tr>
              <a:tr h="0">
                <a:tc>
                  <a:txBody>
                    <a:bodyPr/>
                    <a:lstStyle/>
                    <a:p>
                      <a:pPr algn="just">
                        <a:spcAft>
                          <a:spcPts val="0"/>
                        </a:spcAft>
                      </a:pPr>
                      <a:r>
                        <a:rPr lang="en-US" sz="1800" b="1" u="sng" kern="100">
                          <a:solidFill>
                            <a:srgbClr val="002060"/>
                          </a:solidFill>
                          <a:effectLst/>
                          <a:latin typeface="黑体" pitchFamily="49" charset="-122"/>
                          <a:ea typeface="黑体" pitchFamily="49" charset="-122"/>
                        </a:rPr>
                        <a:t>1.</a:t>
                      </a:r>
                      <a:r>
                        <a:rPr lang="zh-CN" sz="1800" b="1" u="sng" kern="100">
                          <a:solidFill>
                            <a:srgbClr val="002060"/>
                          </a:solidFill>
                          <a:effectLst/>
                          <a:latin typeface="黑体" pitchFamily="49" charset="-122"/>
                          <a:ea typeface="黑体" pitchFamily="49" charset="-122"/>
                        </a:rPr>
                        <a:t>收入效应</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just">
                        <a:spcAft>
                          <a:spcPts val="0"/>
                        </a:spcAft>
                      </a:pPr>
                      <a:r>
                        <a:rPr lang="zh-CN" sz="1800" b="1" kern="100">
                          <a:solidFill>
                            <a:srgbClr val="002060"/>
                          </a:solidFill>
                          <a:effectLst/>
                          <a:latin typeface="黑体" pitchFamily="49" charset="-122"/>
                          <a:ea typeface="黑体" pitchFamily="49" charset="-122"/>
                        </a:rPr>
                        <a:t>由于工资率上升而带来的个人劳动力</a:t>
                      </a:r>
                      <a:r>
                        <a:rPr lang="zh-CN" sz="1800" b="1" u="sng" kern="100">
                          <a:solidFill>
                            <a:srgbClr val="002060"/>
                          </a:solidFill>
                          <a:effectLst/>
                          <a:latin typeface="黑体" pitchFamily="49" charset="-122"/>
                          <a:ea typeface="黑体" pitchFamily="49" charset="-122"/>
                        </a:rPr>
                        <a:t>供给时间减少</a:t>
                      </a:r>
                      <a:r>
                        <a:rPr lang="zh-CN" sz="1800" b="1" kern="100">
                          <a:solidFill>
                            <a:srgbClr val="002060"/>
                          </a:solidFill>
                          <a:effectLst/>
                          <a:latin typeface="黑体" pitchFamily="49" charset="-122"/>
                          <a:ea typeface="黑体" pitchFamily="49" charset="-122"/>
                        </a:rPr>
                        <a:t>，称为</a:t>
                      </a:r>
                      <a:r>
                        <a:rPr lang="zh-CN" sz="1800" b="1" u="sng" kern="100">
                          <a:solidFill>
                            <a:srgbClr val="002060"/>
                          </a:solidFill>
                          <a:effectLst/>
                          <a:latin typeface="黑体" pitchFamily="49" charset="-122"/>
                          <a:ea typeface="黑体" pitchFamily="49" charset="-122"/>
                        </a:rPr>
                        <a:t>工资率上升的收入效应</a:t>
                      </a:r>
                      <a:r>
                        <a:rPr lang="zh-CN" sz="1800" b="1" kern="100">
                          <a:solidFill>
                            <a:srgbClr val="002060"/>
                          </a:solidFill>
                          <a:effectLst/>
                          <a:latin typeface="黑体" pitchFamily="49" charset="-122"/>
                          <a:ea typeface="黑体" pitchFamily="49" charset="-122"/>
                        </a:rPr>
                        <a:t>。</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33592111"/>
                  </a:ext>
                </a:extLst>
              </a:tr>
              <a:tr h="0">
                <a:tc>
                  <a:txBody>
                    <a:bodyPr/>
                    <a:lstStyle/>
                    <a:p>
                      <a:pPr algn="just">
                        <a:spcAft>
                          <a:spcPts val="0"/>
                        </a:spcAft>
                      </a:pPr>
                      <a:r>
                        <a:rPr lang="en-US" sz="1800" b="1" u="sng" kern="100">
                          <a:solidFill>
                            <a:srgbClr val="002060"/>
                          </a:solidFill>
                          <a:effectLst/>
                          <a:latin typeface="黑体" pitchFamily="49" charset="-122"/>
                          <a:ea typeface="黑体" pitchFamily="49" charset="-122"/>
                        </a:rPr>
                        <a:t>2.</a:t>
                      </a:r>
                      <a:r>
                        <a:rPr lang="zh-CN" sz="1800" b="1" u="sng" kern="100">
                          <a:solidFill>
                            <a:srgbClr val="002060"/>
                          </a:solidFill>
                          <a:effectLst/>
                          <a:latin typeface="黑体" pitchFamily="49" charset="-122"/>
                          <a:ea typeface="黑体" pitchFamily="49" charset="-122"/>
                        </a:rPr>
                        <a:t>替代效应</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just">
                        <a:spcAft>
                          <a:spcPts val="0"/>
                        </a:spcAft>
                      </a:pPr>
                      <a:r>
                        <a:rPr lang="zh-CN" sz="1800" b="1" kern="100" dirty="0">
                          <a:solidFill>
                            <a:srgbClr val="002060"/>
                          </a:solidFill>
                          <a:effectLst/>
                          <a:latin typeface="黑体" pitchFamily="49" charset="-122"/>
                          <a:ea typeface="黑体" pitchFamily="49" charset="-122"/>
                        </a:rPr>
                        <a:t>劳动者在</a:t>
                      </a:r>
                      <a:r>
                        <a:rPr lang="zh-CN" sz="1800" b="1" u="sng" kern="100" dirty="0">
                          <a:solidFill>
                            <a:srgbClr val="002060"/>
                          </a:solidFill>
                          <a:effectLst/>
                          <a:latin typeface="黑体" pitchFamily="49" charset="-122"/>
                          <a:ea typeface="黑体" pitchFamily="49" charset="-122"/>
                        </a:rPr>
                        <a:t>工资率上升</a:t>
                      </a:r>
                      <a:r>
                        <a:rPr lang="zh-CN" sz="1800" b="1" kern="100" dirty="0">
                          <a:solidFill>
                            <a:srgbClr val="002060"/>
                          </a:solidFill>
                          <a:effectLst/>
                          <a:latin typeface="黑体" pitchFamily="49" charset="-122"/>
                          <a:ea typeface="黑体" pitchFamily="49" charset="-122"/>
                        </a:rPr>
                        <a:t>时减少对闲暇的消费，将更多的时间用到工作上。这就是工资率上升对劳动力供给产生的替代效应。</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843197775"/>
                  </a:ext>
                </a:extLst>
              </a:tr>
            </a:tbl>
          </a:graphicData>
        </a:graphic>
      </p:graphicFrame>
    </p:spTree>
    <p:extLst>
      <p:ext uri="{BB962C8B-B14F-4D97-AF65-F5344CB8AC3E}">
        <p14:creationId xmlns:p14="http://schemas.microsoft.com/office/powerpoint/2010/main" val="25728298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id="{4CD5B525-8FB9-4164-BBC7-183778183063}"/>
              </a:ext>
            </a:extLst>
          </p:cNvPr>
          <p:cNvSpPr/>
          <p:nvPr/>
        </p:nvSpPr>
        <p:spPr>
          <a:xfrm>
            <a:off x="923541" y="632527"/>
            <a:ext cx="3294492" cy="369332"/>
          </a:xfrm>
          <a:prstGeom prst="rect">
            <a:avLst/>
          </a:prstGeom>
        </p:spPr>
        <p:txBody>
          <a:bodyPr wrap="none">
            <a:spAutoFit/>
          </a:bodyPr>
          <a:lstStyle/>
          <a:p>
            <a:r>
              <a:rPr lang="en-US" altLang="zh-CN" b="1" u="sng" kern="100" dirty="0">
                <a:solidFill>
                  <a:srgbClr val="993300"/>
                </a:solidFill>
                <a:ea typeface="宋体" panose="02010600030101010101" pitchFamily="2" charset="-122"/>
                <a:cs typeface="宋体" panose="02010600030101010101" pitchFamily="2" charset="-122"/>
              </a:rPr>
              <a:t>10.</a:t>
            </a:r>
            <a:r>
              <a:rPr lang="zh-CN" altLang="zh-CN" b="1" u="sng" kern="100" dirty="0">
                <a:solidFill>
                  <a:srgbClr val="993300"/>
                </a:solidFill>
                <a:ea typeface="宋体" panose="02010600030101010101" pitchFamily="2" charset="-122"/>
                <a:cs typeface="宋体" panose="02010600030101010101" pitchFamily="2" charset="-122"/>
              </a:rPr>
              <a:t>个人劳动力供给曲线的形状</a:t>
            </a:r>
            <a:endParaRPr lang="zh-CN" altLang="en-US" dirty="0"/>
          </a:p>
        </p:txBody>
      </p:sp>
      <p:pic>
        <p:nvPicPr>
          <p:cNvPr id="5121" name="Picture 1">
            <a:extLst>
              <a:ext uri="{FF2B5EF4-FFF2-40B4-BE49-F238E27FC236}">
                <a16:creationId xmlns:a16="http://schemas.microsoft.com/office/drawing/2014/main" id="{9C5292A5-C11A-4BE6-A8AB-C2FC015E2B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6315" y="1066800"/>
            <a:ext cx="3796617"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a:extLst>
              <a:ext uri="{FF2B5EF4-FFF2-40B4-BE49-F238E27FC236}">
                <a16:creationId xmlns:a16="http://schemas.microsoft.com/office/drawing/2014/main" id="{A40456A0-3B82-4FA1-BDF9-A4227A9DF99D}"/>
              </a:ext>
            </a:extLst>
          </p:cNvPr>
          <p:cNvSpPr/>
          <p:nvPr/>
        </p:nvSpPr>
        <p:spPr>
          <a:xfrm>
            <a:off x="1076871" y="3860800"/>
            <a:ext cx="3134191" cy="276999"/>
          </a:xfrm>
          <a:prstGeom prst="rect">
            <a:avLst/>
          </a:prstGeom>
        </p:spPr>
        <p:txBody>
          <a:bodyPr wrap="none">
            <a:spAutoFit/>
          </a:bodyPr>
          <a:lstStyle/>
          <a:p>
            <a:pPr indent="1016000" algn="just">
              <a:spcAft>
                <a:spcPts val="0"/>
              </a:spcAft>
            </a:pPr>
            <a:r>
              <a:rPr lang="zh-CN" altLang="zh-CN" sz="1200" b="1" kern="100" dirty="0">
                <a:solidFill>
                  <a:srgbClr val="002060"/>
                </a:solidFill>
                <a:latin typeface="黑体" pitchFamily="49" charset="-122"/>
                <a:ea typeface="黑体" pitchFamily="49" charset="-122"/>
                <a:cs typeface="Times New Roman" panose="02020603050405020304" pitchFamily="18" charset="0"/>
              </a:rPr>
              <a:t>图表 </a:t>
            </a:r>
            <a:r>
              <a:rPr lang="en-US" altLang="zh-CN" sz="1200" b="1" kern="100" dirty="0">
                <a:solidFill>
                  <a:srgbClr val="002060"/>
                </a:solidFill>
                <a:latin typeface="黑体" pitchFamily="49" charset="-122"/>
                <a:ea typeface="黑体" pitchFamily="49" charset="-122"/>
                <a:cs typeface="Times New Roman" panose="02020603050405020304" pitchFamily="18" charset="0"/>
              </a:rPr>
              <a:t>11-2  </a:t>
            </a:r>
            <a:r>
              <a:rPr lang="zh-CN" altLang="zh-CN" sz="1200" b="1" kern="100" dirty="0">
                <a:solidFill>
                  <a:srgbClr val="002060"/>
                </a:solidFill>
                <a:latin typeface="黑体" pitchFamily="49" charset="-122"/>
                <a:ea typeface="黑体" pitchFamily="49" charset="-122"/>
                <a:cs typeface="Times New Roman" panose="02020603050405020304" pitchFamily="18" charset="0"/>
              </a:rPr>
              <a:t>个人供给小时数</a:t>
            </a:r>
          </a:p>
        </p:txBody>
      </p:sp>
      <p:graphicFrame>
        <p:nvGraphicFramePr>
          <p:cNvPr id="15" name="表格 14">
            <a:extLst>
              <a:ext uri="{FF2B5EF4-FFF2-40B4-BE49-F238E27FC236}">
                <a16:creationId xmlns:a16="http://schemas.microsoft.com/office/drawing/2014/main" id="{CC0DAFD2-7143-48DD-A2D7-4E447DCDE053}"/>
              </a:ext>
            </a:extLst>
          </p:cNvPr>
          <p:cNvGraphicFramePr>
            <a:graphicFrameLocks noGrp="1"/>
          </p:cNvGraphicFramePr>
          <p:nvPr/>
        </p:nvGraphicFramePr>
        <p:xfrm>
          <a:off x="692150" y="4663440"/>
          <a:ext cx="10837862" cy="1371600"/>
        </p:xfrm>
        <a:graphic>
          <a:graphicData uri="http://schemas.openxmlformats.org/drawingml/2006/table">
            <a:tbl>
              <a:tblPr>
                <a:tableStyleId>{5C22544A-7EE6-4342-B048-85BDC9FD1C3A}</a:tableStyleId>
              </a:tblPr>
              <a:tblGrid>
                <a:gridCol w="2425229">
                  <a:extLst>
                    <a:ext uri="{9D8B030D-6E8A-4147-A177-3AD203B41FA5}">
                      <a16:colId xmlns:a16="http://schemas.microsoft.com/office/drawing/2014/main" val="1477634305"/>
                    </a:ext>
                  </a:extLst>
                </a:gridCol>
                <a:gridCol w="3206084">
                  <a:extLst>
                    <a:ext uri="{9D8B030D-6E8A-4147-A177-3AD203B41FA5}">
                      <a16:colId xmlns:a16="http://schemas.microsoft.com/office/drawing/2014/main" val="1513171708"/>
                    </a:ext>
                  </a:extLst>
                </a:gridCol>
                <a:gridCol w="3206084">
                  <a:extLst>
                    <a:ext uri="{9D8B030D-6E8A-4147-A177-3AD203B41FA5}">
                      <a16:colId xmlns:a16="http://schemas.microsoft.com/office/drawing/2014/main" val="1012233482"/>
                    </a:ext>
                  </a:extLst>
                </a:gridCol>
                <a:gridCol w="2000465">
                  <a:extLst>
                    <a:ext uri="{9D8B030D-6E8A-4147-A177-3AD203B41FA5}">
                      <a16:colId xmlns:a16="http://schemas.microsoft.com/office/drawing/2014/main" val="3336659302"/>
                    </a:ext>
                  </a:extLst>
                </a:gridCol>
              </a:tblGrid>
              <a:tr h="0">
                <a:tc>
                  <a:txBody>
                    <a:bodyPr/>
                    <a:lstStyle/>
                    <a:p>
                      <a:pPr algn="just">
                        <a:spcAft>
                          <a:spcPts val="0"/>
                        </a:spcAft>
                      </a:pPr>
                      <a:r>
                        <a:rPr lang="zh-CN" sz="1800" b="1" kern="100" dirty="0">
                          <a:solidFill>
                            <a:srgbClr val="002060"/>
                          </a:solidFill>
                          <a:effectLst/>
                          <a:latin typeface="黑体" pitchFamily="49" charset="-122"/>
                          <a:ea typeface="黑体" pitchFamily="49" charset="-122"/>
                        </a:rPr>
                        <a:t>工资率</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ctr">
                        <a:spcAft>
                          <a:spcPts val="0"/>
                        </a:spcAft>
                      </a:pPr>
                      <a:r>
                        <a:rPr lang="zh-CN" sz="1800" b="1" u="dbl" kern="100">
                          <a:solidFill>
                            <a:srgbClr val="002060"/>
                          </a:solidFill>
                          <a:effectLst/>
                          <a:latin typeface="黑体" pitchFamily="49" charset="-122"/>
                          <a:ea typeface="黑体" pitchFamily="49" charset="-122"/>
                        </a:rPr>
                        <a:t>在</a:t>
                      </a:r>
                      <a:r>
                        <a:rPr lang="en-US" sz="1800" b="1" u="dbl" kern="100">
                          <a:solidFill>
                            <a:srgbClr val="002060"/>
                          </a:solidFill>
                          <a:effectLst/>
                          <a:latin typeface="黑体" pitchFamily="49" charset="-122"/>
                          <a:ea typeface="黑体" pitchFamily="49" charset="-122"/>
                        </a:rPr>
                        <a:t>W0</a:t>
                      </a:r>
                      <a:r>
                        <a:rPr lang="zh-CN" sz="1800" b="1" u="dbl" kern="100">
                          <a:solidFill>
                            <a:srgbClr val="002060"/>
                          </a:solidFill>
                          <a:effectLst/>
                          <a:latin typeface="黑体" pitchFamily="49" charset="-122"/>
                          <a:ea typeface="黑体" pitchFamily="49" charset="-122"/>
                        </a:rPr>
                        <a:t>之下时</a:t>
                      </a:r>
                      <a:r>
                        <a:rPr lang="zh-CN" sz="1800" b="1" kern="100">
                          <a:solidFill>
                            <a:srgbClr val="002060"/>
                          </a:solidFill>
                          <a:effectLst/>
                          <a:latin typeface="黑体" pitchFamily="49" charset="-122"/>
                          <a:ea typeface="黑体" pitchFamily="49" charset="-122"/>
                        </a:rPr>
                        <a:t>，若上升</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nchor="ctr"/>
                </a:tc>
                <a:tc>
                  <a:txBody>
                    <a:bodyPr/>
                    <a:lstStyle/>
                    <a:p>
                      <a:pPr algn="ctr">
                        <a:spcAft>
                          <a:spcPts val="0"/>
                        </a:spcAft>
                      </a:pPr>
                      <a:r>
                        <a:rPr lang="zh-CN" sz="1800" b="1" u="dbl" kern="100">
                          <a:solidFill>
                            <a:srgbClr val="002060"/>
                          </a:solidFill>
                          <a:effectLst/>
                          <a:latin typeface="黑体" pitchFamily="49" charset="-122"/>
                          <a:ea typeface="黑体" pitchFamily="49" charset="-122"/>
                        </a:rPr>
                        <a:t>在</a:t>
                      </a:r>
                      <a:r>
                        <a:rPr lang="en-US" sz="1800" b="1" u="dbl" kern="100">
                          <a:solidFill>
                            <a:srgbClr val="002060"/>
                          </a:solidFill>
                          <a:effectLst/>
                          <a:latin typeface="黑体" pitchFamily="49" charset="-122"/>
                          <a:ea typeface="黑体" pitchFamily="49" charset="-122"/>
                        </a:rPr>
                        <a:t>W0</a:t>
                      </a:r>
                      <a:r>
                        <a:rPr lang="zh-CN" sz="1800" b="1" u="dbl" kern="100">
                          <a:solidFill>
                            <a:srgbClr val="002060"/>
                          </a:solidFill>
                          <a:effectLst/>
                          <a:latin typeface="黑体" pitchFamily="49" charset="-122"/>
                          <a:ea typeface="黑体" pitchFamily="49" charset="-122"/>
                        </a:rPr>
                        <a:t>之上时</a:t>
                      </a:r>
                      <a:r>
                        <a:rPr lang="zh-CN" sz="1800" b="1" kern="100">
                          <a:solidFill>
                            <a:srgbClr val="002060"/>
                          </a:solidFill>
                          <a:effectLst/>
                          <a:latin typeface="黑体" pitchFamily="49" charset="-122"/>
                          <a:ea typeface="黑体" pitchFamily="49" charset="-122"/>
                        </a:rPr>
                        <a:t>，若上升</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nchor="ctr"/>
                </a:tc>
                <a:tc>
                  <a:txBody>
                    <a:bodyPr/>
                    <a:lstStyle/>
                    <a:p>
                      <a:pPr algn="ctr">
                        <a:spcAft>
                          <a:spcPts val="0"/>
                        </a:spcAft>
                      </a:pPr>
                      <a:r>
                        <a:rPr lang="zh-CN" sz="1800" b="1" kern="100">
                          <a:solidFill>
                            <a:srgbClr val="002060"/>
                          </a:solidFill>
                          <a:effectLst/>
                          <a:latin typeface="黑体" pitchFamily="49" charset="-122"/>
                          <a:ea typeface="黑体" pitchFamily="49" charset="-122"/>
                        </a:rPr>
                        <a:t>结论</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216615987"/>
                  </a:ext>
                </a:extLst>
              </a:tr>
              <a:tr h="0">
                <a:tc>
                  <a:txBody>
                    <a:bodyPr/>
                    <a:lstStyle/>
                    <a:p>
                      <a:pPr algn="just">
                        <a:spcAft>
                          <a:spcPts val="0"/>
                        </a:spcAft>
                      </a:pPr>
                      <a:r>
                        <a:rPr lang="zh-CN" sz="1800" b="1" kern="100">
                          <a:solidFill>
                            <a:srgbClr val="002060"/>
                          </a:solidFill>
                          <a:effectLst/>
                          <a:latin typeface="黑体" pitchFamily="49" charset="-122"/>
                          <a:ea typeface="黑体" pitchFamily="49" charset="-122"/>
                        </a:rPr>
                        <a:t>供给曲线形状</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ctr">
                        <a:spcAft>
                          <a:spcPts val="0"/>
                        </a:spcAft>
                      </a:pPr>
                      <a:r>
                        <a:rPr lang="zh-CN" sz="1800" b="1" kern="100" dirty="0">
                          <a:solidFill>
                            <a:srgbClr val="002060"/>
                          </a:solidFill>
                          <a:effectLst/>
                          <a:latin typeface="黑体" pitchFamily="49" charset="-122"/>
                          <a:ea typeface="黑体" pitchFamily="49" charset="-122"/>
                        </a:rPr>
                        <a:t>向</a:t>
                      </a:r>
                      <a:r>
                        <a:rPr lang="zh-CN" sz="1800" b="1" u="dbl" kern="100" dirty="0">
                          <a:solidFill>
                            <a:srgbClr val="002060"/>
                          </a:solidFill>
                          <a:effectLst/>
                          <a:latin typeface="黑体" pitchFamily="49" charset="-122"/>
                          <a:ea typeface="黑体" pitchFamily="49" charset="-122"/>
                        </a:rPr>
                        <a:t>右</a:t>
                      </a:r>
                      <a:r>
                        <a:rPr lang="zh-CN" sz="1800" b="1" kern="100" dirty="0">
                          <a:solidFill>
                            <a:srgbClr val="002060"/>
                          </a:solidFill>
                          <a:effectLst/>
                          <a:latin typeface="黑体" pitchFamily="49" charset="-122"/>
                          <a:ea typeface="黑体" pitchFamily="49" charset="-122"/>
                        </a:rPr>
                        <a:t>上方倾斜</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nchor="ctr"/>
                </a:tc>
                <a:tc>
                  <a:txBody>
                    <a:bodyPr/>
                    <a:lstStyle/>
                    <a:p>
                      <a:pPr algn="ctr">
                        <a:spcAft>
                          <a:spcPts val="0"/>
                        </a:spcAft>
                      </a:pPr>
                      <a:r>
                        <a:rPr lang="zh-CN" sz="1800" b="1" kern="100">
                          <a:solidFill>
                            <a:srgbClr val="002060"/>
                          </a:solidFill>
                          <a:effectLst/>
                          <a:latin typeface="黑体" pitchFamily="49" charset="-122"/>
                          <a:ea typeface="黑体" pitchFamily="49" charset="-122"/>
                        </a:rPr>
                        <a:t>向</a:t>
                      </a:r>
                      <a:r>
                        <a:rPr lang="zh-CN" sz="1800" b="1" u="dbl" kern="100">
                          <a:solidFill>
                            <a:srgbClr val="002060"/>
                          </a:solidFill>
                          <a:effectLst/>
                          <a:latin typeface="黑体" pitchFamily="49" charset="-122"/>
                          <a:ea typeface="黑体" pitchFamily="49" charset="-122"/>
                        </a:rPr>
                        <a:t>左</a:t>
                      </a:r>
                      <a:r>
                        <a:rPr lang="zh-CN" sz="1800" b="1" kern="100">
                          <a:solidFill>
                            <a:srgbClr val="002060"/>
                          </a:solidFill>
                          <a:effectLst/>
                          <a:latin typeface="黑体" pitchFamily="49" charset="-122"/>
                          <a:ea typeface="黑体" pitchFamily="49" charset="-122"/>
                        </a:rPr>
                        <a:t>上方倾斜</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nchor="ctr"/>
                </a:tc>
                <a:tc rowSpan="4">
                  <a:txBody>
                    <a:bodyPr/>
                    <a:lstStyle/>
                    <a:p>
                      <a:pPr algn="ctr">
                        <a:spcAft>
                          <a:spcPts val="0"/>
                        </a:spcAft>
                      </a:pPr>
                      <a:r>
                        <a:rPr lang="zh-CN" sz="1800" b="1" u="dbl" kern="100">
                          <a:solidFill>
                            <a:srgbClr val="002060"/>
                          </a:solidFill>
                          <a:effectLst/>
                          <a:latin typeface="黑体" pitchFamily="49" charset="-122"/>
                          <a:ea typeface="黑体" pitchFamily="49" charset="-122"/>
                        </a:rPr>
                        <a:t>向后弯曲</a:t>
                      </a:r>
                      <a:endParaRPr lang="zh-CN" sz="1800" b="1" kern="100">
                        <a:solidFill>
                          <a:srgbClr val="002060"/>
                        </a:solidFill>
                        <a:effectLst/>
                        <a:latin typeface="黑体" pitchFamily="49" charset="-122"/>
                        <a:ea typeface="黑体" pitchFamily="49" charset="-122"/>
                      </a:endParaRPr>
                    </a:p>
                    <a:p>
                      <a:pPr algn="ctr">
                        <a:spcAft>
                          <a:spcPts val="0"/>
                        </a:spcAft>
                      </a:pPr>
                      <a:r>
                        <a:rPr lang="en-US" sz="1800" b="1" kern="100">
                          <a:solidFill>
                            <a:srgbClr val="002060"/>
                          </a:solidFill>
                          <a:effectLst/>
                          <a:latin typeface="黑体" pitchFamily="49" charset="-122"/>
                          <a:ea typeface="黑体" pitchFamily="49" charset="-122"/>
                        </a:rPr>
                        <a:t> </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nchor="ctr"/>
                </a:tc>
                <a:extLst>
                  <a:ext uri="{0D108BD9-81ED-4DB2-BD59-A6C34878D82A}">
                    <a16:rowId xmlns:a16="http://schemas.microsoft.com/office/drawing/2014/main" val="620250611"/>
                  </a:ext>
                </a:extLst>
              </a:tr>
              <a:tr h="0">
                <a:tc>
                  <a:txBody>
                    <a:bodyPr/>
                    <a:lstStyle/>
                    <a:p>
                      <a:pPr algn="just">
                        <a:spcAft>
                          <a:spcPts val="0"/>
                        </a:spcAft>
                      </a:pPr>
                      <a:r>
                        <a:rPr lang="zh-CN" sz="1800" b="1" kern="100">
                          <a:solidFill>
                            <a:srgbClr val="002060"/>
                          </a:solidFill>
                          <a:effectLst/>
                          <a:latin typeface="黑体" pitchFamily="49" charset="-122"/>
                          <a:ea typeface="黑体" pitchFamily="49" charset="-122"/>
                        </a:rPr>
                        <a:t>斜率</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ctr">
                        <a:spcAft>
                          <a:spcPts val="0"/>
                        </a:spcAft>
                      </a:pPr>
                      <a:r>
                        <a:rPr lang="zh-CN" sz="1800" b="1" u="dbl" kern="100">
                          <a:solidFill>
                            <a:srgbClr val="002060"/>
                          </a:solidFill>
                          <a:effectLst/>
                          <a:latin typeface="黑体" pitchFamily="49" charset="-122"/>
                          <a:ea typeface="黑体" pitchFamily="49" charset="-122"/>
                        </a:rPr>
                        <a:t>正</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nchor="ctr"/>
                </a:tc>
                <a:tc>
                  <a:txBody>
                    <a:bodyPr/>
                    <a:lstStyle/>
                    <a:p>
                      <a:pPr algn="ctr">
                        <a:spcAft>
                          <a:spcPts val="0"/>
                        </a:spcAft>
                      </a:pPr>
                      <a:r>
                        <a:rPr lang="zh-CN" sz="1800" b="1" u="dbl" kern="100">
                          <a:solidFill>
                            <a:srgbClr val="002060"/>
                          </a:solidFill>
                          <a:effectLst/>
                          <a:latin typeface="黑体" pitchFamily="49" charset="-122"/>
                          <a:ea typeface="黑体" pitchFamily="49" charset="-122"/>
                        </a:rPr>
                        <a:t>负</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nchor="ctr"/>
                </a:tc>
                <a:tc vMerge="1">
                  <a:txBody>
                    <a:bodyPr/>
                    <a:lstStyle/>
                    <a:p>
                      <a:endParaRPr lang="zh-CN" altLang="en-US"/>
                    </a:p>
                  </a:txBody>
                  <a:tcPr/>
                </a:tc>
                <a:extLst>
                  <a:ext uri="{0D108BD9-81ED-4DB2-BD59-A6C34878D82A}">
                    <a16:rowId xmlns:a16="http://schemas.microsoft.com/office/drawing/2014/main" val="1292706945"/>
                  </a:ext>
                </a:extLst>
              </a:tr>
              <a:tr h="0">
                <a:tc>
                  <a:txBody>
                    <a:bodyPr/>
                    <a:lstStyle/>
                    <a:p>
                      <a:pPr algn="just">
                        <a:spcAft>
                          <a:spcPts val="0"/>
                        </a:spcAft>
                      </a:pPr>
                      <a:r>
                        <a:rPr lang="zh-CN" sz="1800" b="1" kern="100">
                          <a:solidFill>
                            <a:srgbClr val="002060"/>
                          </a:solidFill>
                          <a:effectLst/>
                          <a:latin typeface="黑体" pitchFamily="49" charset="-122"/>
                          <a:ea typeface="黑体" pitchFamily="49" charset="-122"/>
                        </a:rPr>
                        <a:t>两种效应力量对比</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ctr">
                        <a:spcAft>
                          <a:spcPts val="0"/>
                        </a:spcAft>
                      </a:pPr>
                      <a:r>
                        <a:rPr lang="zh-CN" sz="1800" b="1" u="dbl" kern="100">
                          <a:solidFill>
                            <a:srgbClr val="002060"/>
                          </a:solidFill>
                          <a:effectLst/>
                          <a:latin typeface="黑体" pitchFamily="49" charset="-122"/>
                          <a:ea typeface="黑体" pitchFamily="49" charset="-122"/>
                        </a:rPr>
                        <a:t>替代效应＞收入效应</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nchor="ctr"/>
                </a:tc>
                <a:tc>
                  <a:txBody>
                    <a:bodyPr/>
                    <a:lstStyle/>
                    <a:p>
                      <a:pPr algn="ctr">
                        <a:spcAft>
                          <a:spcPts val="0"/>
                        </a:spcAft>
                      </a:pPr>
                      <a:r>
                        <a:rPr lang="zh-CN" sz="1800" b="1" u="dbl" kern="100">
                          <a:solidFill>
                            <a:srgbClr val="002060"/>
                          </a:solidFill>
                          <a:effectLst/>
                          <a:latin typeface="黑体" pitchFamily="49" charset="-122"/>
                          <a:ea typeface="黑体" pitchFamily="49" charset="-122"/>
                        </a:rPr>
                        <a:t>收入效应＞替代效应</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nchor="ctr"/>
                </a:tc>
                <a:tc vMerge="1">
                  <a:txBody>
                    <a:bodyPr/>
                    <a:lstStyle/>
                    <a:p>
                      <a:endParaRPr lang="zh-CN" altLang="en-US"/>
                    </a:p>
                  </a:txBody>
                  <a:tcPr/>
                </a:tc>
                <a:extLst>
                  <a:ext uri="{0D108BD9-81ED-4DB2-BD59-A6C34878D82A}">
                    <a16:rowId xmlns:a16="http://schemas.microsoft.com/office/drawing/2014/main" val="587252220"/>
                  </a:ext>
                </a:extLst>
              </a:tr>
              <a:tr h="0">
                <a:tc>
                  <a:txBody>
                    <a:bodyPr/>
                    <a:lstStyle/>
                    <a:p>
                      <a:pPr algn="just">
                        <a:spcAft>
                          <a:spcPts val="0"/>
                        </a:spcAft>
                      </a:pPr>
                      <a:r>
                        <a:rPr lang="zh-CN" sz="1800" b="1" kern="100">
                          <a:solidFill>
                            <a:srgbClr val="002060"/>
                          </a:solidFill>
                          <a:effectLst/>
                          <a:latin typeface="黑体" pitchFamily="49" charset="-122"/>
                          <a:ea typeface="黑体" pitchFamily="49" charset="-122"/>
                        </a:rPr>
                        <a:t>适合群体</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ctr">
                        <a:spcAft>
                          <a:spcPts val="0"/>
                        </a:spcAft>
                      </a:pPr>
                      <a:r>
                        <a:rPr lang="zh-CN" sz="1800" b="1" u="dbl" kern="100">
                          <a:solidFill>
                            <a:srgbClr val="002060"/>
                          </a:solidFill>
                          <a:effectLst/>
                          <a:latin typeface="黑体" pitchFamily="49" charset="-122"/>
                          <a:ea typeface="黑体" pitchFamily="49" charset="-122"/>
                        </a:rPr>
                        <a:t>低</a:t>
                      </a:r>
                      <a:r>
                        <a:rPr lang="zh-CN" sz="1800" b="1" kern="100">
                          <a:solidFill>
                            <a:srgbClr val="002060"/>
                          </a:solidFill>
                          <a:effectLst/>
                          <a:latin typeface="黑体" pitchFamily="49" charset="-122"/>
                          <a:ea typeface="黑体" pitchFamily="49" charset="-122"/>
                        </a:rPr>
                        <a:t>收入者</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nchor="ctr"/>
                </a:tc>
                <a:tc>
                  <a:txBody>
                    <a:bodyPr/>
                    <a:lstStyle/>
                    <a:p>
                      <a:pPr algn="ctr">
                        <a:spcAft>
                          <a:spcPts val="0"/>
                        </a:spcAft>
                      </a:pPr>
                      <a:r>
                        <a:rPr lang="zh-CN" sz="1800" b="1" u="dbl" kern="100" dirty="0">
                          <a:solidFill>
                            <a:srgbClr val="002060"/>
                          </a:solidFill>
                          <a:effectLst/>
                          <a:latin typeface="黑体" pitchFamily="49" charset="-122"/>
                          <a:ea typeface="黑体" pitchFamily="49" charset="-122"/>
                        </a:rPr>
                        <a:t>高</a:t>
                      </a:r>
                      <a:r>
                        <a:rPr lang="zh-CN" sz="1800" b="1" kern="100" dirty="0">
                          <a:solidFill>
                            <a:srgbClr val="002060"/>
                          </a:solidFill>
                          <a:effectLst/>
                          <a:latin typeface="黑体" pitchFamily="49" charset="-122"/>
                          <a:ea typeface="黑体" pitchFamily="49" charset="-122"/>
                        </a:rPr>
                        <a:t>收入者</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nchor="ctr"/>
                </a:tc>
                <a:tc vMerge="1">
                  <a:txBody>
                    <a:bodyPr/>
                    <a:lstStyle/>
                    <a:p>
                      <a:endParaRPr lang="zh-CN" altLang="en-US"/>
                    </a:p>
                  </a:txBody>
                  <a:tcPr/>
                </a:tc>
                <a:extLst>
                  <a:ext uri="{0D108BD9-81ED-4DB2-BD59-A6C34878D82A}">
                    <a16:rowId xmlns:a16="http://schemas.microsoft.com/office/drawing/2014/main" val="1381116682"/>
                  </a:ext>
                </a:extLst>
              </a:tr>
            </a:tbl>
          </a:graphicData>
        </a:graphic>
      </p:graphicFrame>
      <p:sp>
        <p:nvSpPr>
          <p:cNvPr id="16" name="矩形 15">
            <a:extLst>
              <a:ext uri="{FF2B5EF4-FFF2-40B4-BE49-F238E27FC236}">
                <a16:creationId xmlns:a16="http://schemas.microsoft.com/office/drawing/2014/main" id="{12261F7B-9C95-43F2-A6AA-5348B24C8960}"/>
              </a:ext>
            </a:extLst>
          </p:cNvPr>
          <p:cNvSpPr/>
          <p:nvPr/>
        </p:nvSpPr>
        <p:spPr>
          <a:xfrm>
            <a:off x="1036523" y="4129643"/>
            <a:ext cx="2393604" cy="369332"/>
          </a:xfrm>
          <a:prstGeom prst="rect">
            <a:avLst/>
          </a:prstGeom>
        </p:spPr>
        <p:txBody>
          <a:bodyPr wrap="none">
            <a:spAutoFit/>
          </a:bodyPr>
          <a:lstStyle/>
          <a:p>
            <a:r>
              <a:rPr lang="zh-CN" altLang="zh-CN" b="1" kern="100" dirty="0">
                <a:solidFill>
                  <a:srgbClr val="002060"/>
                </a:solidFill>
                <a:latin typeface="黑体" pitchFamily="49" charset="-122"/>
                <a:ea typeface="黑体" pitchFamily="49" charset="-122"/>
                <a:cs typeface="宋体" panose="02010600030101010101" pitchFamily="2" charset="-122"/>
              </a:rPr>
              <a:t> 个人劳动力供给曲线</a:t>
            </a:r>
            <a:endParaRPr lang="zh-CN" altLang="en-US" dirty="0">
              <a:solidFill>
                <a:srgbClr val="002060"/>
              </a:solidFill>
              <a:latin typeface="黑体" pitchFamily="49" charset="-122"/>
              <a:ea typeface="黑体" pitchFamily="49" charset="-122"/>
            </a:endParaRPr>
          </a:p>
        </p:txBody>
      </p:sp>
    </p:spTree>
    <p:extLst>
      <p:ext uri="{BB962C8B-B14F-4D97-AF65-F5344CB8AC3E}">
        <p14:creationId xmlns:p14="http://schemas.microsoft.com/office/powerpoint/2010/main" val="4117124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25B5C945-2727-40E9-8925-BED65C38C6F9}"/>
              </a:ext>
            </a:extLst>
          </p:cNvPr>
          <p:cNvSpPr/>
          <p:nvPr/>
        </p:nvSpPr>
        <p:spPr>
          <a:xfrm>
            <a:off x="958698" y="573121"/>
            <a:ext cx="3441968" cy="369332"/>
          </a:xfrm>
          <a:prstGeom prst="rect">
            <a:avLst/>
          </a:prstGeom>
        </p:spPr>
        <p:txBody>
          <a:bodyPr wrap="none">
            <a:spAutoFit/>
          </a:bodyPr>
          <a:lstStyle/>
          <a:p>
            <a:r>
              <a:rPr lang="en-US" altLang="zh-CN" b="1" u="sng" kern="100" dirty="0">
                <a:solidFill>
                  <a:srgbClr val="993300"/>
                </a:solidFill>
                <a:latin typeface="黑体" pitchFamily="49" charset="-122"/>
                <a:ea typeface="黑体" pitchFamily="49" charset="-122"/>
                <a:cs typeface="宋体" panose="02010600030101010101" pitchFamily="2" charset="-122"/>
              </a:rPr>
              <a:t>11. </a:t>
            </a:r>
            <a:r>
              <a:rPr lang="zh-CN" altLang="zh-CN" b="1" u="sng" dirty="0">
                <a:solidFill>
                  <a:srgbClr val="993300"/>
                </a:solidFill>
                <a:latin typeface="黑体" pitchFamily="49" charset="-122"/>
                <a:ea typeface="黑体" pitchFamily="49" charset="-122"/>
                <a:cs typeface="宋体" panose="02010600030101010101" pitchFamily="2" charset="-122"/>
              </a:rPr>
              <a:t>市场劳动力供给曲线的形状</a:t>
            </a:r>
            <a:endParaRPr lang="zh-CN" altLang="en-US" dirty="0">
              <a:latin typeface="黑体" pitchFamily="49" charset="-122"/>
              <a:ea typeface="黑体" pitchFamily="49" charset="-122"/>
            </a:endParaRPr>
          </a:p>
        </p:txBody>
      </p:sp>
      <p:sp>
        <p:nvSpPr>
          <p:cNvPr id="7" name="矩形 6">
            <a:extLst>
              <a:ext uri="{FF2B5EF4-FFF2-40B4-BE49-F238E27FC236}">
                <a16:creationId xmlns:a16="http://schemas.microsoft.com/office/drawing/2014/main" id="{1E26C66E-092D-4461-BB19-6C47F7BD299D}"/>
              </a:ext>
            </a:extLst>
          </p:cNvPr>
          <p:cNvSpPr/>
          <p:nvPr/>
        </p:nvSpPr>
        <p:spPr>
          <a:xfrm>
            <a:off x="691363" y="826066"/>
            <a:ext cx="5701882" cy="460382"/>
          </a:xfrm>
          <a:prstGeom prst="rect">
            <a:avLst/>
          </a:prstGeom>
        </p:spPr>
        <p:txBody>
          <a:bodyPr wrap="none">
            <a:spAutoFit/>
          </a:bodyPr>
          <a:lstStyle/>
          <a:p>
            <a:pPr indent="280670" algn="just">
              <a:lnSpc>
                <a:spcPct val="150000"/>
              </a:lnSpc>
              <a:spcAft>
                <a:spcPts val="0"/>
              </a:spcAft>
            </a:pPr>
            <a:r>
              <a:rPr lang="en-US" altLang="zh-CN" b="1" kern="0" dirty="0">
                <a:solidFill>
                  <a:srgbClr val="000080"/>
                </a:solidFill>
                <a:latin typeface="宋体" panose="02010600030101010101" pitchFamily="2" charset="-122"/>
                <a:ea typeface="宋体" panose="02010600030101010101" pitchFamily="2" charset="-122"/>
                <a:cs typeface="宋体" panose="02010600030101010101" pitchFamily="2" charset="-122"/>
              </a:rPr>
              <a:t>1. </a:t>
            </a:r>
            <a:r>
              <a:rPr lang="zh-CN" altLang="zh-CN" b="1" kern="0" dirty="0">
                <a:solidFill>
                  <a:srgbClr val="000080"/>
                </a:solidFill>
                <a:latin typeface="Calibri" panose="020F0502020204030204" pitchFamily="34" charset="0"/>
                <a:ea typeface="宋体" panose="02010600030101010101" pitchFamily="2" charset="-122"/>
                <a:cs typeface="宋体" panose="02010600030101010101" pitchFamily="2" charset="-122"/>
              </a:rPr>
              <a:t>向</a:t>
            </a:r>
            <a:r>
              <a:rPr lang="zh-CN" altLang="zh-CN" b="1" kern="0" dirty="0">
                <a:solidFill>
                  <a:srgbClr val="000080"/>
                </a:solidFill>
                <a:highlight>
                  <a:srgbClr val="FFFF00"/>
                </a:highlight>
                <a:latin typeface="Calibri" panose="020F0502020204030204" pitchFamily="34" charset="0"/>
                <a:ea typeface="宋体" panose="02010600030101010101" pitchFamily="2" charset="-122"/>
                <a:cs typeface="宋体" panose="02010600030101010101" pitchFamily="2" charset="-122"/>
              </a:rPr>
              <a:t>右</a:t>
            </a:r>
            <a:r>
              <a:rPr lang="zh-CN" altLang="zh-CN" b="1" kern="0" dirty="0">
                <a:solidFill>
                  <a:srgbClr val="000080"/>
                </a:solidFill>
                <a:latin typeface="Calibri" panose="020F0502020204030204" pitchFamily="34" charset="0"/>
                <a:ea typeface="宋体" panose="02010600030101010101" pitchFamily="2" charset="-122"/>
                <a:cs typeface="宋体" panose="02010600030101010101" pitchFamily="2" charset="-122"/>
              </a:rPr>
              <a:t>上方倾斜的</a:t>
            </a:r>
            <a:r>
              <a:rPr lang="en-US" altLang="zh-CN" b="1" kern="0" dirty="0">
                <a:solidFill>
                  <a:srgbClr val="000080"/>
                </a:solidFill>
                <a:highlight>
                  <a:srgbClr val="FFFF00"/>
                </a:highlight>
                <a:latin typeface="Calibri" panose="020F0502020204030204" pitchFamily="34" charset="0"/>
                <a:ea typeface="宋体" panose="02010600030101010101" pitchFamily="2" charset="-122"/>
                <a:cs typeface="宋体" panose="02010600030101010101" pitchFamily="2" charset="-122"/>
              </a:rPr>
              <a:t>45</a:t>
            </a:r>
            <a:r>
              <a:rPr lang="zh-CN" altLang="zh-CN" b="1" kern="0" dirty="0">
                <a:solidFill>
                  <a:srgbClr val="000080"/>
                </a:solidFill>
                <a:highlight>
                  <a:srgbClr val="FFFF00"/>
                </a:highlight>
                <a:latin typeface="Calibri" panose="020F0502020204030204" pitchFamily="34" charset="0"/>
                <a:ea typeface="宋体" panose="02010600030101010101" pitchFamily="2" charset="-122"/>
                <a:cs typeface="宋体" panose="02010600030101010101" pitchFamily="2" charset="-122"/>
              </a:rPr>
              <a:t>度角</a:t>
            </a:r>
            <a:r>
              <a:rPr lang="zh-CN" altLang="zh-CN" b="1" kern="0" dirty="0">
                <a:solidFill>
                  <a:srgbClr val="000080"/>
                </a:solidFill>
                <a:latin typeface="Calibri" panose="020F0502020204030204" pitchFamily="34" charset="0"/>
                <a:ea typeface="宋体" panose="02010600030101010101" pitchFamily="2" charset="-122"/>
                <a:cs typeface="宋体" panose="02010600030101010101" pitchFamily="2" charset="-122"/>
              </a:rPr>
              <a:t>的直线：供给曲线（一）</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6146" name="图片 5">
            <a:extLst>
              <a:ext uri="{FF2B5EF4-FFF2-40B4-BE49-F238E27FC236}">
                <a16:creationId xmlns:a16="http://schemas.microsoft.com/office/drawing/2014/main" id="{C2248A90-4C7F-43BB-9FA8-83276272D800}"/>
              </a:ext>
            </a:extLst>
          </p:cNvPr>
          <p:cNvPicPr>
            <a:picLocks noChangeAspect="1" noChangeArrowheads="1"/>
          </p:cNvPicPr>
          <p:nvPr/>
        </p:nvPicPr>
        <p:blipFill>
          <a:blip r:embed="rId4" cstate="print">
            <a:lum bright="30000" contrast="10000"/>
            <a:extLst>
              <a:ext uri="{28A0092B-C50C-407E-A947-70E740481C1C}">
                <a14:useLocalDpi xmlns:a14="http://schemas.microsoft.com/office/drawing/2010/main" val="0"/>
              </a:ext>
            </a:extLst>
          </a:blip>
          <a:srcRect r="43056"/>
          <a:stretch>
            <a:fillRect/>
          </a:stretch>
        </p:blipFill>
        <p:spPr bwMode="auto">
          <a:xfrm>
            <a:off x="1160232" y="1286448"/>
            <a:ext cx="2971800"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表格 7">
            <a:extLst>
              <a:ext uri="{FF2B5EF4-FFF2-40B4-BE49-F238E27FC236}">
                <a16:creationId xmlns:a16="http://schemas.microsoft.com/office/drawing/2014/main" id="{E836F14D-84F1-49CB-8D56-A20CBE787411}"/>
              </a:ext>
            </a:extLst>
          </p:cNvPr>
          <p:cNvGraphicFramePr>
            <a:graphicFrameLocks noGrp="1"/>
          </p:cNvGraphicFramePr>
          <p:nvPr/>
        </p:nvGraphicFramePr>
        <p:xfrm>
          <a:off x="1120064" y="3348558"/>
          <a:ext cx="5411470" cy="426720"/>
        </p:xfrm>
        <a:graphic>
          <a:graphicData uri="http://schemas.openxmlformats.org/drawingml/2006/table">
            <a:tbl>
              <a:tblPr>
                <a:tableStyleId>{5C22544A-7EE6-4342-B048-85BDC9FD1C3A}</a:tableStyleId>
              </a:tblPr>
              <a:tblGrid>
                <a:gridCol w="5411470">
                  <a:extLst>
                    <a:ext uri="{9D8B030D-6E8A-4147-A177-3AD203B41FA5}">
                      <a16:colId xmlns:a16="http://schemas.microsoft.com/office/drawing/2014/main" val="1435907859"/>
                    </a:ext>
                  </a:extLst>
                </a:gridCol>
              </a:tblGrid>
              <a:tr h="274955">
                <a:tc>
                  <a:txBody>
                    <a:bodyPr/>
                    <a:lstStyle/>
                    <a:p>
                      <a:pPr algn="just">
                        <a:spcAft>
                          <a:spcPts val="0"/>
                        </a:spcAft>
                      </a:pPr>
                      <a:r>
                        <a:rPr lang="zh-CN" sz="1400" b="1" kern="100" dirty="0">
                          <a:solidFill>
                            <a:srgbClr val="002060"/>
                          </a:solidFill>
                          <a:effectLst/>
                          <a:latin typeface="黑体" pitchFamily="49" charset="-122"/>
                          <a:ea typeface="黑体" pitchFamily="49" charset="-122"/>
                        </a:rPr>
                        <a:t>它表明劳动者在行业和职业间</a:t>
                      </a:r>
                      <a:r>
                        <a:rPr lang="zh-CN" sz="1400" b="1" kern="100" dirty="0">
                          <a:solidFill>
                            <a:srgbClr val="002060"/>
                          </a:solidFill>
                          <a:effectLst/>
                          <a:highlight>
                            <a:srgbClr val="FFFF00"/>
                          </a:highlight>
                          <a:latin typeface="黑体" pitchFamily="49" charset="-122"/>
                          <a:ea typeface="黑体" pitchFamily="49" charset="-122"/>
                        </a:rPr>
                        <a:t>自由流动</a:t>
                      </a:r>
                      <a:r>
                        <a:rPr lang="zh-CN" sz="1400" b="1" kern="100" dirty="0">
                          <a:solidFill>
                            <a:srgbClr val="002060"/>
                          </a:solidFill>
                          <a:effectLst/>
                          <a:latin typeface="黑体" pitchFamily="49" charset="-122"/>
                          <a:ea typeface="黑体" pitchFamily="49" charset="-122"/>
                        </a:rPr>
                        <a:t>；</a:t>
                      </a:r>
                      <a:r>
                        <a:rPr lang="zh-CN" sz="1400" b="1" kern="100" dirty="0">
                          <a:solidFill>
                            <a:srgbClr val="002060"/>
                          </a:solidFill>
                          <a:effectLst/>
                          <a:highlight>
                            <a:srgbClr val="FFFF00"/>
                          </a:highlight>
                          <a:latin typeface="黑体" pitchFamily="49" charset="-122"/>
                          <a:ea typeface="黑体" pitchFamily="49" charset="-122"/>
                        </a:rPr>
                        <a:t>这是</a:t>
                      </a:r>
                      <a:r>
                        <a:rPr lang="zh-CN" sz="1400" b="1" u="sng" kern="100" dirty="0">
                          <a:solidFill>
                            <a:srgbClr val="002060"/>
                          </a:solidFill>
                          <a:effectLst/>
                          <a:highlight>
                            <a:srgbClr val="FFFF00"/>
                          </a:highlight>
                          <a:latin typeface="黑体" pitchFamily="49" charset="-122"/>
                          <a:ea typeface="黑体" pitchFamily="49" charset="-122"/>
                        </a:rPr>
                        <a:t>比较常见</a:t>
                      </a:r>
                      <a:r>
                        <a:rPr lang="zh-CN" sz="1400" b="1" kern="100" dirty="0">
                          <a:solidFill>
                            <a:srgbClr val="002060"/>
                          </a:solidFill>
                          <a:effectLst/>
                          <a:highlight>
                            <a:srgbClr val="FFFF00"/>
                          </a:highlight>
                          <a:latin typeface="黑体" pitchFamily="49" charset="-122"/>
                          <a:ea typeface="黑体" pitchFamily="49" charset="-122"/>
                        </a:rPr>
                        <a:t>的行业市场劳动力供给状况</a:t>
                      </a:r>
                      <a:r>
                        <a:rPr lang="zh-CN" sz="1400" b="1" kern="100" dirty="0">
                          <a:solidFill>
                            <a:srgbClr val="002060"/>
                          </a:solidFill>
                          <a:effectLst/>
                          <a:latin typeface="黑体" pitchFamily="49" charset="-122"/>
                          <a:ea typeface="黑体" pitchFamily="49" charset="-122"/>
                        </a:rPr>
                        <a:t>。</a:t>
                      </a:r>
                      <a:endParaRPr lang="zh-CN" sz="14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394615649"/>
                  </a:ext>
                </a:extLst>
              </a:tr>
            </a:tbl>
          </a:graphicData>
        </a:graphic>
      </p:graphicFrame>
      <p:sp>
        <p:nvSpPr>
          <p:cNvPr id="9" name="矩形 8">
            <a:extLst>
              <a:ext uri="{FF2B5EF4-FFF2-40B4-BE49-F238E27FC236}">
                <a16:creationId xmlns:a16="http://schemas.microsoft.com/office/drawing/2014/main" id="{4BDA28BD-89EC-49EB-B111-B1585604F0E5}"/>
              </a:ext>
            </a:extLst>
          </p:cNvPr>
          <p:cNvSpPr/>
          <p:nvPr/>
        </p:nvSpPr>
        <p:spPr>
          <a:xfrm>
            <a:off x="692150" y="3860800"/>
            <a:ext cx="3608360" cy="507831"/>
          </a:xfrm>
          <a:prstGeom prst="rect">
            <a:avLst/>
          </a:prstGeom>
        </p:spPr>
        <p:txBody>
          <a:bodyPr wrap="none">
            <a:spAutoFit/>
          </a:bodyPr>
          <a:lstStyle/>
          <a:p>
            <a:pPr indent="280670" algn="just">
              <a:lnSpc>
                <a:spcPct val="150000"/>
              </a:lnSpc>
              <a:spcAft>
                <a:spcPts val="0"/>
              </a:spcAft>
            </a:pPr>
            <a:r>
              <a:rPr lang="en-US" altLang="zh-CN" b="1" kern="0" dirty="0">
                <a:solidFill>
                  <a:srgbClr val="000080"/>
                </a:solidFill>
                <a:latin typeface="宋体" panose="02010600030101010101" pitchFamily="2" charset="-122"/>
                <a:ea typeface="宋体" panose="02010600030101010101" pitchFamily="2" charset="-122"/>
                <a:cs typeface="宋体" panose="02010600030101010101" pitchFamily="2" charset="-122"/>
              </a:rPr>
              <a:t>3.</a:t>
            </a:r>
            <a:r>
              <a:rPr lang="en-US" altLang="zh-CN" b="1" kern="0" dirty="0">
                <a:solidFill>
                  <a:srgbClr val="000080"/>
                </a:solidFill>
                <a:highlight>
                  <a:srgbClr val="FFFF00"/>
                </a:highlight>
                <a:latin typeface="宋体" panose="02010600030101010101" pitchFamily="2" charset="-122"/>
                <a:ea typeface="宋体" panose="02010600030101010101" pitchFamily="2" charset="-122"/>
                <a:cs typeface="宋体" panose="02010600030101010101" pitchFamily="2" charset="-122"/>
              </a:rPr>
              <a:t> </a:t>
            </a:r>
            <a:r>
              <a:rPr lang="zh-CN" altLang="zh-CN" b="1" kern="0" dirty="0">
                <a:solidFill>
                  <a:srgbClr val="000080"/>
                </a:solidFill>
                <a:highlight>
                  <a:srgbClr val="FFFF00"/>
                </a:highlight>
                <a:latin typeface="Calibri" panose="020F0502020204030204" pitchFamily="34" charset="0"/>
                <a:ea typeface="宋体" panose="02010600030101010101" pitchFamily="2" charset="-122"/>
                <a:cs typeface="宋体" panose="02010600030101010101" pitchFamily="2" charset="-122"/>
              </a:rPr>
              <a:t>水平</a:t>
            </a:r>
            <a:r>
              <a:rPr lang="zh-CN" altLang="zh-CN" b="1" kern="0" dirty="0">
                <a:solidFill>
                  <a:srgbClr val="000080"/>
                </a:solidFill>
                <a:latin typeface="Calibri" panose="020F0502020204030204" pitchFamily="34" charset="0"/>
                <a:ea typeface="宋体" panose="02010600030101010101" pitchFamily="2" charset="-122"/>
                <a:cs typeface="宋体" panose="02010600030101010101" pitchFamily="2" charset="-122"/>
              </a:rPr>
              <a:t>形状：供给曲线（</a:t>
            </a:r>
            <a:r>
              <a:rPr lang="zh-CN" altLang="en-US" b="1" kern="0" dirty="0">
                <a:solidFill>
                  <a:srgbClr val="000080"/>
                </a:solidFill>
                <a:latin typeface="Calibri" panose="020F0502020204030204" pitchFamily="34" charset="0"/>
                <a:ea typeface="宋体" panose="02010600030101010101" pitchFamily="2" charset="-122"/>
                <a:cs typeface="宋体" panose="02010600030101010101" pitchFamily="2" charset="-122"/>
              </a:rPr>
              <a:t>三</a:t>
            </a:r>
            <a:r>
              <a:rPr lang="zh-CN" altLang="zh-CN" b="1" kern="0" dirty="0">
                <a:solidFill>
                  <a:srgbClr val="000080"/>
                </a:solidFill>
                <a:latin typeface="Calibri" panose="020F0502020204030204" pitchFamily="34" charset="0"/>
                <a:ea typeface="宋体" panose="02010600030101010101" pitchFamily="2" charset="-122"/>
                <a:cs typeface="宋体" panose="02010600030101010101" pitchFamily="2" charset="-122"/>
              </a:rPr>
              <a:t>）</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6147" name="图片 4">
            <a:extLst>
              <a:ext uri="{FF2B5EF4-FFF2-40B4-BE49-F238E27FC236}">
                <a16:creationId xmlns:a16="http://schemas.microsoft.com/office/drawing/2014/main" id="{E59BEDDA-A263-43A1-94AD-8866CE37A2AA}"/>
              </a:ext>
            </a:extLst>
          </p:cNvPr>
          <p:cNvPicPr>
            <a:picLocks noChangeAspect="1" noChangeArrowheads="1"/>
          </p:cNvPicPr>
          <p:nvPr/>
        </p:nvPicPr>
        <p:blipFill>
          <a:blip r:embed="rId4" cstate="print">
            <a:lum bright="30000" contrast="10000"/>
            <a:extLst>
              <a:ext uri="{28A0092B-C50C-407E-A947-70E740481C1C}">
                <a14:useLocalDpi xmlns:a14="http://schemas.microsoft.com/office/drawing/2010/main" val="0"/>
              </a:ext>
            </a:extLst>
          </a:blip>
          <a:srcRect l="52008"/>
          <a:stretch>
            <a:fillRect/>
          </a:stretch>
        </p:blipFill>
        <p:spPr bwMode="auto">
          <a:xfrm>
            <a:off x="1100752" y="4351867"/>
            <a:ext cx="3064848" cy="2101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表格 9">
            <a:extLst>
              <a:ext uri="{FF2B5EF4-FFF2-40B4-BE49-F238E27FC236}">
                <a16:creationId xmlns:a16="http://schemas.microsoft.com/office/drawing/2014/main" id="{B84ED962-D490-4655-964A-E862613BC505}"/>
              </a:ext>
            </a:extLst>
          </p:cNvPr>
          <p:cNvGraphicFramePr>
            <a:graphicFrameLocks noGrp="1"/>
          </p:cNvGraphicFramePr>
          <p:nvPr/>
        </p:nvGraphicFramePr>
        <p:xfrm>
          <a:off x="4291966" y="5220441"/>
          <a:ext cx="7238047" cy="853440"/>
        </p:xfrm>
        <a:graphic>
          <a:graphicData uri="http://schemas.openxmlformats.org/drawingml/2006/table">
            <a:tbl>
              <a:tblPr>
                <a:tableStyleId>{5C22544A-7EE6-4342-B048-85BDC9FD1C3A}</a:tableStyleId>
              </a:tblPr>
              <a:tblGrid>
                <a:gridCol w="7238047">
                  <a:extLst>
                    <a:ext uri="{9D8B030D-6E8A-4147-A177-3AD203B41FA5}">
                      <a16:colId xmlns:a16="http://schemas.microsoft.com/office/drawing/2014/main" val="102625379"/>
                    </a:ext>
                  </a:extLst>
                </a:gridCol>
              </a:tblGrid>
              <a:tr h="0">
                <a:tc>
                  <a:txBody>
                    <a:bodyPr/>
                    <a:lstStyle/>
                    <a:p>
                      <a:pPr algn="just">
                        <a:spcAft>
                          <a:spcPts val="0"/>
                        </a:spcAft>
                      </a:pPr>
                      <a:r>
                        <a:rPr lang="en-US" sz="1400" b="1" kern="100" dirty="0">
                          <a:solidFill>
                            <a:srgbClr val="002060"/>
                          </a:solidFill>
                          <a:effectLst/>
                          <a:latin typeface="黑体" pitchFamily="49" charset="-122"/>
                          <a:ea typeface="黑体" pitchFamily="49" charset="-122"/>
                        </a:rPr>
                        <a:t>1.</a:t>
                      </a:r>
                      <a:r>
                        <a:rPr lang="zh-CN" sz="1400" b="1" kern="100" dirty="0">
                          <a:solidFill>
                            <a:srgbClr val="002060"/>
                          </a:solidFill>
                          <a:effectLst/>
                          <a:latin typeface="黑体" pitchFamily="49" charset="-122"/>
                          <a:ea typeface="黑体" pitchFamily="49" charset="-122"/>
                        </a:rPr>
                        <a:t>它可以反映</a:t>
                      </a:r>
                      <a:r>
                        <a:rPr lang="zh-CN" sz="1400" b="1" kern="100" dirty="0">
                          <a:solidFill>
                            <a:srgbClr val="002060"/>
                          </a:solidFill>
                          <a:effectLst/>
                          <a:highlight>
                            <a:srgbClr val="FFFF00"/>
                          </a:highlight>
                          <a:latin typeface="黑体" pitchFamily="49" charset="-122"/>
                          <a:ea typeface="黑体" pitchFamily="49" charset="-122"/>
                        </a:rPr>
                        <a:t>欠发达国家具有无限劳动力供给</a:t>
                      </a:r>
                      <a:r>
                        <a:rPr lang="zh-CN" sz="1400" b="1" kern="100" dirty="0">
                          <a:solidFill>
                            <a:srgbClr val="002060"/>
                          </a:solidFill>
                          <a:effectLst/>
                          <a:latin typeface="黑体" pitchFamily="49" charset="-122"/>
                          <a:ea typeface="黑体" pitchFamily="49" charset="-122"/>
                        </a:rPr>
                        <a:t>的情形</a:t>
                      </a:r>
                    </a:p>
                    <a:p>
                      <a:pPr algn="just">
                        <a:spcAft>
                          <a:spcPts val="0"/>
                        </a:spcAft>
                      </a:pPr>
                      <a:r>
                        <a:rPr lang="en-US" sz="1400" b="1" kern="100" dirty="0">
                          <a:solidFill>
                            <a:srgbClr val="002060"/>
                          </a:solidFill>
                          <a:effectLst/>
                          <a:latin typeface="黑体" pitchFamily="49" charset="-122"/>
                          <a:ea typeface="黑体" pitchFamily="49" charset="-122"/>
                        </a:rPr>
                        <a:t>2.</a:t>
                      </a:r>
                      <a:r>
                        <a:rPr lang="zh-CN" altLang="en-US" sz="1400" b="1" kern="100" dirty="0">
                          <a:solidFill>
                            <a:srgbClr val="002060"/>
                          </a:solidFill>
                          <a:effectLst/>
                          <a:latin typeface="黑体" pitchFamily="49" charset="-122"/>
                          <a:ea typeface="黑体" pitchFamily="49" charset="-122"/>
                        </a:rPr>
                        <a:t>在传统的农业部门、家务劳动以及贸易活动中存在着大量的“就业不充分”的劳动力</a:t>
                      </a:r>
                      <a:r>
                        <a:rPr lang="en-US" sz="1400" b="1" kern="100" dirty="0">
                          <a:solidFill>
                            <a:srgbClr val="002060"/>
                          </a:solidFill>
                          <a:effectLst/>
                          <a:latin typeface="黑体" pitchFamily="49" charset="-122"/>
                          <a:ea typeface="黑体" pitchFamily="49" charset="-122"/>
                        </a:rPr>
                        <a:t>.</a:t>
                      </a:r>
                      <a:endParaRPr lang="zh-CN" sz="1400" b="1" kern="100" dirty="0">
                        <a:solidFill>
                          <a:srgbClr val="002060"/>
                        </a:solidFill>
                        <a:effectLst/>
                        <a:latin typeface="黑体" pitchFamily="49" charset="-122"/>
                        <a:ea typeface="黑体" pitchFamily="49" charset="-122"/>
                      </a:endParaRPr>
                    </a:p>
                    <a:p>
                      <a:pPr algn="just">
                        <a:spcAft>
                          <a:spcPts val="0"/>
                        </a:spcAft>
                      </a:pPr>
                      <a:r>
                        <a:rPr lang="en-US" sz="1400" b="1" kern="100" dirty="0">
                          <a:solidFill>
                            <a:srgbClr val="002060"/>
                          </a:solidFill>
                          <a:effectLst/>
                          <a:latin typeface="黑体" pitchFamily="49" charset="-122"/>
                          <a:ea typeface="黑体" pitchFamily="49" charset="-122"/>
                        </a:rPr>
                        <a:t>3.</a:t>
                      </a:r>
                      <a:r>
                        <a:rPr lang="zh-CN" altLang="en-US" sz="1400" b="1" kern="100" dirty="0">
                          <a:solidFill>
                            <a:srgbClr val="002060"/>
                          </a:solidFill>
                          <a:effectLst/>
                          <a:latin typeface="黑体" pitchFamily="49" charset="-122"/>
                          <a:ea typeface="黑体" pitchFamily="49" charset="-122"/>
                        </a:rPr>
                        <a:t>现代工业部门能够提供就业机会，并且支付一定水平的工资，劳动力就愿意接受自己可以胜任的任何工资率</a:t>
                      </a:r>
                      <a:r>
                        <a:rPr lang="en-US" altLang="zh-CN" sz="1400" b="1" kern="100" dirty="0">
                          <a:solidFill>
                            <a:srgbClr val="002060"/>
                          </a:solidFill>
                          <a:effectLst/>
                          <a:latin typeface="黑体" pitchFamily="49" charset="-122"/>
                          <a:ea typeface="黑体" pitchFamily="49" charset="-122"/>
                        </a:rPr>
                        <a:t>W0</a:t>
                      </a:r>
                      <a:r>
                        <a:rPr lang="zh-CN" altLang="en-US" sz="1400" b="1" kern="100" dirty="0">
                          <a:solidFill>
                            <a:srgbClr val="002060"/>
                          </a:solidFill>
                          <a:effectLst/>
                          <a:latin typeface="黑体" pitchFamily="49" charset="-122"/>
                          <a:ea typeface="黑体" pitchFamily="49" charset="-122"/>
                        </a:rPr>
                        <a:t>的工作</a:t>
                      </a:r>
                      <a:r>
                        <a:rPr lang="zh-CN" sz="1400" b="1" kern="100" dirty="0">
                          <a:solidFill>
                            <a:srgbClr val="002060"/>
                          </a:solidFill>
                          <a:effectLst/>
                          <a:latin typeface="黑体" pitchFamily="49" charset="-122"/>
                          <a:ea typeface="黑体" pitchFamily="49" charset="-122"/>
                        </a:rPr>
                        <a:t>。</a:t>
                      </a:r>
                      <a:endParaRPr lang="zh-CN" sz="14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507393034"/>
                  </a:ext>
                </a:extLst>
              </a:tr>
            </a:tbl>
          </a:graphicData>
        </a:graphic>
      </p:graphicFrame>
      <p:sp>
        <p:nvSpPr>
          <p:cNvPr id="14" name="矩形 13">
            <a:extLst>
              <a:ext uri="{FF2B5EF4-FFF2-40B4-BE49-F238E27FC236}">
                <a16:creationId xmlns:a16="http://schemas.microsoft.com/office/drawing/2014/main" id="{85317C2C-626D-44EA-B83D-F4A192A08F82}"/>
              </a:ext>
            </a:extLst>
          </p:cNvPr>
          <p:cNvSpPr/>
          <p:nvPr/>
        </p:nvSpPr>
        <p:spPr>
          <a:xfrm>
            <a:off x="6862114" y="842803"/>
            <a:ext cx="3608360" cy="507831"/>
          </a:xfrm>
          <a:prstGeom prst="rect">
            <a:avLst/>
          </a:prstGeom>
        </p:spPr>
        <p:txBody>
          <a:bodyPr wrap="none">
            <a:spAutoFit/>
          </a:bodyPr>
          <a:lstStyle/>
          <a:p>
            <a:pPr indent="280670" algn="just">
              <a:lnSpc>
                <a:spcPct val="150000"/>
              </a:lnSpc>
              <a:spcAft>
                <a:spcPts val="0"/>
              </a:spcAft>
            </a:pPr>
            <a:r>
              <a:rPr lang="en-US" altLang="zh-CN" b="1" kern="0" dirty="0">
                <a:solidFill>
                  <a:srgbClr val="000080"/>
                </a:solidFill>
                <a:latin typeface="宋体" panose="02010600030101010101" pitchFamily="2" charset="-122"/>
                <a:ea typeface="宋体" panose="02010600030101010101" pitchFamily="2" charset="-122"/>
                <a:cs typeface="宋体" panose="02010600030101010101" pitchFamily="2" charset="-122"/>
              </a:rPr>
              <a:t>2.</a:t>
            </a:r>
            <a:r>
              <a:rPr lang="en-US" altLang="zh-CN" b="1" kern="0" dirty="0">
                <a:solidFill>
                  <a:srgbClr val="000080"/>
                </a:solidFill>
                <a:highlight>
                  <a:srgbClr val="FFFF00"/>
                </a:highlight>
                <a:latin typeface="宋体" panose="02010600030101010101" pitchFamily="2" charset="-122"/>
                <a:ea typeface="宋体" panose="02010600030101010101" pitchFamily="2" charset="-122"/>
                <a:cs typeface="宋体" panose="02010600030101010101" pitchFamily="2" charset="-122"/>
              </a:rPr>
              <a:t> </a:t>
            </a:r>
            <a:r>
              <a:rPr lang="zh-CN" altLang="zh-CN" b="1" kern="0" dirty="0">
                <a:solidFill>
                  <a:srgbClr val="000080"/>
                </a:solidFill>
                <a:highlight>
                  <a:srgbClr val="FFFF00"/>
                </a:highlight>
                <a:latin typeface="Calibri" panose="020F0502020204030204" pitchFamily="34" charset="0"/>
                <a:ea typeface="宋体" panose="02010600030101010101" pitchFamily="2" charset="-122"/>
                <a:cs typeface="宋体" panose="02010600030101010101" pitchFamily="2" charset="-122"/>
              </a:rPr>
              <a:t>垂直</a:t>
            </a:r>
            <a:r>
              <a:rPr lang="zh-CN" altLang="zh-CN" b="1" kern="0" dirty="0">
                <a:solidFill>
                  <a:srgbClr val="000080"/>
                </a:solidFill>
                <a:latin typeface="Calibri" panose="020F0502020204030204" pitchFamily="34" charset="0"/>
                <a:ea typeface="宋体" panose="02010600030101010101" pitchFamily="2" charset="-122"/>
                <a:cs typeface="宋体" panose="02010600030101010101" pitchFamily="2" charset="-122"/>
              </a:rPr>
              <a:t>形状：供给曲线（</a:t>
            </a:r>
            <a:r>
              <a:rPr lang="zh-CN" altLang="en-US" b="1" kern="0" dirty="0">
                <a:solidFill>
                  <a:srgbClr val="000080"/>
                </a:solidFill>
                <a:latin typeface="Calibri" panose="020F0502020204030204" pitchFamily="34" charset="0"/>
                <a:ea typeface="宋体" panose="02010600030101010101" pitchFamily="2" charset="-122"/>
                <a:cs typeface="宋体" panose="02010600030101010101" pitchFamily="2" charset="-122"/>
              </a:rPr>
              <a:t>二</a:t>
            </a:r>
            <a:r>
              <a:rPr lang="zh-CN" altLang="zh-CN" b="1" kern="0" dirty="0">
                <a:solidFill>
                  <a:srgbClr val="000080"/>
                </a:solidFill>
                <a:latin typeface="Calibri" panose="020F0502020204030204" pitchFamily="34" charset="0"/>
                <a:ea typeface="宋体" panose="02010600030101010101" pitchFamily="2" charset="-122"/>
                <a:cs typeface="宋体" panose="02010600030101010101" pitchFamily="2" charset="-122"/>
              </a:rPr>
              <a:t>）</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6148" name="图片 3">
            <a:extLst>
              <a:ext uri="{FF2B5EF4-FFF2-40B4-BE49-F238E27FC236}">
                <a16:creationId xmlns:a16="http://schemas.microsoft.com/office/drawing/2014/main" id="{530EBF27-A787-42AF-9F28-D01B2FA89A67}"/>
              </a:ext>
            </a:extLst>
          </p:cNvPr>
          <p:cNvPicPr>
            <a:picLocks noChangeAspect="1" noChangeArrowheads="1"/>
          </p:cNvPicPr>
          <p:nvPr/>
        </p:nvPicPr>
        <p:blipFill>
          <a:blip r:embed="rId5" cstate="print">
            <a:lum bright="30000" contrast="10000"/>
            <a:extLst>
              <a:ext uri="{28A0092B-C50C-407E-A947-70E740481C1C}">
                <a14:useLocalDpi xmlns:a14="http://schemas.microsoft.com/office/drawing/2010/main" val="0"/>
              </a:ext>
            </a:extLst>
          </a:blip>
          <a:srcRect b="18971"/>
          <a:stretch>
            <a:fillRect/>
          </a:stretch>
        </p:blipFill>
        <p:spPr bwMode="auto">
          <a:xfrm>
            <a:off x="7469593" y="1395985"/>
            <a:ext cx="28575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 name="表格 14">
            <a:extLst>
              <a:ext uri="{FF2B5EF4-FFF2-40B4-BE49-F238E27FC236}">
                <a16:creationId xmlns:a16="http://schemas.microsoft.com/office/drawing/2014/main" id="{40730075-66A8-4A50-9F22-746CBAC32ED5}"/>
              </a:ext>
            </a:extLst>
          </p:cNvPr>
          <p:cNvGraphicFramePr>
            <a:graphicFrameLocks noGrp="1"/>
          </p:cNvGraphicFramePr>
          <p:nvPr/>
        </p:nvGraphicFramePr>
        <p:xfrm>
          <a:off x="6801655" y="3434080"/>
          <a:ext cx="4728358" cy="1066800"/>
        </p:xfrm>
        <a:graphic>
          <a:graphicData uri="http://schemas.openxmlformats.org/drawingml/2006/table">
            <a:tbl>
              <a:tblPr>
                <a:tableStyleId>{5C22544A-7EE6-4342-B048-85BDC9FD1C3A}</a:tableStyleId>
              </a:tblPr>
              <a:tblGrid>
                <a:gridCol w="4728358">
                  <a:extLst>
                    <a:ext uri="{9D8B030D-6E8A-4147-A177-3AD203B41FA5}">
                      <a16:colId xmlns:a16="http://schemas.microsoft.com/office/drawing/2014/main" val="778512618"/>
                    </a:ext>
                  </a:extLst>
                </a:gridCol>
              </a:tblGrid>
              <a:tr h="0">
                <a:tc>
                  <a:txBody>
                    <a:bodyPr/>
                    <a:lstStyle/>
                    <a:p>
                      <a:pPr algn="l">
                        <a:spcAft>
                          <a:spcPts val="0"/>
                        </a:spcAft>
                      </a:pPr>
                      <a:r>
                        <a:rPr lang="en-US" sz="1400" b="1" kern="100" dirty="0">
                          <a:solidFill>
                            <a:srgbClr val="002060"/>
                          </a:solidFill>
                          <a:effectLst/>
                          <a:latin typeface="黑体" pitchFamily="49" charset="-122"/>
                          <a:ea typeface="黑体" pitchFamily="49" charset="-122"/>
                        </a:rPr>
                        <a:t>1.</a:t>
                      </a:r>
                      <a:r>
                        <a:rPr lang="zh-CN" altLang="en-US" sz="1400" b="1" kern="100" dirty="0">
                          <a:solidFill>
                            <a:srgbClr val="002060"/>
                          </a:solidFill>
                          <a:effectLst/>
                          <a:latin typeface="黑体" pitchFamily="49" charset="-122"/>
                          <a:ea typeface="黑体" pitchFamily="49" charset="-122"/>
                        </a:rPr>
                        <a:t>工资率变动对于市场上的劳动供给数量完全没有影响的情况</a:t>
                      </a:r>
                      <a:endParaRPr lang="zh-CN" sz="1400" b="1" kern="100" dirty="0">
                        <a:solidFill>
                          <a:srgbClr val="002060"/>
                        </a:solidFill>
                        <a:effectLst/>
                        <a:latin typeface="黑体" pitchFamily="49" charset="-122"/>
                        <a:ea typeface="黑体" pitchFamily="49" charset="-122"/>
                      </a:endParaRPr>
                    </a:p>
                    <a:p>
                      <a:pPr algn="l">
                        <a:spcAft>
                          <a:spcPts val="0"/>
                        </a:spcAft>
                      </a:pPr>
                      <a:r>
                        <a:rPr lang="en-US" sz="1400" b="1" kern="100" dirty="0">
                          <a:solidFill>
                            <a:srgbClr val="002060"/>
                          </a:solidFill>
                          <a:effectLst/>
                          <a:latin typeface="黑体" pitchFamily="49" charset="-122"/>
                          <a:ea typeface="黑体" pitchFamily="49" charset="-122"/>
                        </a:rPr>
                        <a:t>2.</a:t>
                      </a:r>
                      <a:r>
                        <a:rPr lang="zh-CN" altLang="en-US" sz="1400" b="1" kern="100" dirty="0">
                          <a:solidFill>
                            <a:srgbClr val="002060"/>
                          </a:solidFill>
                          <a:effectLst/>
                          <a:latin typeface="黑体" pitchFamily="49" charset="-122"/>
                          <a:ea typeface="黑体" pitchFamily="49" charset="-122"/>
                        </a:rPr>
                        <a:t>劳动力在短时间内非常稀缺</a:t>
                      </a:r>
                      <a:endParaRPr lang="zh-CN" sz="1400" b="1" kern="100" dirty="0">
                        <a:solidFill>
                          <a:srgbClr val="002060"/>
                        </a:solidFill>
                        <a:effectLst/>
                        <a:latin typeface="黑体" pitchFamily="49" charset="-122"/>
                        <a:ea typeface="黑体" pitchFamily="49" charset="-122"/>
                      </a:endParaRPr>
                    </a:p>
                    <a:p>
                      <a:pPr algn="l">
                        <a:spcAft>
                          <a:spcPts val="0"/>
                        </a:spcAft>
                      </a:pPr>
                      <a:r>
                        <a:rPr lang="en-US" sz="1400" b="1" kern="100" dirty="0">
                          <a:solidFill>
                            <a:srgbClr val="002060"/>
                          </a:solidFill>
                          <a:effectLst/>
                          <a:latin typeface="黑体" pitchFamily="49" charset="-122"/>
                          <a:ea typeface="黑体" pitchFamily="49" charset="-122"/>
                        </a:rPr>
                        <a:t>3.</a:t>
                      </a:r>
                      <a:r>
                        <a:rPr lang="zh-CN" altLang="en-US" sz="1400" b="1" kern="100" dirty="0">
                          <a:solidFill>
                            <a:srgbClr val="002060"/>
                          </a:solidFill>
                          <a:effectLst/>
                          <a:latin typeface="黑体" pitchFamily="49" charset="-122"/>
                          <a:ea typeface="黑体" pitchFamily="49" charset="-122"/>
                        </a:rPr>
                        <a:t>短期内某一类劳动力的市场工资率上升，但劳动力供给却无法增加的情形</a:t>
                      </a:r>
                      <a:endParaRPr lang="zh-CN" sz="14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183821642"/>
                  </a:ext>
                </a:extLst>
              </a:tr>
            </a:tbl>
          </a:graphicData>
        </a:graphic>
      </p:graphicFrame>
    </p:spTree>
    <p:extLst>
      <p:ext uri="{BB962C8B-B14F-4D97-AF65-F5344CB8AC3E}">
        <p14:creationId xmlns:p14="http://schemas.microsoft.com/office/powerpoint/2010/main" val="548936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F2ECF3A2-0CAC-4AD2-BA0A-964A4847475C}"/>
              </a:ext>
            </a:extLst>
          </p:cNvPr>
          <p:cNvSpPr/>
          <p:nvPr/>
        </p:nvSpPr>
        <p:spPr>
          <a:xfrm>
            <a:off x="981506" y="523806"/>
            <a:ext cx="2446182" cy="507831"/>
          </a:xfrm>
          <a:prstGeom prst="rect">
            <a:avLst/>
          </a:prstGeom>
        </p:spPr>
        <p:txBody>
          <a:bodyPr wrap="none">
            <a:spAutoFit/>
          </a:bodyPr>
          <a:lstStyle/>
          <a:p>
            <a:pPr indent="280670" algn="just">
              <a:lnSpc>
                <a:spcPct val="150000"/>
              </a:lnSpc>
              <a:spcAft>
                <a:spcPts val="0"/>
              </a:spcAft>
            </a:pPr>
            <a:r>
              <a:rPr lang="en-US" altLang="zh-CN" b="1" u="sng" kern="100" dirty="0">
                <a:solidFill>
                  <a:srgbClr val="C00000"/>
                </a:solidFill>
                <a:latin typeface="黑体" pitchFamily="49" charset="-122"/>
                <a:ea typeface="黑体" pitchFamily="49" charset="-122"/>
                <a:cs typeface="宋体" panose="02010600030101010101" pitchFamily="2" charset="-122"/>
              </a:rPr>
              <a:t>12.</a:t>
            </a:r>
            <a:r>
              <a:rPr lang="zh-CN" altLang="zh-CN" b="1" u="sng" kern="100" dirty="0">
                <a:solidFill>
                  <a:srgbClr val="C00000"/>
                </a:solidFill>
                <a:latin typeface="黑体" pitchFamily="49" charset="-122"/>
                <a:ea typeface="黑体" pitchFamily="49" charset="-122"/>
                <a:cs typeface="宋体" panose="02010600030101010101" pitchFamily="2" charset="-122"/>
              </a:rPr>
              <a:t>劳动力供给弹性</a:t>
            </a:r>
            <a:endParaRPr lang="zh-CN" altLang="zh-CN" sz="1600" kern="100" dirty="0">
              <a:effectLst/>
              <a:latin typeface="黑体" pitchFamily="49" charset="-122"/>
              <a:ea typeface="黑体" pitchFamily="49" charset="-122"/>
              <a:cs typeface="Times New Roman" panose="02020603050405020304" pitchFamily="18" charset="0"/>
            </a:endParaRPr>
          </a:p>
        </p:txBody>
      </p:sp>
      <p:sp>
        <p:nvSpPr>
          <p:cNvPr id="7" name="矩形 6">
            <a:extLst>
              <a:ext uri="{FF2B5EF4-FFF2-40B4-BE49-F238E27FC236}">
                <a16:creationId xmlns:a16="http://schemas.microsoft.com/office/drawing/2014/main" id="{5CB5A6D9-7DAE-4337-B076-A30238A60EEB}"/>
              </a:ext>
            </a:extLst>
          </p:cNvPr>
          <p:cNvSpPr/>
          <p:nvPr/>
        </p:nvSpPr>
        <p:spPr>
          <a:xfrm>
            <a:off x="691363" y="984171"/>
            <a:ext cx="4073231" cy="460382"/>
          </a:xfrm>
          <a:prstGeom prst="rect">
            <a:avLst/>
          </a:prstGeom>
        </p:spPr>
        <p:txBody>
          <a:bodyPr wrap="none">
            <a:spAutoFit/>
          </a:bodyPr>
          <a:lstStyle/>
          <a:p>
            <a:pPr indent="280670" algn="just">
              <a:lnSpc>
                <a:spcPct val="150000"/>
              </a:lnSpc>
              <a:spcAft>
                <a:spcPts val="0"/>
              </a:spcAft>
            </a:pPr>
            <a:r>
              <a:rPr lang="en-US" altLang="zh-CN" b="1" kern="100" dirty="0">
                <a:solidFill>
                  <a:srgbClr val="000080"/>
                </a:solidFill>
                <a:latin typeface="黑体" pitchFamily="49" charset="-122"/>
                <a:ea typeface="黑体" pitchFamily="49" charset="-122"/>
                <a:cs typeface="宋体" panose="02010600030101010101" pitchFamily="2" charset="-122"/>
              </a:rPr>
              <a:t>1. </a:t>
            </a:r>
            <a:r>
              <a:rPr lang="zh-CN" altLang="zh-CN" b="1" kern="100" dirty="0">
                <a:solidFill>
                  <a:srgbClr val="000080"/>
                </a:solidFill>
                <a:latin typeface="黑体" pitchFamily="49" charset="-122"/>
                <a:ea typeface="黑体" pitchFamily="49" charset="-122"/>
                <a:cs typeface="宋体" panose="02010600030101010101" pitchFamily="2" charset="-122"/>
              </a:rPr>
              <a:t>劳动力供给弹性概念和计算公式</a:t>
            </a:r>
            <a:endParaRPr lang="zh-CN" altLang="zh-CN" sz="1600" kern="100" dirty="0">
              <a:effectLst/>
              <a:latin typeface="黑体" pitchFamily="49" charset="-122"/>
              <a:ea typeface="黑体" pitchFamily="49" charset="-122"/>
              <a:cs typeface="Times New Roman" panose="02020603050405020304" pitchFamily="18" charset="0"/>
            </a:endParaRPr>
          </a:p>
        </p:txBody>
      </p:sp>
      <p:graphicFrame>
        <p:nvGraphicFramePr>
          <p:cNvPr id="8" name="表格 7">
            <a:extLst>
              <a:ext uri="{FF2B5EF4-FFF2-40B4-BE49-F238E27FC236}">
                <a16:creationId xmlns:a16="http://schemas.microsoft.com/office/drawing/2014/main" id="{4A819A4F-AA8C-443D-AE27-0E40D94C02BF}"/>
              </a:ext>
            </a:extLst>
          </p:cNvPr>
          <p:cNvGraphicFramePr>
            <a:graphicFrameLocks noGrp="1"/>
          </p:cNvGraphicFramePr>
          <p:nvPr/>
        </p:nvGraphicFramePr>
        <p:xfrm>
          <a:off x="692150" y="1574204"/>
          <a:ext cx="10837863" cy="1219200"/>
        </p:xfrm>
        <a:graphic>
          <a:graphicData uri="http://schemas.openxmlformats.org/drawingml/2006/table">
            <a:tbl>
              <a:tblPr>
                <a:tableStyleId>{5C22544A-7EE6-4342-B048-85BDC9FD1C3A}</a:tableStyleId>
              </a:tblPr>
              <a:tblGrid>
                <a:gridCol w="822823">
                  <a:extLst>
                    <a:ext uri="{9D8B030D-6E8A-4147-A177-3AD203B41FA5}">
                      <a16:colId xmlns:a16="http://schemas.microsoft.com/office/drawing/2014/main" val="341639204"/>
                    </a:ext>
                  </a:extLst>
                </a:gridCol>
                <a:gridCol w="7966249">
                  <a:extLst>
                    <a:ext uri="{9D8B030D-6E8A-4147-A177-3AD203B41FA5}">
                      <a16:colId xmlns:a16="http://schemas.microsoft.com/office/drawing/2014/main" val="2783345498"/>
                    </a:ext>
                  </a:extLst>
                </a:gridCol>
                <a:gridCol w="2048791">
                  <a:extLst>
                    <a:ext uri="{9D8B030D-6E8A-4147-A177-3AD203B41FA5}">
                      <a16:colId xmlns:a16="http://schemas.microsoft.com/office/drawing/2014/main" val="3172188651"/>
                    </a:ext>
                  </a:extLst>
                </a:gridCol>
              </a:tblGrid>
              <a:tr h="0">
                <a:tc>
                  <a:txBody>
                    <a:bodyPr/>
                    <a:lstStyle/>
                    <a:p>
                      <a:pPr algn="just">
                        <a:spcAft>
                          <a:spcPts val="0"/>
                        </a:spcAft>
                      </a:pPr>
                      <a:r>
                        <a:rPr lang="zh-CN" sz="1600" b="1" kern="100" dirty="0">
                          <a:solidFill>
                            <a:srgbClr val="002060"/>
                          </a:solidFill>
                          <a:effectLst/>
                          <a:latin typeface="黑体" pitchFamily="49" charset="-122"/>
                          <a:ea typeface="黑体" pitchFamily="49" charset="-122"/>
                        </a:rPr>
                        <a:t>概念</a:t>
                      </a:r>
                      <a:endParaRPr lang="zh-CN" sz="16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just">
                        <a:spcAft>
                          <a:spcPts val="0"/>
                        </a:spcAft>
                      </a:pPr>
                      <a:r>
                        <a:rPr lang="en-US" sz="1600" b="1" kern="100" dirty="0">
                          <a:solidFill>
                            <a:srgbClr val="002060"/>
                          </a:solidFill>
                          <a:effectLst/>
                          <a:latin typeface="黑体" pitchFamily="49" charset="-122"/>
                          <a:ea typeface="黑体" pitchFamily="49" charset="-122"/>
                        </a:rPr>
                        <a:t>(1)</a:t>
                      </a:r>
                      <a:r>
                        <a:rPr lang="zh-CN" sz="1600" b="1" kern="100" dirty="0">
                          <a:solidFill>
                            <a:srgbClr val="002060"/>
                          </a:solidFill>
                          <a:effectLst/>
                          <a:latin typeface="黑体" pitchFamily="49" charset="-122"/>
                          <a:ea typeface="黑体" pitchFamily="49" charset="-122"/>
                        </a:rPr>
                        <a:t>劳动力供给的数量随着工资率</a:t>
                      </a:r>
                      <a:r>
                        <a:rPr lang="en-US" sz="1600" b="1" kern="100" dirty="0">
                          <a:solidFill>
                            <a:srgbClr val="002060"/>
                          </a:solidFill>
                          <a:effectLst/>
                          <a:latin typeface="黑体" pitchFamily="49" charset="-122"/>
                          <a:ea typeface="黑体" pitchFamily="49" charset="-122"/>
                        </a:rPr>
                        <a:t>(W)</a:t>
                      </a:r>
                      <a:r>
                        <a:rPr lang="zh-CN" sz="1600" b="1" kern="100" dirty="0">
                          <a:solidFill>
                            <a:srgbClr val="002060"/>
                          </a:solidFill>
                          <a:effectLst/>
                          <a:latin typeface="黑体" pitchFamily="49" charset="-122"/>
                          <a:ea typeface="黑体" pitchFamily="49" charset="-122"/>
                        </a:rPr>
                        <a:t>变动而发生变动的灵敏程度；</a:t>
                      </a:r>
                    </a:p>
                    <a:p>
                      <a:pPr algn="just">
                        <a:spcAft>
                          <a:spcPts val="0"/>
                        </a:spcAft>
                      </a:pPr>
                      <a:r>
                        <a:rPr lang="en-US" sz="1600" b="1" kern="100" dirty="0">
                          <a:solidFill>
                            <a:srgbClr val="002060"/>
                          </a:solidFill>
                          <a:effectLst/>
                          <a:latin typeface="黑体" pitchFamily="49" charset="-122"/>
                          <a:ea typeface="黑体" pitchFamily="49" charset="-122"/>
                        </a:rPr>
                        <a:t>(2)</a:t>
                      </a:r>
                      <a:r>
                        <a:rPr lang="zh-CN" sz="1600" b="1" kern="100" dirty="0">
                          <a:solidFill>
                            <a:srgbClr val="002060"/>
                          </a:solidFill>
                          <a:effectLst/>
                          <a:latin typeface="黑体" pitchFamily="49" charset="-122"/>
                          <a:ea typeface="黑体" pitchFamily="49" charset="-122"/>
                        </a:rPr>
                        <a:t>一般可以用工时变动百分比同工资率变动百分比之间的比率来显示。</a:t>
                      </a:r>
                      <a:endParaRPr lang="zh-CN" sz="16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just">
                        <a:spcAft>
                          <a:spcPts val="0"/>
                        </a:spcAft>
                      </a:pPr>
                      <a:r>
                        <a:rPr lang="zh-CN" sz="1600" b="1" kern="100">
                          <a:solidFill>
                            <a:srgbClr val="002060"/>
                          </a:solidFill>
                          <a:effectLst/>
                          <a:latin typeface="黑体" pitchFamily="49" charset="-122"/>
                          <a:ea typeface="黑体" pitchFamily="49" charset="-122"/>
                        </a:rPr>
                        <a:t>横坐标：总工作小时</a:t>
                      </a:r>
                    </a:p>
                    <a:p>
                      <a:pPr algn="just">
                        <a:spcAft>
                          <a:spcPts val="0"/>
                        </a:spcAft>
                      </a:pPr>
                      <a:r>
                        <a:rPr lang="zh-CN" sz="1600" b="1" kern="100">
                          <a:solidFill>
                            <a:srgbClr val="002060"/>
                          </a:solidFill>
                          <a:effectLst/>
                          <a:latin typeface="黑体" pitchFamily="49" charset="-122"/>
                          <a:ea typeface="黑体" pitchFamily="49" charset="-122"/>
                        </a:rPr>
                        <a:t>纵坐标：工资率</a:t>
                      </a:r>
                      <a:endParaRPr lang="zh-CN" sz="16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102207669"/>
                  </a:ext>
                </a:extLst>
              </a:tr>
              <a:tr h="0">
                <a:tc>
                  <a:txBody>
                    <a:bodyPr/>
                    <a:lstStyle/>
                    <a:p>
                      <a:pPr algn="just">
                        <a:spcAft>
                          <a:spcPts val="0"/>
                        </a:spcAft>
                      </a:pPr>
                      <a:r>
                        <a:rPr lang="zh-CN" sz="1600" b="1" kern="100">
                          <a:solidFill>
                            <a:srgbClr val="002060"/>
                          </a:solidFill>
                          <a:effectLst/>
                          <a:latin typeface="黑体" pitchFamily="49" charset="-122"/>
                          <a:ea typeface="黑体" pitchFamily="49" charset="-122"/>
                        </a:rPr>
                        <a:t>公式</a:t>
                      </a:r>
                      <a:endParaRPr lang="zh-CN" sz="16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just">
                        <a:spcAft>
                          <a:spcPts val="0"/>
                        </a:spcAft>
                      </a:pPr>
                      <a:r>
                        <a:rPr lang="zh-CN" sz="1600" b="1" kern="100">
                          <a:solidFill>
                            <a:srgbClr val="002060"/>
                          </a:solidFill>
                          <a:effectLst/>
                          <a:latin typeface="黑体" pitchFamily="49" charset="-122"/>
                          <a:ea typeface="黑体" pitchFamily="49" charset="-122"/>
                        </a:rPr>
                        <a:t>供给弹性</a:t>
                      </a:r>
                      <a:r>
                        <a:rPr lang="en-US" sz="1600" b="1" kern="100">
                          <a:solidFill>
                            <a:srgbClr val="002060"/>
                          </a:solidFill>
                          <a:effectLst/>
                          <a:latin typeface="黑体" pitchFamily="49" charset="-122"/>
                          <a:ea typeface="黑体" pitchFamily="49" charset="-122"/>
                        </a:rPr>
                        <a:t>=</a:t>
                      </a:r>
                      <a:r>
                        <a:rPr lang="zh-CN" sz="1600" b="1" kern="100">
                          <a:solidFill>
                            <a:srgbClr val="002060"/>
                          </a:solidFill>
                          <a:effectLst/>
                          <a:latin typeface="黑体" pitchFamily="49" charset="-122"/>
                          <a:ea typeface="黑体" pitchFamily="49" charset="-122"/>
                        </a:rPr>
                        <a:t>劳动工时变动</a:t>
                      </a:r>
                      <a:r>
                        <a:rPr lang="en-US" sz="1600" b="1" kern="100">
                          <a:solidFill>
                            <a:srgbClr val="002060"/>
                          </a:solidFill>
                          <a:effectLst/>
                          <a:latin typeface="黑体" pitchFamily="49" charset="-122"/>
                          <a:ea typeface="黑体" pitchFamily="49" charset="-122"/>
                        </a:rPr>
                        <a:t>%/</a:t>
                      </a:r>
                      <a:r>
                        <a:rPr lang="zh-CN" sz="1600" b="1" kern="100">
                          <a:solidFill>
                            <a:srgbClr val="002060"/>
                          </a:solidFill>
                          <a:effectLst/>
                          <a:latin typeface="黑体" pitchFamily="49" charset="-122"/>
                          <a:ea typeface="黑体" pitchFamily="49" charset="-122"/>
                        </a:rPr>
                        <a:t>工资率变动</a:t>
                      </a:r>
                      <a:r>
                        <a:rPr lang="en-US" sz="1600" b="1" kern="100">
                          <a:solidFill>
                            <a:srgbClr val="002060"/>
                          </a:solidFill>
                          <a:effectLst/>
                          <a:latin typeface="黑体" pitchFamily="49" charset="-122"/>
                          <a:ea typeface="黑体" pitchFamily="49" charset="-122"/>
                        </a:rPr>
                        <a:t>%      </a:t>
                      </a:r>
                      <a:r>
                        <a:rPr lang="zh-CN" sz="1600" b="1" kern="100">
                          <a:solidFill>
                            <a:srgbClr val="002060"/>
                          </a:solidFill>
                          <a:effectLst/>
                          <a:latin typeface="黑体" pitchFamily="49" charset="-122"/>
                          <a:ea typeface="黑体" pitchFamily="49" charset="-122"/>
                        </a:rPr>
                        <a:t>（变动</a:t>
                      </a:r>
                      <a:r>
                        <a:rPr lang="en-US" sz="1600" b="1" kern="100">
                          <a:solidFill>
                            <a:srgbClr val="002060"/>
                          </a:solidFill>
                          <a:effectLst/>
                          <a:latin typeface="黑体" pitchFamily="49" charset="-122"/>
                          <a:ea typeface="黑体" pitchFamily="49" charset="-122"/>
                        </a:rPr>
                        <a:t>%</a:t>
                      </a:r>
                      <a:r>
                        <a:rPr lang="zh-CN" sz="1600" b="1" kern="100">
                          <a:solidFill>
                            <a:srgbClr val="002060"/>
                          </a:solidFill>
                          <a:effectLst/>
                          <a:latin typeface="黑体" pitchFamily="49" charset="-122"/>
                          <a:ea typeface="黑体" pitchFamily="49" charset="-122"/>
                        </a:rPr>
                        <a:t>指增长率）</a:t>
                      </a:r>
                    </a:p>
                    <a:p>
                      <a:pPr algn="just">
                        <a:spcAft>
                          <a:spcPts val="0"/>
                        </a:spcAft>
                      </a:pPr>
                      <a:r>
                        <a:rPr lang="en-US" sz="1600" b="1" kern="100">
                          <a:solidFill>
                            <a:srgbClr val="002060"/>
                          </a:solidFill>
                          <a:effectLst/>
                          <a:latin typeface="黑体" pitchFamily="49" charset="-122"/>
                          <a:ea typeface="黑体" pitchFamily="49" charset="-122"/>
                        </a:rPr>
                        <a:t>Es=[</a:t>
                      </a:r>
                      <a:r>
                        <a:rPr lang="zh-CN" sz="1600" b="1" kern="100">
                          <a:solidFill>
                            <a:srgbClr val="002060"/>
                          </a:solidFill>
                          <a:effectLst/>
                          <a:latin typeface="黑体" pitchFamily="49" charset="-122"/>
                          <a:ea typeface="黑体" pitchFamily="49" charset="-122"/>
                        </a:rPr>
                        <a:t>（</a:t>
                      </a:r>
                      <a:r>
                        <a:rPr lang="en-US" sz="1600" b="1" kern="100">
                          <a:solidFill>
                            <a:srgbClr val="002060"/>
                          </a:solidFill>
                          <a:effectLst/>
                          <a:latin typeface="黑体" pitchFamily="49" charset="-122"/>
                          <a:ea typeface="黑体" pitchFamily="49" charset="-122"/>
                        </a:rPr>
                        <a:t>S1-S0</a:t>
                      </a:r>
                      <a:r>
                        <a:rPr lang="zh-CN" sz="1600" b="1" kern="100">
                          <a:solidFill>
                            <a:srgbClr val="002060"/>
                          </a:solidFill>
                          <a:effectLst/>
                          <a:latin typeface="黑体" pitchFamily="49" charset="-122"/>
                          <a:ea typeface="黑体" pitchFamily="49" charset="-122"/>
                        </a:rPr>
                        <a:t>）</a:t>
                      </a:r>
                      <a:r>
                        <a:rPr lang="en-US" sz="1600" b="1" kern="100">
                          <a:solidFill>
                            <a:srgbClr val="002060"/>
                          </a:solidFill>
                          <a:effectLst/>
                          <a:latin typeface="黑体" pitchFamily="49" charset="-122"/>
                          <a:ea typeface="黑体" pitchFamily="49" charset="-122"/>
                        </a:rPr>
                        <a:t>/S0]/[</a:t>
                      </a:r>
                      <a:r>
                        <a:rPr lang="zh-CN" sz="1600" b="1" kern="100">
                          <a:solidFill>
                            <a:srgbClr val="002060"/>
                          </a:solidFill>
                          <a:effectLst/>
                          <a:latin typeface="黑体" pitchFamily="49" charset="-122"/>
                          <a:ea typeface="黑体" pitchFamily="49" charset="-122"/>
                        </a:rPr>
                        <a:t>（</a:t>
                      </a:r>
                      <a:r>
                        <a:rPr lang="en-US" sz="1600" b="1" kern="100">
                          <a:solidFill>
                            <a:srgbClr val="002060"/>
                          </a:solidFill>
                          <a:effectLst/>
                          <a:latin typeface="黑体" pitchFamily="49" charset="-122"/>
                          <a:ea typeface="黑体" pitchFamily="49" charset="-122"/>
                        </a:rPr>
                        <a:t>W1-W0</a:t>
                      </a:r>
                      <a:r>
                        <a:rPr lang="zh-CN" sz="1600" b="1" kern="100">
                          <a:solidFill>
                            <a:srgbClr val="002060"/>
                          </a:solidFill>
                          <a:effectLst/>
                          <a:latin typeface="黑体" pitchFamily="49" charset="-122"/>
                          <a:ea typeface="黑体" pitchFamily="49" charset="-122"/>
                        </a:rPr>
                        <a:t>）</a:t>
                      </a:r>
                      <a:r>
                        <a:rPr lang="en-US" sz="1600" b="1" kern="100">
                          <a:solidFill>
                            <a:srgbClr val="002060"/>
                          </a:solidFill>
                          <a:effectLst/>
                          <a:latin typeface="黑体" pitchFamily="49" charset="-122"/>
                          <a:ea typeface="黑体" pitchFamily="49" charset="-122"/>
                        </a:rPr>
                        <a:t>/W0 ] </a:t>
                      </a:r>
                      <a:endParaRPr lang="zh-CN" sz="16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ctr">
                        <a:spcAft>
                          <a:spcPts val="0"/>
                        </a:spcAft>
                      </a:pPr>
                      <a:r>
                        <a:rPr lang="en-US" sz="1600" b="1" kern="100">
                          <a:solidFill>
                            <a:srgbClr val="002060"/>
                          </a:solidFill>
                          <a:effectLst/>
                          <a:latin typeface="黑体" pitchFamily="49" charset="-122"/>
                          <a:ea typeface="黑体" pitchFamily="49" charset="-122"/>
                        </a:rPr>
                        <a:t>---</a:t>
                      </a:r>
                      <a:endParaRPr lang="zh-CN" sz="16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997157086"/>
                  </a:ext>
                </a:extLst>
              </a:tr>
              <a:tr h="0">
                <a:tc>
                  <a:txBody>
                    <a:bodyPr/>
                    <a:lstStyle/>
                    <a:p>
                      <a:pPr algn="just">
                        <a:spcAft>
                          <a:spcPts val="0"/>
                        </a:spcAft>
                      </a:pPr>
                      <a:r>
                        <a:rPr lang="zh-CN" sz="1600" b="1" kern="100">
                          <a:solidFill>
                            <a:srgbClr val="002060"/>
                          </a:solidFill>
                          <a:effectLst/>
                          <a:latin typeface="黑体" pitchFamily="49" charset="-122"/>
                          <a:ea typeface="黑体" pitchFamily="49" charset="-122"/>
                        </a:rPr>
                        <a:t>数值</a:t>
                      </a:r>
                      <a:endParaRPr lang="zh-CN" sz="16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ctr">
                        <a:spcAft>
                          <a:spcPts val="0"/>
                        </a:spcAft>
                      </a:pPr>
                      <a:r>
                        <a:rPr lang="zh-CN" sz="1600" b="1" u="dbl" kern="100">
                          <a:solidFill>
                            <a:srgbClr val="002060"/>
                          </a:solidFill>
                          <a:effectLst/>
                          <a:latin typeface="黑体" pitchFamily="49" charset="-122"/>
                          <a:ea typeface="黑体" pitchFamily="49" charset="-122"/>
                        </a:rPr>
                        <a:t>正</a:t>
                      </a:r>
                      <a:endParaRPr lang="zh-CN" sz="16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ctr">
                        <a:spcAft>
                          <a:spcPts val="0"/>
                        </a:spcAft>
                      </a:pPr>
                      <a:r>
                        <a:rPr lang="en-US" sz="1600" b="1" kern="100" dirty="0">
                          <a:solidFill>
                            <a:srgbClr val="002060"/>
                          </a:solidFill>
                          <a:effectLst/>
                          <a:latin typeface="黑体" pitchFamily="49" charset="-122"/>
                          <a:ea typeface="黑体" pitchFamily="49" charset="-122"/>
                        </a:rPr>
                        <a:t>---</a:t>
                      </a:r>
                      <a:endParaRPr lang="zh-CN" sz="16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652006953"/>
                  </a:ext>
                </a:extLst>
              </a:tr>
            </a:tbl>
          </a:graphicData>
        </a:graphic>
      </p:graphicFrame>
      <p:sp>
        <p:nvSpPr>
          <p:cNvPr id="9" name="矩形 8">
            <a:extLst>
              <a:ext uri="{FF2B5EF4-FFF2-40B4-BE49-F238E27FC236}">
                <a16:creationId xmlns:a16="http://schemas.microsoft.com/office/drawing/2014/main" id="{D8FBB701-EC24-41EF-8A0C-13B26869414B}"/>
              </a:ext>
            </a:extLst>
          </p:cNvPr>
          <p:cNvSpPr/>
          <p:nvPr/>
        </p:nvSpPr>
        <p:spPr>
          <a:xfrm>
            <a:off x="979805" y="3029277"/>
            <a:ext cx="2860078" cy="369332"/>
          </a:xfrm>
          <a:prstGeom prst="rect">
            <a:avLst/>
          </a:prstGeom>
        </p:spPr>
        <p:txBody>
          <a:bodyPr wrap="none">
            <a:spAutoFit/>
          </a:bodyPr>
          <a:lstStyle/>
          <a:p>
            <a:r>
              <a:rPr lang="en-US" altLang="zh-CN" b="1" kern="100" dirty="0">
                <a:solidFill>
                  <a:srgbClr val="000080"/>
                </a:solidFill>
                <a:latin typeface="黑体" pitchFamily="49" charset="-122"/>
                <a:ea typeface="黑体" pitchFamily="49" charset="-122"/>
                <a:cs typeface="宋体" panose="02010600030101010101" pitchFamily="2" charset="-122"/>
              </a:rPr>
              <a:t>2. </a:t>
            </a:r>
            <a:r>
              <a:rPr lang="zh-CN" altLang="zh-CN" b="1" kern="100" dirty="0">
                <a:solidFill>
                  <a:srgbClr val="000080"/>
                </a:solidFill>
                <a:latin typeface="黑体" pitchFamily="49" charset="-122"/>
                <a:ea typeface="黑体" pitchFamily="49" charset="-122"/>
                <a:cs typeface="宋体" panose="02010600030101010101" pitchFamily="2" charset="-122"/>
              </a:rPr>
              <a:t>劳动力供给弹性的种类</a:t>
            </a:r>
            <a:endParaRPr lang="zh-CN" altLang="en-US" dirty="0">
              <a:latin typeface="黑体" pitchFamily="49" charset="-122"/>
              <a:ea typeface="黑体" pitchFamily="49" charset="-122"/>
            </a:endParaRPr>
          </a:p>
        </p:txBody>
      </p:sp>
      <p:graphicFrame>
        <p:nvGraphicFramePr>
          <p:cNvPr id="10" name="表格 9">
            <a:extLst>
              <a:ext uri="{FF2B5EF4-FFF2-40B4-BE49-F238E27FC236}">
                <a16:creationId xmlns:a16="http://schemas.microsoft.com/office/drawing/2014/main" id="{DD417848-CB3E-42E5-8A97-73F5D70F7371}"/>
              </a:ext>
            </a:extLst>
          </p:cNvPr>
          <p:cNvGraphicFramePr>
            <a:graphicFrameLocks noGrp="1"/>
          </p:cNvGraphicFramePr>
          <p:nvPr/>
        </p:nvGraphicFramePr>
        <p:xfrm>
          <a:off x="692150" y="3578028"/>
          <a:ext cx="10837863" cy="2682240"/>
        </p:xfrm>
        <a:graphic>
          <a:graphicData uri="http://schemas.openxmlformats.org/drawingml/2006/table">
            <a:tbl>
              <a:tblPr>
                <a:tableStyleId>{5C22544A-7EE6-4342-B048-85BDC9FD1C3A}</a:tableStyleId>
              </a:tblPr>
              <a:tblGrid>
                <a:gridCol w="1499394">
                  <a:extLst>
                    <a:ext uri="{9D8B030D-6E8A-4147-A177-3AD203B41FA5}">
                      <a16:colId xmlns:a16="http://schemas.microsoft.com/office/drawing/2014/main" val="4229110167"/>
                    </a:ext>
                  </a:extLst>
                </a:gridCol>
                <a:gridCol w="7111633">
                  <a:extLst>
                    <a:ext uri="{9D8B030D-6E8A-4147-A177-3AD203B41FA5}">
                      <a16:colId xmlns:a16="http://schemas.microsoft.com/office/drawing/2014/main" val="636761977"/>
                    </a:ext>
                  </a:extLst>
                </a:gridCol>
                <a:gridCol w="2226836">
                  <a:extLst>
                    <a:ext uri="{9D8B030D-6E8A-4147-A177-3AD203B41FA5}">
                      <a16:colId xmlns:a16="http://schemas.microsoft.com/office/drawing/2014/main" val="3622497586"/>
                    </a:ext>
                  </a:extLst>
                </a:gridCol>
              </a:tblGrid>
              <a:tr h="0">
                <a:tc>
                  <a:txBody>
                    <a:bodyPr/>
                    <a:lstStyle/>
                    <a:p>
                      <a:pPr algn="just">
                        <a:spcAft>
                          <a:spcPts val="0"/>
                        </a:spcAft>
                      </a:pPr>
                      <a:r>
                        <a:rPr lang="en-US" sz="1600" b="1" kern="100" dirty="0">
                          <a:solidFill>
                            <a:srgbClr val="002060"/>
                          </a:solidFill>
                          <a:effectLst/>
                          <a:latin typeface="黑体" pitchFamily="49" charset="-122"/>
                          <a:ea typeface="黑体" pitchFamily="49" charset="-122"/>
                        </a:rPr>
                        <a:t> </a:t>
                      </a:r>
                      <a:endParaRPr lang="zh-CN" sz="16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ctr">
                        <a:spcAft>
                          <a:spcPts val="0"/>
                        </a:spcAft>
                      </a:pPr>
                      <a:r>
                        <a:rPr lang="zh-CN" sz="1600" b="1" kern="100">
                          <a:solidFill>
                            <a:srgbClr val="002060"/>
                          </a:solidFill>
                          <a:effectLst/>
                          <a:latin typeface="黑体" pitchFamily="49" charset="-122"/>
                          <a:ea typeface="黑体" pitchFamily="49" charset="-122"/>
                        </a:rPr>
                        <a:t>劳动力供给（</a:t>
                      </a:r>
                      <a:r>
                        <a:rPr lang="en-US" sz="1600" b="1" kern="100">
                          <a:solidFill>
                            <a:srgbClr val="002060"/>
                          </a:solidFill>
                          <a:effectLst/>
                          <a:latin typeface="黑体" pitchFamily="49" charset="-122"/>
                          <a:ea typeface="黑体" pitchFamily="49" charset="-122"/>
                        </a:rPr>
                        <a:t>S</a:t>
                      </a:r>
                      <a:r>
                        <a:rPr lang="zh-CN" sz="1600" b="1" kern="100">
                          <a:solidFill>
                            <a:srgbClr val="002060"/>
                          </a:solidFill>
                          <a:effectLst/>
                          <a:latin typeface="黑体" pitchFamily="49" charset="-122"/>
                          <a:ea typeface="黑体" pitchFamily="49" charset="-122"/>
                        </a:rPr>
                        <a:t>）弹性</a:t>
                      </a:r>
                      <a:endParaRPr lang="zh-CN" sz="16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just">
                        <a:spcAft>
                          <a:spcPts val="0"/>
                        </a:spcAft>
                      </a:pPr>
                      <a:r>
                        <a:rPr lang="zh-CN" sz="1600" b="1" kern="100">
                          <a:solidFill>
                            <a:srgbClr val="002060"/>
                          </a:solidFill>
                          <a:effectLst/>
                          <a:latin typeface="黑体" pitchFamily="49" charset="-122"/>
                          <a:ea typeface="黑体" pitchFamily="49" charset="-122"/>
                        </a:rPr>
                        <a:t>供给曲线形状</a:t>
                      </a:r>
                      <a:endParaRPr lang="zh-CN" sz="16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408836315"/>
                  </a:ext>
                </a:extLst>
              </a:tr>
              <a:tr h="0">
                <a:tc>
                  <a:txBody>
                    <a:bodyPr/>
                    <a:lstStyle/>
                    <a:p>
                      <a:pPr algn="just">
                        <a:spcAft>
                          <a:spcPts val="0"/>
                        </a:spcAft>
                      </a:pPr>
                      <a:r>
                        <a:rPr lang="zh-CN" sz="1600" b="1" kern="100">
                          <a:solidFill>
                            <a:srgbClr val="002060"/>
                          </a:solidFill>
                          <a:effectLst/>
                          <a:latin typeface="黑体" pitchFamily="49" charset="-122"/>
                          <a:ea typeface="黑体" pitchFamily="49" charset="-122"/>
                        </a:rPr>
                        <a:t>富有弹性</a:t>
                      </a:r>
                      <a:endParaRPr lang="zh-CN" sz="16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marL="342900" lvl="0" indent="-342900" algn="just">
                        <a:spcAft>
                          <a:spcPts val="0"/>
                        </a:spcAft>
                        <a:buFont typeface="+mj-lt"/>
                        <a:buAutoNum type="arabicPeriod"/>
                      </a:pPr>
                      <a:r>
                        <a:rPr lang="zh-CN" sz="1600" b="1" u="dbl" kern="100">
                          <a:solidFill>
                            <a:srgbClr val="002060"/>
                          </a:solidFill>
                          <a:effectLst/>
                          <a:latin typeface="黑体" pitchFamily="49" charset="-122"/>
                          <a:ea typeface="黑体" pitchFamily="49" charset="-122"/>
                        </a:rPr>
                        <a:t>弹性＞</a:t>
                      </a:r>
                      <a:r>
                        <a:rPr lang="en-US" sz="1600" b="1" u="dbl" kern="100">
                          <a:solidFill>
                            <a:srgbClr val="002060"/>
                          </a:solidFill>
                          <a:effectLst/>
                          <a:latin typeface="黑体" pitchFamily="49" charset="-122"/>
                          <a:ea typeface="黑体" pitchFamily="49" charset="-122"/>
                        </a:rPr>
                        <a:t>1</a:t>
                      </a:r>
                      <a:endParaRPr lang="zh-CN" sz="1600" b="1">
                        <a:solidFill>
                          <a:srgbClr val="002060"/>
                        </a:solidFill>
                        <a:effectLst/>
                        <a:latin typeface="黑体" pitchFamily="49" charset="-122"/>
                        <a:ea typeface="黑体" pitchFamily="49" charset="-122"/>
                      </a:endParaRPr>
                    </a:p>
                    <a:p>
                      <a:pPr marL="342900" lvl="0" indent="-342900" algn="just">
                        <a:spcAft>
                          <a:spcPts val="0"/>
                        </a:spcAft>
                        <a:buFont typeface="+mj-lt"/>
                        <a:buAutoNum type="arabicPeriod"/>
                      </a:pPr>
                      <a:r>
                        <a:rPr lang="zh-CN" sz="1600" b="1" kern="100">
                          <a:solidFill>
                            <a:srgbClr val="002060"/>
                          </a:solidFill>
                          <a:effectLst/>
                          <a:latin typeface="黑体" pitchFamily="49" charset="-122"/>
                          <a:ea typeface="黑体" pitchFamily="49" charset="-122"/>
                        </a:rPr>
                        <a:t>工时变动百分比</a:t>
                      </a:r>
                      <a:r>
                        <a:rPr lang="zh-CN" sz="1600" b="1" u="dbl" kern="100">
                          <a:solidFill>
                            <a:srgbClr val="002060"/>
                          </a:solidFill>
                          <a:effectLst/>
                          <a:latin typeface="黑体" pitchFamily="49" charset="-122"/>
                          <a:ea typeface="黑体" pitchFamily="49" charset="-122"/>
                        </a:rPr>
                        <a:t>大于</a:t>
                      </a:r>
                      <a:r>
                        <a:rPr lang="zh-CN" sz="1600" b="1" kern="100">
                          <a:solidFill>
                            <a:srgbClr val="002060"/>
                          </a:solidFill>
                          <a:effectLst/>
                          <a:latin typeface="黑体" pitchFamily="49" charset="-122"/>
                          <a:ea typeface="黑体" pitchFamily="49" charset="-122"/>
                        </a:rPr>
                        <a:t>工资率变动百分比</a:t>
                      </a:r>
                      <a:endParaRPr lang="zh-CN" sz="1600" b="1">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ctr">
                        <a:spcAft>
                          <a:spcPts val="0"/>
                        </a:spcAft>
                      </a:pPr>
                      <a:r>
                        <a:rPr lang="en-US" sz="1600" b="1" kern="100">
                          <a:solidFill>
                            <a:srgbClr val="002060"/>
                          </a:solidFill>
                          <a:effectLst/>
                          <a:latin typeface="黑体" pitchFamily="49" charset="-122"/>
                          <a:ea typeface="黑体" pitchFamily="49" charset="-122"/>
                        </a:rPr>
                        <a:t>---</a:t>
                      </a:r>
                      <a:endParaRPr lang="zh-CN" sz="16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231526422"/>
                  </a:ext>
                </a:extLst>
              </a:tr>
              <a:tr h="0">
                <a:tc>
                  <a:txBody>
                    <a:bodyPr/>
                    <a:lstStyle/>
                    <a:p>
                      <a:pPr algn="just">
                        <a:spcAft>
                          <a:spcPts val="0"/>
                        </a:spcAft>
                      </a:pPr>
                      <a:r>
                        <a:rPr lang="zh-CN" sz="1600" b="1" kern="100">
                          <a:solidFill>
                            <a:srgbClr val="002060"/>
                          </a:solidFill>
                          <a:effectLst/>
                          <a:latin typeface="黑体" pitchFamily="49" charset="-122"/>
                          <a:ea typeface="黑体" pitchFamily="49" charset="-122"/>
                        </a:rPr>
                        <a:t>缺乏弹性</a:t>
                      </a:r>
                      <a:endParaRPr lang="zh-CN" sz="16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marL="342900" lvl="0" indent="-342900" algn="just">
                        <a:spcAft>
                          <a:spcPts val="0"/>
                        </a:spcAft>
                        <a:buFont typeface="+mj-lt"/>
                        <a:buAutoNum type="arabicPeriod"/>
                      </a:pPr>
                      <a:r>
                        <a:rPr lang="zh-CN" sz="1600" b="1" u="dbl" kern="100" dirty="0">
                          <a:solidFill>
                            <a:srgbClr val="002060"/>
                          </a:solidFill>
                          <a:effectLst/>
                          <a:latin typeface="黑体" pitchFamily="49" charset="-122"/>
                          <a:ea typeface="黑体" pitchFamily="49" charset="-122"/>
                        </a:rPr>
                        <a:t>弹性＜</a:t>
                      </a:r>
                      <a:r>
                        <a:rPr lang="en-US" sz="1600" b="1" u="dbl" kern="100" dirty="0">
                          <a:solidFill>
                            <a:srgbClr val="002060"/>
                          </a:solidFill>
                          <a:effectLst/>
                          <a:latin typeface="黑体" pitchFamily="49" charset="-122"/>
                          <a:ea typeface="黑体" pitchFamily="49" charset="-122"/>
                        </a:rPr>
                        <a:t>1</a:t>
                      </a:r>
                      <a:endParaRPr lang="zh-CN" sz="1600" b="1" dirty="0">
                        <a:solidFill>
                          <a:srgbClr val="002060"/>
                        </a:solidFill>
                        <a:effectLst/>
                        <a:latin typeface="黑体" pitchFamily="49" charset="-122"/>
                        <a:ea typeface="黑体" pitchFamily="49" charset="-122"/>
                      </a:endParaRPr>
                    </a:p>
                    <a:p>
                      <a:pPr marL="342900" lvl="0" indent="-342900" algn="just">
                        <a:spcAft>
                          <a:spcPts val="0"/>
                        </a:spcAft>
                        <a:buFont typeface="+mj-lt"/>
                        <a:buAutoNum type="arabicPeriod"/>
                      </a:pPr>
                      <a:r>
                        <a:rPr lang="zh-CN" sz="1600" b="1" kern="100" dirty="0">
                          <a:solidFill>
                            <a:srgbClr val="002060"/>
                          </a:solidFill>
                          <a:effectLst/>
                          <a:latin typeface="黑体" pitchFamily="49" charset="-122"/>
                          <a:ea typeface="黑体" pitchFamily="49" charset="-122"/>
                        </a:rPr>
                        <a:t>工时变动百分比</a:t>
                      </a:r>
                      <a:r>
                        <a:rPr lang="zh-CN" sz="1600" b="1" u="dbl" kern="100" dirty="0">
                          <a:solidFill>
                            <a:srgbClr val="002060"/>
                          </a:solidFill>
                          <a:effectLst/>
                          <a:latin typeface="黑体" pitchFamily="49" charset="-122"/>
                          <a:ea typeface="黑体" pitchFamily="49" charset="-122"/>
                        </a:rPr>
                        <a:t>小于</a:t>
                      </a:r>
                      <a:r>
                        <a:rPr lang="zh-CN" sz="1600" b="1" kern="100" dirty="0">
                          <a:solidFill>
                            <a:srgbClr val="002060"/>
                          </a:solidFill>
                          <a:effectLst/>
                          <a:latin typeface="黑体" pitchFamily="49" charset="-122"/>
                          <a:ea typeface="黑体" pitchFamily="49" charset="-122"/>
                        </a:rPr>
                        <a:t>工资率变动百分比</a:t>
                      </a:r>
                      <a:endParaRPr lang="zh-CN" sz="1600" b="1"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ctr">
                        <a:spcAft>
                          <a:spcPts val="0"/>
                        </a:spcAft>
                      </a:pPr>
                      <a:r>
                        <a:rPr lang="en-US" sz="1600" b="1" kern="100">
                          <a:solidFill>
                            <a:srgbClr val="002060"/>
                          </a:solidFill>
                          <a:effectLst/>
                          <a:latin typeface="黑体" pitchFamily="49" charset="-122"/>
                          <a:ea typeface="黑体" pitchFamily="49" charset="-122"/>
                        </a:rPr>
                        <a:t>---</a:t>
                      </a:r>
                      <a:endParaRPr lang="zh-CN" sz="16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933290221"/>
                  </a:ext>
                </a:extLst>
              </a:tr>
              <a:tr h="0">
                <a:tc>
                  <a:txBody>
                    <a:bodyPr/>
                    <a:lstStyle/>
                    <a:p>
                      <a:pPr algn="just">
                        <a:spcAft>
                          <a:spcPts val="0"/>
                        </a:spcAft>
                      </a:pPr>
                      <a:r>
                        <a:rPr lang="zh-CN" sz="1600" b="1" kern="100">
                          <a:solidFill>
                            <a:srgbClr val="002060"/>
                          </a:solidFill>
                          <a:effectLst/>
                          <a:latin typeface="黑体" pitchFamily="49" charset="-122"/>
                          <a:ea typeface="黑体" pitchFamily="49" charset="-122"/>
                        </a:rPr>
                        <a:t>单位弹性</a:t>
                      </a:r>
                      <a:endParaRPr lang="zh-CN" sz="16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marL="342900" lvl="0" indent="-342900" algn="just">
                        <a:spcAft>
                          <a:spcPts val="0"/>
                        </a:spcAft>
                        <a:buFont typeface="+mj-lt"/>
                        <a:buAutoNum type="arabicPeriod"/>
                      </a:pPr>
                      <a:r>
                        <a:rPr lang="zh-CN" sz="1600" b="1" u="dbl" kern="100">
                          <a:solidFill>
                            <a:srgbClr val="002060"/>
                          </a:solidFill>
                          <a:effectLst/>
                          <a:latin typeface="黑体" pitchFamily="49" charset="-122"/>
                          <a:ea typeface="黑体" pitchFamily="49" charset="-122"/>
                        </a:rPr>
                        <a:t>弹性</a:t>
                      </a:r>
                      <a:r>
                        <a:rPr lang="en-US" sz="1600" b="1" u="dbl" kern="100">
                          <a:solidFill>
                            <a:srgbClr val="002060"/>
                          </a:solidFill>
                          <a:effectLst/>
                          <a:latin typeface="黑体" pitchFamily="49" charset="-122"/>
                          <a:ea typeface="黑体" pitchFamily="49" charset="-122"/>
                        </a:rPr>
                        <a:t>=1</a:t>
                      </a:r>
                      <a:endParaRPr lang="zh-CN" sz="1600" b="1">
                        <a:solidFill>
                          <a:srgbClr val="002060"/>
                        </a:solidFill>
                        <a:effectLst/>
                        <a:latin typeface="黑体" pitchFamily="49" charset="-122"/>
                        <a:ea typeface="黑体" pitchFamily="49" charset="-122"/>
                      </a:endParaRPr>
                    </a:p>
                    <a:p>
                      <a:pPr marL="342900" lvl="0" indent="-342900" algn="just">
                        <a:spcAft>
                          <a:spcPts val="0"/>
                        </a:spcAft>
                        <a:buFont typeface="+mj-lt"/>
                        <a:buAutoNum type="arabicPeriod"/>
                      </a:pPr>
                      <a:r>
                        <a:rPr lang="zh-CN" sz="1600" b="1" kern="100">
                          <a:solidFill>
                            <a:srgbClr val="002060"/>
                          </a:solidFill>
                          <a:effectLst/>
                          <a:latin typeface="黑体" pitchFamily="49" charset="-122"/>
                          <a:ea typeface="黑体" pitchFamily="49" charset="-122"/>
                        </a:rPr>
                        <a:t>工时变动百分比</a:t>
                      </a:r>
                      <a:r>
                        <a:rPr lang="zh-CN" sz="1600" b="1" u="dbl" kern="100">
                          <a:solidFill>
                            <a:srgbClr val="002060"/>
                          </a:solidFill>
                          <a:effectLst/>
                          <a:latin typeface="黑体" pitchFamily="49" charset="-122"/>
                          <a:ea typeface="黑体" pitchFamily="49" charset="-122"/>
                        </a:rPr>
                        <a:t>等于</a:t>
                      </a:r>
                      <a:r>
                        <a:rPr lang="zh-CN" sz="1600" b="1" kern="100">
                          <a:solidFill>
                            <a:srgbClr val="002060"/>
                          </a:solidFill>
                          <a:effectLst/>
                          <a:latin typeface="黑体" pitchFamily="49" charset="-122"/>
                          <a:ea typeface="黑体" pitchFamily="49" charset="-122"/>
                        </a:rPr>
                        <a:t>工资率变动百分比</a:t>
                      </a:r>
                      <a:endParaRPr lang="zh-CN" sz="1600" b="1">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just">
                        <a:spcAft>
                          <a:spcPts val="0"/>
                        </a:spcAft>
                      </a:pPr>
                      <a:r>
                        <a:rPr lang="en-US" sz="1600" b="1" u="dbl" kern="100" dirty="0">
                          <a:solidFill>
                            <a:srgbClr val="002060"/>
                          </a:solidFill>
                          <a:effectLst/>
                          <a:latin typeface="黑体" pitchFamily="49" charset="-122"/>
                          <a:ea typeface="黑体" pitchFamily="49" charset="-122"/>
                        </a:rPr>
                        <a:t>45</a:t>
                      </a:r>
                      <a:r>
                        <a:rPr lang="zh-CN" sz="1600" b="1" u="dbl" kern="100" dirty="0">
                          <a:solidFill>
                            <a:srgbClr val="002060"/>
                          </a:solidFill>
                          <a:effectLst/>
                          <a:latin typeface="黑体" pitchFamily="49" charset="-122"/>
                          <a:ea typeface="黑体" pitchFamily="49" charset="-122"/>
                        </a:rPr>
                        <a:t>度角的直线</a:t>
                      </a:r>
                      <a:endParaRPr lang="zh-CN" sz="1600" b="1" kern="100" dirty="0">
                        <a:solidFill>
                          <a:srgbClr val="002060"/>
                        </a:solidFill>
                        <a:effectLst/>
                        <a:latin typeface="黑体" pitchFamily="49" charset="-122"/>
                        <a:ea typeface="黑体" pitchFamily="49" charset="-122"/>
                      </a:endParaRPr>
                    </a:p>
                    <a:p>
                      <a:pPr algn="just">
                        <a:spcAft>
                          <a:spcPts val="0"/>
                        </a:spcAft>
                      </a:pPr>
                      <a:r>
                        <a:rPr lang="zh-CN" sz="1600" b="1" u="dbl" kern="100" dirty="0">
                          <a:solidFill>
                            <a:srgbClr val="002060"/>
                          </a:solidFill>
                          <a:effectLst/>
                          <a:latin typeface="黑体" pitchFamily="49" charset="-122"/>
                          <a:ea typeface="黑体" pitchFamily="49" charset="-122"/>
                        </a:rPr>
                        <a:t>（行业常见的）</a:t>
                      </a:r>
                      <a:endParaRPr lang="zh-CN" sz="16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177463113"/>
                  </a:ext>
                </a:extLst>
              </a:tr>
              <a:tr h="0">
                <a:tc>
                  <a:txBody>
                    <a:bodyPr/>
                    <a:lstStyle/>
                    <a:p>
                      <a:pPr algn="just">
                        <a:spcAft>
                          <a:spcPts val="0"/>
                        </a:spcAft>
                      </a:pPr>
                      <a:r>
                        <a:rPr lang="zh-CN" sz="1600" b="1" kern="100">
                          <a:solidFill>
                            <a:srgbClr val="002060"/>
                          </a:solidFill>
                          <a:effectLst/>
                          <a:latin typeface="黑体" pitchFamily="49" charset="-122"/>
                          <a:ea typeface="黑体" pitchFamily="49" charset="-122"/>
                        </a:rPr>
                        <a:t>无弹性</a:t>
                      </a:r>
                      <a:endParaRPr lang="zh-CN" sz="16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just">
                        <a:spcAft>
                          <a:spcPts val="0"/>
                        </a:spcAft>
                      </a:pPr>
                      <a:r>
                        <a:rPr lang="en-US" sz="1600" b="1" kern="100">
                          <a:solidFill>
                            <a:srgbClr val="002060"/>
                          </a:solidFill>
                          <a:effectLst/>
                          <a:latin typeface="黑体" pitchFamily="49" charset="-122"/>
                          <a:ea typeface="黑体" pitchFamily="49" charset="-122"/>
                        </a:rPr>
                        <a:t>(1</a:t>
                      </a:r>
                      <a:r>
                        <a:rPr lang="en-US" sz="1600" b="1" u="dbl" kern="100">
                          <a:solidFill>
                            <a:srgbClr val="002060"/>
                          </a:solidFill>
                          <a:effectLst/>
                          <a:latin typeface="黑体" pitchFamily="49" charset="-122"/>
                          <a:ea typeface="黑体" pitchFamily="49" charset="-122"/>
                        </a:rPr>
                        <a:t>)</a:t>
                      </a:r>
                      <a:r>
                        <a:rPr lang="zh-CN" sz="1600" b="1" u="dbl" kern="100">
                          <a:solidFill>
                            <a:srgbClr val="002060"/>
                          </a:solidFill>
                          <a:effectLst/>
                          <a:latin typeface="黑体" pitchFamily="49" charset="-122"/>
                          <a:ea typeface="黑体" pitchFamily="49" charset="-122"/>
                        </a:rPr>
                        <a:t>弹性</a:t>
                      </a:r>
                      <a:r>
                        <a:rPr lang="en-US" sz="1600" b="1" u="dbl" kern="100">
                          <a:solidFill>
                            <a:srgbClr val="002060"/>
                          </a:solidFill>
                          <a:effectLst/>
                          <a:latin typeface="黑体" pitchFamily="49" charset="-122"/>
                          <a:ea typeface="黑体" pitchFamily="49" charset="-122"/>
                        </a:rPr>
                        <a:t>=0</a:t>
                      </a:r>
                      <a:endParaRPr lang="zh-CN" sz="1600" b="1">
                        <a:solidFill>
                          <a:srgbClr val="002060"/>
                        </a:solidFill>
                        <a:effectLst/>
                        <a:latin typeface="黑体" pitchFamily="49" charset="-122"/>
                        <a:ea typeface="黑体" pitchFamily="49" charset="-122"/>
                      </a:endParaRPr>
                    </a:p>
                    <a:p>
                      <a:pPr algn="just">
                        <a:spcAft>
                          <a:spcPts val="0"/>
                        </a:spcAft>
                      </a:pPr>
                      <a:r>
                        <a:rPr lang="en-US" sz="1600" b="1" kern="100">
                          <a:solidFill>
                            <a:srgbClr val="002060"/>
                          </a:solidFill>
                          <a:effectLst/>
                          <a:latin typeface="黑体" pitchFamily="49" charset="-122"/>
                          <a:ea typeface="黑体" pitchFamily="49" charset="-122"/>
                        </a:rPr>
                        <a:t>(2)</a:t>
                      </a:r>
                      <a:r>
                        <a:rPr lang="zh-CN" sz="1600" b="1" kern="100">
                          <a:solidFill>
                            <a:srgbClr val="002060"/>
                          </a:solidFill>
                          <a:effectLst/>
                          <a:latin typeface="黑体" pitchFamily="49" charset="-122"/>
                          <a:ea typeface="黑体" pitchFamily="49" charset="-122"/>
                        </a:rPr>
                        <a:t>工资率变动</a:t>
                      </a:r>
                      <a:r>
                        <a:rPr lang="zh-CN" sz="1600" b="1" u="sng" kern="100">
                          <a:solidFill>
                            <a:srgbClr val="002060"/>
                          </a:solidFill>
                          <a:effectLst/>
                          <a:latin typeface="黑体" pitchFamily="49" charset="-122"/>
                          <a:ea typeface="黑体" pitchFamily="49" charset="-122"/>
                        </a:rPr>
                        <a:t>不会</a:t>
                      </a:r>
                      <a:r>
                        <a:rPr lang="zh-CN" sz="1600" b="1" kern="100">
                          <a:solidFill>
                            <a:srgbClr val="002060"/>
                          </a:solidFill>
                          <a:effectLst/>
                          <a:latin typeface="黑体" pitchFamily="49" charset="-122"/>
                          <a:ea typeface="黑体" pitchFamily="49" charset="-122"/>
                        </a:rPr>
                        <a:t>带来劳动工时的</a:t>
                      </a:r>
                      <a:r>
                        <a:rPr lang="zh-CN" sz="1600" b="1" u="sng" kern="100">
                          <a:solidFill>
                            <a:srgbClr val="002060"/>
                          </a:solidFill>
                          <a:effectLst/>
                          <a:latin typeface="黑体" pitchFamily="49" charset="-122"/>
                          <a:ea typeface="黑体" pitchFamily="49" charset="-122"/>
                        </a:rPr>
                        <a:t>任何变动</a:t>
                      </a:r>
                      <a:endParaRPr lang="zh-CN" sz="16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ctr">
                        <a:spcAft>
                          <a:spcPts val="0"/>
                        </a:spcAft>
                      </a:pPr>
                      <a:r>
                        <a:rPr lang="zh-CN" sz="1600" b="1" u="dbl" kern="100">
                          <a:solidFill>
                            <a:srgbClr val="002060"/>
                          </a:solidFill>
                          <a:effectLst/>
                          <a:latin typeface="黑体" pitchFamily="49" charset="-122"/>
                          <a:ea typeface="黑体" pitchFamily="49" charset="-122"/>
                        </a:rPr>
                        <a:t>垂直</a:t>
                      </a:r>
                      <a:endParaRPr lang="zh-CN" sz="16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779554929"/>
                  </a:ext>
                </a:extLst>
              </a:tr>
              <a:tr h="0">
                <a:tc>
                  <a:txBody>
                    <a:bodyPr/>
                    <a:lstStyle/>
                    <a:p>
                      <a:pPr algn="just">
                        <a:spcAft>
                          <a:spcPts val="0"/>
                        </a:spcAft>
                      </a:pPr>
                      <a:r>
                        <a:rPr lang="zh-CN" sz="1600" b="1" kern="100">
                          <a:solidFill>
                            <a:srgbClr val="002060"/>
                          </a:solidFill>
                          <a:effectLst/>
                          <a:latin typeface="黑体" pitchFamily="49" charset="-122"/>
                          <a:ea typeface="黑体" pitchFamily="49" charset="-122"/>
                        </a:rPr>
                        <a:t>无限弹性</a:t>
                      </a:r>
                      <a:endParaRPr lang="zh-CN" sz="16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just">
                        <a:spcAft>
                          <a:spcPts val="0"/>
                        </a:spcAft>
                      </a:pPr>
                      <a:r>
                        <a:rPr lang="en-US" sz="1600" b="1" kern="100">
                          <a:solidFill>
                            <a:srgbClr val="002060"/>
                          </a:solidFill>
                          <a:effectLst/>
                          <a:latin typeface="黑体" pitchFamily="49" charset="-122"/>
                          <a:ea typeface="黑体" pitchFamily="49" charset="-122"/>
                        </a:rPr>
                        <a:t>(1)</a:t>
                      </a:r>
                      <a:r>
                        <a:rPr lang="zh-CN" sz="1600" b="1" u="dbl" kern="100">
                          <a:solidFill>
                            <a:srgbClr val="002060"/>
                          </a:solidFill>
                          <a:effectLst/>
                          <a:latin typeface="黑体" pitchFamily="49" charset="-122"/>
                          <a:ea typeface="黑体" pitchFamily="49" charset="-122"/>
                        </a:rPr>
                        <a:t>弹性为∞</a:t>
                      </a:r>
                      <a:endParaRPr lang="zh-CN" sz="1600" b="1">
                        <a:solidFill>
                          <a:srgbClr val="002060"/>
                        </a:solidFill>
                        <a:effectLst/>
                        <a:latin typeface="黑体" pitchFamily="49" charset="-122"/>
                        <a:ea typeface="黑体" pitchFamily="49" charset="-122"/>
                      </a:endParaRPr>
                    </a:p>
                    <a:p>
                      <a:pPr algn="just">
                        <a:spcAft>
                          <a:spcPts val="0"/>
                        </a:spcAft>
                      </a:pPr>
                      <a:r>
                        <a:rPr lang="en-US" sz="1600" b="1" kern="100">
                          <a:solidFill>
                            <a:srgbClr val="002060"/>
                          </a:solidFill>
                          <a:effectLst/>
                          <a:latin typeface="黑体" pitchFamily="49" charset="-122"/>
                          <a:ea typeface="黑体" pitchFamily="49" charset="-122"/>
                        </a:rPr>
                        <a:t>(2)</a:t>
                      </a:r>
                      <a:r>
                        <a:rPr lang="zh-CN" sz="1600" b="1" kern="100">
                          <a:solidFill>
                            <a:srgbClr val="002060"/>
                          </a:solidFill>
                          <a:effectLst/>
                          <a:latin typeface="黑体" pitchFamily="49" charset="-122"/>
                          <a:ea typeface="黑体" pitchFamily="49" charset="-122"/>
                        </a:rPr>
                        <a:t>在某工资率下劳动需求者</a:t>
                      </a:r>
                      <a:r>
                        <a:rPr lang="zh-CN" sz="1600" b="1" u="dbl" kern="100">
                          <a:solidFill>
                            <a:srgbClr val="002060"/>
                          </a:solidFill>
                          <a:effectLst/>
                          <a:latin typeface="黑体" pitchFamily="49" charset="-122"/>
                          <a:ea typeface="黑体" pitchFamily="49" charset="-122"/>
                        </a:rPr>
                        <a:t>可获得任意数量</a:t>
                      </a:r>
                      <a:r>
                        <a:rPr lang="zh-CN" sz="1600" b="1" kern="100">
                          <a:solidFill>
                            <a:srgbClr val="002060"/>
                          </a:solidFill>
                          <a:effectLst/>
                          <a:latin typeface="黑体" pitchFamily="49" charset="-122"/>
                          <a:ea typeface="黑体" pitchFamily="49" charset="-122"/>
                        </a:rPr>
                        <a:t>的劳动力</a:t>
                      </a:r>
                      <a:endParaRPr lang="zh-CN" sz="16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ctr">
                        <a:spcAft>
                          <a:spcPts val="0"/>
                        </a:spcAft>
                      </a:pPr>
                      <a:r>
                        <a:rPr lang="zh-CN" sz="1600" b="1" u="dbl" kern="100" dirty="0">
                          <a:solidFill>
                            <a:srgbClr val="002060"/>
                          </a:solidFill>
                          <a:effectLst/>
                          <a:latin typeface="黑体" pitchFamily="49" charset="-122"/>
                          <a:ea typeface="黑体" pitchFamily="49" charset="-122"/>
                        </a:rPr>
                        <a:t>水平</a:t>
                      </a:r>
                      <a:endParaRPr lang="zh-CN" sz="16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011564433"/>
                  </a:ext>
                </a:extLst>
              </a:tr>
            </a:tbl>
          </a:graphicData>
        </a:graphic>
      </p:graphicFrame>
    </p:spTree>
    <p:extLst>
      <p:ext uri="{BB962C8B-B14F-4D97-AF65-F5344CB8AC3E}">
        <p14:creationId xmlns:p14="http://schemas.microsoft.com/office/powerpoint/2010/main" val="313749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248FAF79-B689-45CB-87F9-619D5D32A870}"/>
              </a:ext>
            </a:extLst>
          </p:cNvPr>
          <p:cNvSpPr/>
          <p:nvPr/>
        </p:nvSpPr>
        <p:spPr>
          <a:xfrm>
            <a:off x="820586" y="650443"/>
            <a:ext cx="1930337" cy="369332"/>
          </a:xfrm>
          <a:prstGeom prst="rect">
            <a:avLst/>
          </a:prstGeom>
        </p:spPr>
        <p:txBody>
          <a:bodyPr wrap="none">
            <a:spAutoFit/>
          </a:bodyPr>
          <a:lstStyle/>
          <a:p>
            <a:r>
              <a:rPr lang="en-US" altLang="zh-CN" b="1" u="sng" kern="100" dirty="0">
                <a:solidFill>
                  <a:srgbClr val="C00000"/>
                </a:solidFill>
                <a:latin typeface="黑体" pitchFamily="49" charset="-122"/>
                <a:ea typeface="黑体" pitchFamily="49" charset="-122"/>
                <a:cs typeface="宋体" panose="02010600030101010101" pitchFamily="2" charset="-122"/>
              </a:rPr>
              <a:t>13.</a:t>
            </a:r>
            <a:r>
              <a:rPr lang="zh-CN" altLang="zh-CN" b="1" u="sng" kern="100" dirty="0">
                <a:solidFill>
                  <a:srgbClr val="C00000"/>
                </a:solidFill>
                <a:latin typeface="黑体" pitchFamily="49" charset="-122"/>
                <a:ea typeface="黑体" pitchFamily="49" charset="-122"/>
                <a:cs typeface="宋体" panose="02010600030101010101" pitchFamily="2" charset="-122"/>
              </a:rPr>
              <a:t>家庭生产理论</a:t>
            </a:r>
            <a:endParaRPr lang="zh-CN" altLang="en-US" dirty="0">
              <a:latin typeface="黑体" pitchFamily="49" charset="-122"/>
              <a:ea typeface="黑体" pitchFamily="49" charset="-122"/>
            </a:endParaRPr>
          </a:p>
        </p:txBody>
      </p:sp>
      <p:graphicFrame>
        <p:nvGraphicFramePr>
          <p:cNvPr id="7" name="表格 6">
            <a:extLst>
              <a:ext uri="{FF2B5EF4-FFF2-40B4-BE49-F238E27FC236}">
                <a16:creationId xmlns:a16="http://schemas.microsoft.com/office/drawing/2014/main" id="{75521572-2DE2-4E9F-AADA-F22F99127E5A}"/>
              </a:ext>
            </a:extLst>
          </p:cNvPr>
          <p:cNvGraphicFramePr>
            <a:graphicFrameLocks noGrp="1"/>
          </p:cNvGraphicFramePr>
          <p:nvPr/>
        </p:nvGraphicFramePr>
        <p:xfrm>
          <a:off x="692150" y="1066800"/>
          <a:ext cx="10837863" cy="2194560"/>
        </p:xfrm>
        <a:graphic>
          <a:graphicData uri="http://schemas.openxmlformats.org/drawingml/2006/table">
            <a:tbl>
              <a:tblPr>
                <a:tableStyleId>{5C22544A-7EE6-4342-B048-85BDC9FD1C3A}</a:tableStyleId>
              </a:tblPr>
              <a:tblGrid>
                <a:gridCol w="2660650">
                  <a:extLst>
                    <a:ext uri="{9D8B030D-6E8A-4147-A177-3AD203B41FA5}">
                      <a16:colId xmlns:a16="http://schemas.microsoft.com/office/drawing/2014/main" val="2003834661"/>
                    </a:ext>
                  </a:extLst>
                </a:gridCol>
                <a:gridCol w="8177213">
                  <a:extLst>
                    <a:ext uri="{9D8B030D-6E8A-4147-A177-3AD203B41FA5}">
                      <a16:colId xmlns:a16="http://schemas.microsoft.com/office/drawing/2014/main" val="4202042796"/>
                    </a:ext>
                  </a:extLst>
                </a:gridCol>
              </a:tblGrid>
              <a:tr h="0">
                <a:tc>
                  <a:txBody>
                    <a:bodyPr/>
                    <a:lstStyle/>
                    <a:p>
                      <a:pPr algn="just">
                        <a:spcAft>
                          <a:spcPts val="0"/>
                        </a:spcAft>
                      </a:pPr>
                      <a:r>
                        <a:rPr lang="en-US" sz="1800" b="1" kern="0" dirty="0">
                          <a:solidFill>
                            <a:srgbClr val="002060"/>
                          </a:solidFill>
                          <a:effectLst/>
                          <a:latin typeface="黑体" pitchFamily="49" charset="-122"/>
                          <a:ea typeface="黑体" pitchFamily="49" charset="-122"/>
                        </a:rPr>
                        <a:t>1.</a:t>
                      </a:r>
                      <a:r>
                        <a:rPr lang="zh-CN" sz="1800" b="1" kern="0" dirty="0">
                          <a:solidFill>
                            <a:srgbClr val="002060"/>
                          </a:solidFill>
                          <a:effectLst/>
                          <a:latin typeface="黑体" pitchFamily="49" charset="-122"/>
                          <a:ea typeface="黑体" pitchFamily="49" charset="-122"/>
                        </a:rPr>
                        <a:t>分析角度</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just">
                        <a:spcAft>
                          <a:spcPts val="0"/>
                        </a:spcAft>
                      </a:pPr>
                      <a:r>
                        <a:rPr lang="zh-CN" sz="1800" b="1">
                          <a:solidFill>
                            <a:srgbClr val="002060"/>
                          </a:solidFill>
                          <a:effectLst/>
                          <a:latin typeface="黑体" pitchFamily="49" charset="-122"/>
                          <a:ea typeface="黑体" pitchFamily="49" charset="-122"/>
                        </a:rPr>
                        <a:t>（</a:t>
                      </a:r>
                      <a:r>
                        <a:rPr lang="en-US" sz="1800" b="1">
                          <a:solidFill>
                            <a:srgbClr val="002060"/>
                          </a:solidFill>
                          <a:effectLst/>
                          <a:latin typeface="黑体" pitchFamily="49" charset="-122"/>
                          <a:ea typeface="黑体" pitchFamily="49" charset="-122"/>
                        </a:rPr>
                        <a:t>1</a:t>
                      </a:r>
                      <a:r>
                        <a:rPr lang="zh-CN" sz="1800" b="1">
                          <a:solidFill>
                            <a:srgbClr val="002060"/>
                          </a:solidFill>
                          <a:effectLst/>
                          <a:latin typeface="黑体" pitchFamily="49" charset="-122"/>
                          <a:ea typeface="黑体" pitchFamily="49" charset="-122"/>
                        </a:rPr>
                        <a:t>）它是以家庭为单位来分析劳动力供给问题。</a:t>
                      </a:r>
                    </a:p>
                    <a:p>
                      <a:pPr algn="l">
                        <a:spcAft>
                          <a:spcPts val="0"/>
                        </a:spcAft>
                      </a:pPr>
                      <a:r>
                        <a:rPr lang="zh-CN" sz="1800" b="1" kern="0">
                          <a:solidFill>
                            <a:srgbClr val="002060"/>
                          </a:solidFill>
                          <a:effectLst/>
                          <a:latin typeface="黑体" pitchFamily="49" charset="-122"/>
                          <a:ea typeface="黑体" pitchFamily="49" charset="-122"/>
                        </a:rPr>
                        <a:t>（</a:t>
                      </a:r>
                      <a:r>
                        <a:rPr lang="en-US" sz="1800" b="1" kern="0">
                          <a:solidFill>
                            <a:srgbClr val="002060"/>
                          </a:solidFill>
                          <a:effectLst/>
                          <a:latin typeface="黑体" pitchFamily="49" charset="-122"/>
                          <a:ea typeface="黑体" pitchFamily="49" charset="-122"/>
                        </a:rPr>
                        <a:t>2</a:t>
                      </a:r>
                      <a:r>
                        <a:rPr lang="zh-CN" sz="1800" b="1" kern="0">
                          <a:solidFill>
                            <a:srgbClr val="002060"/>
                          </a:solidFill>
                          <a:effectLst/>
                          <a:latin typeface="黑体" pitchFamily="49" charset="-122"/>
                          <a:ea typeface="黑体" pitchFamily="49" charset="-122"/>
                        </a:rPr>
                        <a:t>）一个家庭会把它</a:t>
                      </a:r>
                      <a:r>
                        <a:rPr lang="zh-CN" sz="1800" b="1" u="dbl" kern="0">
                          <a:solidFill>
                            <a:srgbClr val="002060"/>
                          </a:solidFill>
                          <a:effectLst/>
                          <a:latin typeface="黑体" pitchFamily="49" charset="-122"/>
                          <a:ea typeface="黑体" pitchFamily="49" charset="-122"/>
                        </a:rPr>
                        <a:t>生产出来的家庭物品</a:t>
                      </a:r>
                      <a:r>
                        <a:rPr lang="zh-CN" sz="1800" b="1" kern="0">
                          <a:solidFill>
                            <a:srgbClr val="002060"/>
                          </a:solidFill>
                          <a:effectLst/>
                          <a:latin typeface="黑体" pitchFamily="49" charset="-122"/>
                          <a:ea typeface="黑体" pitchFamily="49" charset="-122"/>
                        </a:rPr>
                        <a:t>看成是效用的直接来源。</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504626157"/>
                  </a:ext>
                </a:extLst>
              </a:tr>
              <a:tr h="0">
                <a:tc>
                  <a:txBody>
                    <a:bodyPr/>
                    <a:lstStyle/>
                    <a:p>
                      <a:pPr algn="just">
                        <a:spcAft>
                          <a:spcPts val="0"/>
                        </a:spcAft>
                      </a:pPr>
                      <a:r>
                        <a:rPr lang="en-US" sz="1800" b="1" kern="0">
                          <a:solidFill>
                            <a:srgbClr val="002060"/>
                          </a:solidFill>
                          <a:effectLst/>
                          <a:latin typeface="黑体" pitchFamily="49" charset="-122"/>
                          <a:ea typeface="黑体" pitchFamily="49" charset="-122"/>
                        </a:rPr>
                        <a:t>2.</a:t>
                      </a:r>
                      <a:r>
                        <a:rPr lang="zh-CN" sz="1800" b="1" kern="0">
                          <a:solidFill>
                            <a:srgbClr val="002060"/>
                          </a:solidFill>
                          <a:effectLst/>
                          <a:latin typeface="黑体" pitchFamily="49" charset="-122"/>
                          <a:ea typeface="黑体" pitchFamily="49" charset="-122"/>
                        </a:rPr>
                        <a:t>家庭时间分配</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just">
                        <a:spcAft>
                          <a:spcPts val="0"/>
                        </a:spcAft>
                      </a:pPr>
                      <a:r>
                        <a:rPr lang="zh-CN" sz="1800" b="1" kern="0">
                          <a:solidFill>
                            <a:srgbClr val="002060"/>
                          </a:solidFill>
                          <a:effectLst/>
                          <a:latin typeface="黑体" pitchFamily="49" charset="-122"/>
                          <a:ea typeface="黑体" pitchFamily="49" charset="-122"/>
                        </a:rPr>
                        <a:t>（</a:t>
                      </a:r>
                      <a:r>
                        <a:rPr lang="en-US" sz="1800" b="1" kern="0">
                          <a:solidFill>
                            <a:srgbClr val="002060"/>
                          </a:solidFill>
                          <a:effectLst/>
                          <a:latin typeface="黑体" pitchFamily="49" charset="-122"/>
                          <a:ea typeface="黑体" pitchFamily="49" charset="-122"/>
                        </a:rPr>
                        <a:t>1</a:t>
                      </a:r>
                      <a:r>
                        <a:rPr lang="zh-CN" sz="1800" b="1" kern="0">
                          <a:solidFill>
                            <a:srgbClr val="002060"/>
                          </a:solidFill>
                          <a:effectLst/>
                          <a:latin typeface="黑体" pitchFamily="49" charset="-122"/>
                          <a:ea typeface="黑体" pitchFamily="49" charset="-122"/>
                        </a:rPr>
                        <a:t>）市场工作时间 （</a:t>
                      </a:r>
                      <a:r>
                        <a:rPr lang="en-US" sz="1800" b="1" kern="0">
                          <a:solidFill>
                            <a:srgbClr val="002060"/>
                          </a:solidFill>
                          <a:effectLst/>
                          <a:latin typeface="黑体" pitchFamily="49" charset="-122"/>
                          <a:ea typeface="黑体" pitchFamily="49" charset="-122"/>
                        </a:rPr>
                        <a:t>2</a:t>
                      </a:r>
                      <a:r>
                        <a:rPr lang="zh-CN" sz="1800" b="1" kern="0">
                          <a:solidFill>
                            <a:srgbClr val="002060"/>
                          </a:solidFill>
                          <a:effectLst/>
                          <a:latin typeface="黑体" pitchFamily="49" charset="-122"/>
                          <a:ea typeface="黑体" pitchFamily="49" charset="-122"/>
                        </a:rPr>
                        <a:t>）家庭生产时间</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07437374"/>
                  </a:ext>
                </a:extLst>
              </a:tr>
              <a:tr h="0">
                <a:tc>
                  <a:txBody>
                    <a:bodyPr/>
                    <a:lstStyle/>
                    <a:p>
                      <a:pPr algn="just">
                        <a:spcAft>
                          <a:spcPts val="0"/>
                        </a:spcAft>
                      </a:pPr>
                      <a:r>
                        <a:rPr lang="en-US" sz="1800" b="1" kern="0">
                          <a:solidFill>
                            <a:srgbClr val="002060"/>
                          </a:solidFill>
                          <a:effectLst/>
                          <a:latin typeface="黑体" pitchFamily="49" charset="-122"/>
                          <a:ea typeface="黑体" pitchFamily="49" charset="-122"/>
                        </a:rPr>
                        <a:t>3.</a:t>
                      </a:r>
                      <a:r>
                        <a:rPr lang="zh-CN" sz="1800" b="1" kern="0">
                          <a:solidFill>
                            <a:srgbClr val="002060"/>
                          </a:solidFill>
                          <a:effectLst/>
                          <a:latin typeface="黑体" pitchFamily="49" charset="-122"/>
                          <a:ea typeface="黑体" pitchFamily="49" charset="-122"/>
                        </a:rPr>
                        <a:t>家庭物品的生产方式</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just">
                        <a:spcAft>
                          <a:spcPts val="0"/>
                        </a:spcAft>
                      </a:pPr>
                      <a:r>
                        <a:rPr lang="zh-CN" sz="1800" b="1" kern="0" dirty="0">
                          <a:solidFill>
                            <a:srgbClr val="002060"/>
                          </a:solidFill>
                          <a:effectLst/>
                          <a:latin typeface="黑体" pitchFamily="49" charset="-122"/>
                          <a:ea typeface="黑体" pitchFamily="49" charset="-122"/>
                        </a:rPr>
                        <a:t>时间密集型</a:t>
                      </a:r>
                      <a:r>
                        <a:rPr lang="zh-CN" altLang="en-US" sz="1800" b="1" kern="0" dirty="0">
                          <a:solidFill>
                            <a:srgbClr val="002060"/>
                          </a:solidFill>
                          <a:effectLst/>
                          <a:latin typeface="黑体" pitchFamily="49" charset="-122"/>
                          <a:ea typeface="黑体" pitchFamily="49" charset="-122"/>
                        </a:rPr>
                        <a:t>：是指生产家庭物品时，家庭生产时间所占比重较大，而购买的商品或服务所占的比重相对较小。</a:t>
                      </a:r>
                      <a:endParaRPr lang="en-US" altLang="zh-CN" sz="1800" b="1" kern="0" dirty="0">
                        <a:solidFill>
                          <a:srgbClr val="002060"/>
                        </a:solidFill>
                        <a:effectLst/>
                        <a:latin typeface="黑体" pitchFamily="49" charset="-122"/>
                        <a:ea typeface="黑体" pitchFamily="49" charset="-122"/>
                      </a:endParaRPr>
                    </a:p>
                    <a:p>
                      <a:pPr algn="just">
                        <a:spcAft>
                          <a:spcPts val="0"/>
                        </a:spcAft>
                      </a:pPr>
                      <a:r>
                        <a:rPr lang="zh-CN" sz="1800" b="1" kern="0" dirty="0">
                          <a:solidFill>
                            <a:srgbClr val="002060"/>
                          </a:solidFill>
                          <a:effectLst/>
                          <a:latin typeface="黑体" pitchFamily="49" charset="-122"/>
                          <a:ea typeface="黑体" pitchFamily="49" charset="-122"/>
                        </a:rPr>
                        <a:t>商品密集型</a:t>
                      </a:r>
                      <a:r>
                        <a:rPr lang="zh-CN" altLang="en-US" sz="1800" b="1" kern="0" dirty="0">
                          <a:solidFill>
                            <a:srgbClr val="002060"/>
                          </a:solidFill>
                          <a:effectLst/>
                          <a:latin typeface="黑体" pitchFamily="49" charset="-122"/>
                          <a:ea typeface="黑体" pitchFamily="49" charset="-122"/>
                        </a:rPr>
                        <a:t>：</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575005699"/>
                  </a:ext>
                </a:extLst>
              </a:tr>
              <a:tr h="0">
                <a:tc>
                  <a:txBody>
                    <a:bodyPr/>
                    <a:lstStyle/>
                    <a:p>
                      <a:pPr algn="just">
                        <a:spcAft>
                          <a:spcPts val="0"/>
                        </a:spcAft>
                      </a:pPr>
                      <a:r>
                        <a:rPr lang="en-US" sz="1800" b="1" kern="0" dirty="0">
                          <a:solidFill>
                            <a:srgbClr val="002060"/>
                          </a:solidFill>
                          <a:effectLst/>
                          <a:latin typeface="黑体" pitchFamily="49" charset="-122"/>
                          <a:ea typeface="黑体" pitchFamily="49" charset="-122"/>
                        </a:rPr>
                        <a:t>4.</a:t>
                      </a:r>
                      <a:r>
                        <a:rPr lang="zh-CN" sz="1800" b="1" kern="0" dirty="0">
                          <a:solidFill>
                            <a:srgbClr val="002060"/>
                          </a:solidFill>
                          <a:effectLst/>
                          <a:latin typeface="黑体" pitchFamily="49" charset="-122"/>
                          <a:ea typeface="黑体" pitchFamily="49" charset="-122"/>
                        </a:rPr>
                        <a:t>家庭内部分工决策</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just">
                        <a:spcAft>
                          <a:spcPts val="0"/>
                        </a:spcAft>
                      </a:pPr>
                      <a:r>
                        <a:rPr lang="zh-CN" sz="1800" b="1" kern="0" dirty="0">
                          <a:solidFill>
                            <a:srgbClr val="002060"/>
                          </a:solidFill>
                          <a:effectLst/>
                          <a:latin typeface="黑体" pitchFamily="49" charset="-122"/>
                          <a:ea typeface="黑体" pitchFamily="49" charset="-122"/>
                        </a:rPr>
                        <a:t>采用</a:t>
                      </a:r>
                      <a:r>
                        <a:rPr lang="zh-CN" sz="1800" b="1" u="dbl" kern="0" dirty="0">
                          <a:solidFill>
                            <a:srgbClr val="002060"/>
                          </a:solidFill>
                          <a:effectLst/>
                          <a:latin typeface="黑体" pitchFamily="49" charset="-122"/>
                          <a:ea typeface="黑体" pitchFamily="49" charset="-122"/>
                        </a:rPr>
                        <a:t>比较优势</a:t>
                      </a:r>
                      <a:r>
                        <a:rPr lang="zh-CN" sz="1800" b="1" kern="0" dirty="0">
                          <a:solidFill>
                            <a:srgbClr val="002060"/>
                          </a:solidFill>
                          <a:effectLst/>
                          <a:latin typeface="黑体" pitchFamily="49" charset="-122"/>
                          <a:ea typeface="黑体" pitchFamily="49" charset="-122"/>
                        </a:rPr>
                        <a:t>的原理，即每个家庭成员都应该去从事生产率相对效率最高或最擅长的工作。</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237825731"/>
                  </a:ext>
                </a:extLst>
              </a:tr>
            </a:tbl>
          </a:graphicData>
        </a:graphic>
      </p:graphicFrame>
      <p:sp>
        <p:nvSpPr>
          <p:cNvPr id="8" name="矩形 7">
            <a:extLst>
              <a:ext uri="{FF2B5EF4-FFF2-40B4-BE49-F238E27FC236}">
                <a16:creationId xmlns:a16="http://schemas.microsoft.com/office/drawing/2014/main" id="{551701BA-46B8-4F15-B288-0CC572E0FD63}"/>
              </a:ext>
            </a:extLst>
          </p:cNvPr>
          <p:cNvSpPr/>
          <p:nvPr/>
        </p:nvSpPr>
        <p:spPr>
          <a:xfrm>
            <a:off x="483870" y="3286286"/>
            <a:ext cx="4305666" cy="507831"/>
          </a:xfrm>
          <a:prstGeom prst="rect">
            <a:avLst/>
          </a:prstGeom>
        </p:spPr>
        <p:txBody>
          <a:bodyPr wrap="none">
            <a:spAutoFit/>
          </a:bodyPr>
          <a:lstStyle/>
          <a:p>
            <a:pPr indent="280670" algn="just">
              <a:lnSpc>
                <a:spcPct val="150000"/>
              </a:lnSpc>
              <a:spcAft>
                <a:spcPts val="0"/>
              </a:spcAft>
            </a:pPr>
            <a:r>
              <a:rPr lang="en-US" altLang="zh-CN" b="1" u="sng" kern="100" dirty="0">
                <a:solidFill>
                  <a:srgbClr val="C00000"/>
                </a:solidFill>
                <a:latin typeface="黑体" pitchFamily="49" charset="-122"/>
                <a:ea typeface="黑体" pitchFamily="49" charset="-122"/>
                <a:cs typeface="宋体" panose="02010600030101010101" pitchFamily="2" charset="-122"/>
              </a:rPr>
              <a:t>14.</a:t>
            </a:r>
            <a:r>
              <a:rPr lang="zh-CN" altLang="zh-CN" b="1" u="sng" kern="100" dirty="0">
                <a:solidFill>
                  <a:srgbClr val="C00000"/>
                </a:solidFill>
                <a:latin typeface="黑体" pitchFamily="49" charset="-122"/>
                <a:ea typeface="黑体" pitchFamily="49" charset="-122"/>
                <a:cs typeface="宋体" panose="02010600030101010101" pitchFamily="2" charset="-122"/>
              </a:rPr>
              <a:t>经济周期（</a:t>
            </a:r>
            <a:r>
              <a:rPr lang="zh-CN" altLang="zh-CN" b="1" u="sng" kern="100" dirty="0">
                <a:solidFill>
                  <a:srgbClr val="002060"/>
                </a:solidFill>
                <a:latin typeface="黑体" pitchFamily="49" charset="-122"/>
                <a:ea typeface="黑体" pitchFamily="49" charset="-122"/>
                <a:cs typeface="宋体" panose="02010600030101010101" pitchFamily="2" charset="-122"/>
              </a:rPr>
              <a:t>衰退</a:t>
            </a:r>
            <a:r>
              <a:rPr lang="zh-CN" altLang="zh-CN" b="1" u="sng" kern="100" dirty="0">
                <a:solidFill>
                  <a:srgbClr val="C00000"/>
                </a:solidFill>
                <a:latin typeface="黑体" pitchFamily="49" charset="-122"/>
                <a:ea typeface="黑体" pitchFamily="49" charset="-122"/>
                <a:cs typeface="宋体" panose="02010600030101010101" pitchFamily="2" charset="-122"/>
              </a:rPr>
              <a:t>）中的劳动力供给</a:t>
            </a:r>
            <a:endParaRPr lang="zh-CN" altLang="zh-CN" sz="1600" kern="100" dirty="0">
              <a:effectLst/>
              <a:latin typeface="黑体" pitchFamily="49" charset="-122"/>
              <a:ea typeface="黑体" pitchFamily="49"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id="{80745543-3690-4BC2-BD9C-F133899A08FF}"/>
              </a:ext>
            </a:extLst>
          </p:cNvPr>
          <p:cNvGraphicFramePr>
            <a:graphicFrameLocks noGrp="1"/>
          </p:cNvGraphicFramePr>
          <p:nvPr/>
        </p:nvGraphicFramePr>
        <p:xfrm>
          <a:off x="677068" y="3931751"/>
          <a:ext cx="10837863" cy="2194560"/>
        </p:xfrm>
        <a:graphic>
          <a:graphicData uri="http://schemas.openxmlformats.org/drawingml/2006/table">
            <a:tbl>
              <a:tblPr>
                <a:tableStyleId>{5C22544A-7EE6-4342-B048-85BDC9FD1C3A}</a:tableStyleId>
              </a:tblPr>
              <a:tblGrid>
                <a:gridCol w="3113247">
                  <a:extLst>
                    <a:ext uri="{9D8B030D-6E8A-4147-A177-3AD203B41FA5}">
                      <a16:colId xmlns:a16="http://schemas.microsoft.com/office/drawing/2014/main" val="2353708617"/>
                    </a:ext>
                  </a:extLst>
                </a:gridCol>
                <a:gridCol w="7724616">
                  <a:extLst>
                    <a:ext uri="{9D8B030D-6E8A-4147-A177-3AD203B41FA5}">
                      <a16:colId xmlns:a16="http://schemas.microsoft.com/office/drawing/2014/main" val="1101919714"/>
                    </a:ext>
                  </a:extLst>
                </a:gridCol>
              </a:tblGrid>
              <a:tr h="0">
                <a:tc>
                  <a:txBody>
                    <a:bodyPr/>
                    <a:lstStyle/>
                    <a:p>
                      <a:pPr algn="just">
                        <a:spcAft>
                          <a:spcPts val="0"/>
                        </a:spcAft>
                      </a:pPr>
                      <a:r>
                        <a:rPr lang="en-US" sz="1800" b="1" kern="0" dirty="0">
                          <a:solidFill>
                            <a:srgbClr val="002060"/>
                          </a:solidFill>
                          <a:effectLst/>
                          <a:latin typeface="黑体" pitchFamily="49" charset="-122"/>
                          <a:ea typeface="黑体" pitchFamily="49" charset="-122"/>
                        </a:rPr>
                        <a:t>1. </a:t>
                      </a:r>
                      <a:r>
                        <a:rPr lang="zh-CN" sz="1800" b="1" kern="0" dirty="0">
                          <a:solidFill>
                            <a:srgbClr val="002060"/>
                          </a:solidFill>
                          <a:effectLst/>
                          <a:latin typeface="黑体" pitchFamily="49" charset="-122"/>
                          <a:ea typeface="黑体" pitchFamily="49" charset="-122"/>
                        </a:rPr>
                        <a:t>附加的劳动者效应（</a:t>
                      </a:r>
                      <a:r>
                        <a:rPr lang="zh-CN" sz="1800" b="1" u="sng" kern="0" dirty="0">
                          <a:solidFill>
                            <a:srgbClr val="002060"/>
                          </a:solidFill>
                          <a:effectLst/>
                          <a:latin typeface="黑体" pitchFamily="49" charset="-122"/>
                          <a:ea typeface="黑体" pitchFamily="49" charset="-122"/>
                        </a:rPr>
                        <a:t>类似于收入效应）</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just">
                        <a:spcAft>
                          <a:spcPts val="0"/>
                        </a:spcAft>
                      </a:pPr>
                      <a:r>
                        <a:rPr lang="zh-CN" sz="1800" b="1" kern="0">
                          <a:solidFill>
                            <a:srgbClr val="002060"/>
                          </a:solidFill>
                          <a:effectLst/>
                          <a:latin typeface="黑体" pitchFamily="49" charset="-122"/>
                          <a:ea typeface="黑体" pitchFamily="49" charset="-122"/>
                        </a:rPr>
                        <a:t>当家庭中的主要收入获取者失去工作或工资被削减以后，其他的家庭成员（带孩子的女性或年轻人）将临时性地进入劳动力队伍，以力图通过找到工作而缓解家庭收入的下降。。</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421272106"/>
                  </a:ext>
                </a:extLst>
              </a:tr>
              <a:tr h="0">
                <a:tc>
                  <a:txBody>
                    <a:bodyPr/>
                    <a:lstStyle/>
                    <a:p>
                      <a:pPr algn="just">
                        <a:spcAft>
                          <a:spcPts val="0"/>
                        </a:spcAft>
                      </a:pPr>
                      <a:r>
                        <a:rPr lang="en-US" sz="1800" b="1" kern="0" dirty="0">
                          <a:solidFill>
                            <a:srgbClr val="002060"/>
                          </a:solidFill>
                          <a:effectLst/>
                          <a:latin typeface="黑体" pitchFamily="49" charset="-122"/>
                          <a:ea typeface="黑体" pitchFamily="49" charset="-122"/>
                        </a:rPr>
                        <a:t>2. </a:t>
                      </a:r>
                      <a:r>
                        <a:rPr lang="zh-CN" sz="1800" b="1" kern="0" dirty="0">
                          <a:solidFill>
                            <a:srgbClr val="002060"/>
                          </a:solidFill>
                          <a:effectLst/>
                          <a:latin typeface="黑体" pitchFamily="49" charset="-122"/>
                          <a:ea typeface="黑体" pitchFamily="49" charset="-122"/>
                        </a:rPr>
                        <a:t>灰心丧气的劳动者效应（</a:t>
                      </a:r>
                      <a:r>
                        <a:rPr lang="zh-CN" sz="1800" b="1" u="sng" kern="0" dirty="0">
                          <a:solidFill>
                            <a:srgbClr val="002060"/>
                          </a:solidFill>
                          <a:effectLst/>
                          <a:latin typeface="黑体" pitchFamily="49" charset="-122"/>
                          <a:ea typeface="黑体" pitchFamily="49" charset="-122"/>
                        </a:rPr>
                        <a:t>类似于替代效应）</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just">
                        <a:spcAft>
                          <a:spcPts val="0"/>
                        </a:spcAft>
                      </a:pPr>
                      <a:r>
                        <a:rPr lang="zh-CN" sz="1800" b="1" kern="0">
                          <a:solidFill>
                            <a:srgbClr val="002060"/>
                          </a:solidFill>
                          <a:effectLst/>
                          <a:latin typeface="黑体" pitchFamily="49" charset="-122"/>
                          <a:ea typeface="黑体" pitchFamily="49" charset="-122"/>
                        </a:rPr>
                        <a:t>在衰退时期，一些本来可以寻找工作的劳动者由于对在某一可行的工资率水平下找到工作变得非常悲观，因而停止寻找工作，临时成为非劳动力参与者的情况。</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539573446"/>
                  </a:ext>
                </a:extLst>
              </a:tr>
              <a:tr h="0">
                <a:tc>
                  <a:txBody>
                    <a:bodyPr/>
                    <a:lstStyle/>
                    <a:p>
                      <a:pPr algn="l">
                        <a:spcAft>
                          <a:spcPts val="0"/>
                        </a:spcAft>
                      </a:pPr>
                      <a:r>
                        <a:rPr lang="en-US" sz="1800" b="1" kern="0">
                          <a:solidFill>
                            <a:srgbClr val="002060"/>
                          </a:solidFill>
                          <a:effectLst/>
                          <a:latin typeface="黑体" pitchFamily="49" charset="-122"/>
                          <a:ea typeface="黑体" pitchFamily="49" charset="-122"/>
                        </a:rPr>
                        <a:t>3.</a:t>
                      </a:r>
                      <a:r>
                        <a:rPr lang="zh-CN" sz="1800" b="1" kern="0">
                          <a:solidFill>
                            <a:srgbClr val="002060"/>
                          </a:solidFill>
                          <a:effectLst/>
                          <a:latin typeface="黑体" pitchFamily="49" charset="-122"/>
                          <a:ea typeface="黑体" pitchFamily="49" charset="-122"/>
                        </a:rPr>
                        <a:t>二者共同作用</a:t>
                      </a:r>
                      <a:endParaRPr lang="zh-CN" sz="1800" b="1" kern="100">
                        <a:solidFill>
                          <a:srgbClr val="002060"/>
                        </a:solidFill>
                        <a:effectLst/>
                        <a:latin typeface="黑体" pitchFamily="49" charset="-122"/>
                        <a:ea typeface="黑体" pitchFamily="49" charset="-122"/>
                      </a:endParaRPr>
                    </a:p>
                    <a:p>
                      <a:pPr algn="l">
                        <a:spcAft>
                          <a:spcPts val="0"/>
                        </a:spcAft>
                      </a:pPr>
                      <a:r>
                        <a:rPr lang="zh-CN" sz="1800" b="1" kern="0">
                          <a:solidFill>
                            <a:srgbClr val="002060"/>
                          </a:solidFill>
                          <a:effectLst/>
                          <a:latin typeface="黑体" pitchFamily="49" charset="-122"/>
                          <a:ea typeface="黑体" pitchFamily="49" charset="-122"/>
                        </a:rPr>
                        <a:t>（方向相反）</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just">
                        <a:spcAft>
                          <a:spcPts val="0"/>
                        </a:spcAft>
                      </a:pPr>
                      <a:r>
                        <a:rPr lang="zh-CN" sz="1800" b="1" u="dbl" kern="0" dirty="0">
                          <a:solidFill>
                            <a:srgbClr val="002060"/>
                          </a:solidFill>
                          <a:effectLst/>
                          <a:latin typeface="黑体" pitchFamily="49" charset="-122"/>
                          <a:ea typeface="黑体" pitchFamily="49" charset="-122"/>
                        </a:rPr>
                        <a:t>灰心丧气</a:t>
                      </a:r>
                      <a:r>
                        <a:rPr lang="zh-CN" sz="1800" b="1" kern="0" dirty="0">
                          <a:solidFill>
                            <a:srgbClr val="002060"/>
                          </a:solidFill>
                          <a:effectLst/>
                          <a:latin typeface="黑体" pitchFamily="49" charset="-122"/>
                          <a:ea typeface="黑体" pitchFamily="49" charset="-122"/>
                        </a:rPr>
                        <a:t>的劳动者效应比较强，并且占据着</a:t>
                      </a:r>
                      <a:r>
                        <a:rPr lang="zh-CN" sz="1800" b="1" u="dbl" kern="0" dirty="0">
                          <a:solidFill>
                            <a:srgbClr val="002060"/>
                          </a:solidFill>
                          <a:effectLst/>
                          <a:latin typeface="黑体" pitchFamily="49" charset="-122"/>
                          <a:ea typeface="黑体" pitchFamily="49" charset="-122"/>
                        </a:rPr>
                        <a:t>主导</a:t>
                      </a:r>
                      <a:r>
                        <a:rPr lang="zh-CN" sz="1800" b="1" kern="0" dirty="0">
                          <a:solidFill>
                            <a:srgbClr val="002060"/>
                          </a:solidFill>
                          <a:effectLst/>
                          <a:latin typeface="黑体" pitchFamily="49" charset="-122"/>
                          <a:ea typeface="黑体" pitchFamily="49" charset="-122"/>
                        </a:rPr>
                        <a:t>地位，会导致</a:t>
                      </a:r>
                      <a:r>
                        <a:rPr lang="zh-CN" sz="1800" b="1" u="sng" kern="0" dirty="0">
                          <a:solidFill>
                            <a:srgbClr val="002060"/>
                          </a:solidFill>
                          <a:effectLst/>
                          <a:latin typeface="黑体" pitchFamily="49" charset="-122"/>
                          <a:ea typeface="黑体" pitchFamily="49" charset="-122"/>
                        </a:rPr>
                        <a:t>隐性失业</a:t>
                      </a:r>
                      <a:r>
                        <a:rPr lang="zh-CN" sz="1800" b="1" kern="0" dirty="0">
                          <a:solidFill>
                            <a:srgbClr val="002060"/>
                          </a:solidFill>
                          <a:effectLst/>
                          <a:latin typeface="黑体" pitchFamily="49" charset="-122"/>
                          <a:ea typeface="黑体" pitchFamily="49" charset="-122"/>
                        </a:rPr>
                        <a:t>现象存在。</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244002237"/>
                  </a:ext>
                </a:extLst>
              </a:tr>
            </a:tbl>
          </a:graphicData>
        </a:graphic>
      </p:graphicFrame>
    </p:spTree>
    <p:extLst>
      <p:ext uri="{BB962C8B-B14F-4D97-AF65-F5344CB8AC3E}">
        <p14:creationId xmlns:p14="http://schemas.microsoft.com/office/powerpoint/2010/main" val="40234813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id="{4D1CF690-AD7B-4C6E-B42A-DA03A580B3FC}"/>
              </a:ext>
            </a:extLst>
          </p:cNvPr>
          <p:cNvSpPr/>
          <p:nvPr/>
        </p:nvSpPr>
        <p:spPr>
          <a:xfrm>
            <a:off x="433070" y="576860"/>
            <a:ext cx="7575665" cy="507831"/>
          </a:xfrm>
          <a:prstGeom prst="rect">
            <a:avLst/>
          </a:prstGeom>
        </p:spPr>
        <p:txBody>
          <a:bodyPr wrap="square">
            <a:spAutoFit/>
          </a:bodyPr>
          <a:lstStyle/>
          <a:p>
            <a:pPr indent="280670" algn="just">
              <a:lnSpc>
                <a:spcPct val="150000"/>
              </a:lnSpc>
              <a:spcAft>
                <a:spcPts val="0"/>
              </a:spcAft>
            </a:pPr>
            <a:r>
              <a:rPr lang="en-US" altLang="zh-CN" b="1" u="sng" kern="100" dirty="0">
                <a:solidFill>
                  <a:srgbClr val="C00000"/>
                </a:solidFill>
                <a:latin typeface="黑体" pitchFamily="49" charset="-122"/>
                <a:ea typeface="黑体" pitchFamily="49" charset="-122"/>
                <a:cs typeface="宋体" panose="02010600030101010101" pitchFamily="2" charset="-122"/>
              </a:rPr>
              <a:t>15.</a:t>
            </a:r>
            <a:r>
              <a:rPr lang="zh-CN" altLang="zh-CN" b="1" u="sng" kern="100" dirty="0">
                <a:solidFill>
                  <a:srgbClr val="993300"/>
                </a:solidFill>
                <a:latin typeface="黑体" pitchFamily="49" charset="-122"/>
                <a:ea typeface="黑体" pitchFamily="49" charset="-122"/>
                <a:cs typeface="宋体" panose="02010600030101010101" pitchFamily="2" charset="-122"/>
              </a:rPr>
              <a:t>女性劳动力参与率变化（大幅度上升）的主要影响因素</a:t>
            </a:r>
            <a:endParaRPr lang="zh-CN" altLang="zh-CN" sz="1600" kern="100" dirty="0">
              <a:effectLst/>
              <a:latin typeface="黑体" pitchFamily="49" charset="-122"/>
              <a:ea typeface="黑体" pitchFamily="49" charset="-122"/>
              <a:cs typeface="Times New Roman" panose="02020603050405020304" pitchFamily="18" charset="0"/>
            </a:endParaRPr>
          </a:p>
        </p:txBody>
      </p:sp>
      <p:graphicFrame>
        <p:nvGraphicFramePr>
          <p:cNvPr id="14" name="表格 13">
            <a:extLst>
              <a:ext uri="{FF2B5EF4-FFF2-40B4-BE49-F238E27FC236}">
                <a16:creationId xmlns:a16="http://schemas.microsoft.com/office/drawing/2014/main" id="{9521471A-5769-4D73-A264-7C68CF840ADD}"/>
              </a:ext>
            </a:extLst>
          </p:cNvPr>
          <p:cNvGraphicFramePr>
            <a:graphicFrameLocks noGrp="1"/>
          </p:cNvGraphicFramePr>
          <p:nvPr/>
        </p:nvGraphicFramePr>
        <p:xfrm>
          <a:off x="692149" y="1075164"/>
          <a:ext cx="10837863" cy="155448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val="877621730"/>
                    </a:ext>
                  </a:extLst>
                </a:gridCol>
              </a:tblGrid>
              <a:tr h="0">
                <a:tc>
                  <a:txBody>
                    <a:bodyPr/>
                    <a:lstStyle/>
                    <a:p>
                      <a:pPr marL="342900" lvl="0" indent="-342900">
                        <a:spcAft>
                          <a:spcPts val="0"/>
                        </a:spcAft>
                        <a:buFont typeface="+mj-lt"/>
                        <a:buAutoNum type="arabicPeriod"/>
                      </a:pPr>
                      <a:r>
                        <a:rPr lang="zh-CN" sz="1700" b="1" dirty="0">
                          <a:solidFill>
                            <a:srgbClr val="002060"/>
                          </a:solidFill>
                          <a:effectLst/>
                          <a:latin typeface="黑体" pitchFamily="49" charset="-122"/>
                          <a:ea typeface="黑体" pitchFamily="49" charset="-122"/>
                        </a:rPr>
                        <a:t>女性相对工资率上升</a:t>
                      </a:r>
                    </a:p>
                    <a:p>
                      <a:pPr marL="342900" lvl="0" indent="-342900">
                        <a:spcAft>
                          <a:spcPts val="0"/>
                        </a:spcAft>
                        <a:buFont typeface="+mj-lt"/>
                        <a:buAutoNum type="arabicPeriod"/>
                      </a:pPr>
                      <a:r>
                        <a:rPr lang="zh-CN" sz="1700" b="1" dirty="0">
                          <a:solidFill>
                            <a:srgbClr val="002060"/>
                          </a:solidFill>
                          <a:effectLst/>
                          <a:latin typeface="黑体" pitchFamily="49" charset="-122"/>
                          <a:ea typeface="黑体" pitchFamily="49" charset="-122"/>
                        </a:rPr>
                        <a:t>女性劳动力市场工作的偏好和态度发生了改变</a:t>
                      </a:r>
                    </a:p>
                    <a:p>
                      <a:pPr marL="342900" lvl="0" indent="-342900">
                        <a:spcAft>
                          <a:spcPts val="0"/>
                        </a:spcAft>
                        <a:buFont typeface="+mj-lt"/>
                        <a:buAutoNum type="arabicPeriod"/>
                      </a:pPr>
                      <a:r>
                        <a:rPr lang="zh-CN" sz="1700" b="1" dirty="0">
                          <a:solidFill>
                            <a:srgbClr val="002060"/>
                          </a:solidFill>
                          <a:effectLst/>
                          <a:latin typeface="黑体" pitchFamily="49" charset="-122"/>
                          <a:ea typeface="黑体" pitchFamily="49" charset="-122"/>
                        </a:rPr>
                        <a:t>家庭生产活动的生产率提高</a:t>
                      </a:r>
                    </a:p>
                    <a:p>
                      <a:pPr marL="342900" lvl="0" indent="-342900">
                        <a:spcAft>
                          <a:spcPts val="0"/>
                        </a:spcAft>
                        <a:buFont typeface="+mj-lt"/>
                        <a:buAutoNum type="arabicPeriod"/>
                      </a:pPr>
                      <a:r>
                        <a:rPr lang="zh-CN" sz="1700" b="1" dirty="0">
                          <a:solidFill>
                            <a:srgbClr val="002060"/>
                          </a:solidFill>
                          <a:effectLst/>
                          <a:latin typeface="黑体" pitchFamily="49" charset="-122"/>
                          <a:ea typeface="黑体" pitchFamily="49" charset="-122"/>
                        </a:rPr>
                        <a:t>出生率下降</a:t>
                      </a:r>
                    </a:p>
                    <a:p>
                      <a:pPr marL="342900" lvl="0" indent="-342900">
                        <a:spcAft>
                          <a:spcPts val="0"/>
                        </a:spcAft>
                        <a:buFont typeface="+mj-lt"/>
                        <a:buAutoNum type="arabicPeriod"/>
                      </a:pPr>
                      <a:r>
                        <a:rPr lang="zh-CN" sz="1700" b="1" dirty="0">
                          <a:solidFill>
                            <a:srgbClr val="002060"/>
                          </a:solidFill>
                          <a:effectLst/>
                          <a:latin typeface="黑体" pitchFamily="49" charset="-122"/>
                          <a:ea typeface="黑体" pitchFamily="49" charset="-122"/>
                        </a:rPr>
                        <a:t>离婚率上升</a:t>
                      </a:r>
                    </a:p>
                    <a:p>
                      <a:pPr algn="just">
                        <a:spcAft>
                          <a:spcPts val="0"/>
                        </a:spcAft>
                      </a:pPr>
                      <a:r>
                        <a:rPr lang="en-US" sz="1700" b="1" kern="100" dirty="0">
                          <a:solidFill>
                            <a:srgbClr val="002060"/>
                          </a:solidFill>
                          <a:effectLst/>
                          <a:latin typeface="黑体" pitchFamily="49" charset="-122"/>
                          <a:ea typeface="黑体" pitchFamily="49" charset="-122"/>
                        </a:rPr>
                        <a:t>6.</a:t>
                      </a:r>
                      <a:r>
                        <a:rPr lang="en-US" sz="1700" b="1" kern="100" baseline="0" dirty="0">
                          <a:solidFill>
                            <a:srgbClr val="002060"/>
                          </a:solidFill>
                          <a:effectLst/>
                          <a:latin typeface="黑体" pitchFamily="49" charset="-122"/>
                          <a:ea typeface="黑体" pitchFamily="49" charset="-122"/>
                        </a:rPr>
                        <a:t> </a:t>
                      </a:r>
                      <a:r>
                        <a:rPr lang="zh-CN" sz="1700" b="1" kern="100" dirty="0">
                          <a:solidFill>
                            <a:srgbClr val="002060"/>
                          </a:solidFill>
                          <a:effectLst/>
                          <a:latin typeface="黑体" pitchFamily="49" charset="-122"/>
                          <a:ea typeface="黑体" pitchFamily="49" charset="-122"/>
                        </a:rPr>
                        <a:t>工作机会增加</a:t>
                      </a:r>
                      <a:endParaRPr lang="zh-CN" sz="17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597793244"/>
                  </a:ext>
                </a:extLst>
              </a:tr>
            </a:tbl>
          </a:graphicData>
        </a:graphic>
      </p:graphicFrame>
      <p:sp>
        <p:nvSpPr>
          <p:cNvPr id="15" name="矩形 14">
            <a:extLst>
              <a:ext uri="{FF2B5EF4-FFF2-40B4-BE49-F238E27FC236}">
                <a16:creationId xmlns:a16="http://schemas.microsoft.com/office/drawing/2014/main" id="{7784946E-5F7D-4A20-AE25-4A2AEC0C1A0B}"/>
              </a:ext>
            </a:extLst>
          </p:cNvPr>
          <p:cNvSpPr/>
          <p:nvPr/>
        </p:nvSpPr>
        <p:spPr>
          <a:xfrm>
            <a:off x="692150" y="2816064"/>
            <a:ext cx="2161169" cy="369332"/>
          </a:xfrm>
          <a:prstGeom prst="rect">
            <a:avLst/>
          </a:prstGeom>
        </p:spPr>
        <p:txBody>
          <a:bodyPr wrap="none">
            <a:spAutoFit/>
          </a:bodyPr>
          <a:lstStyle/>
          <a:p>
            <a:r>
              <a:rPr lang="zh-CN" altLang="en-US" b="1" u="sng" kern="100" dirty="0">
                <a:solidFill>
                  <a:srgbClr val="002060"/>
                </a:solidFill>
                <a:latin typeface="黑体" pitchFamily="49" charset="-122"/>
                <a:ea typeface="黑体" pitchFamily="49" charset="-122"/>
              </a:rPr>
              <a:t>第三节 劳动力需求</a:t>
            </a:r>
            <a:endParaRPr lang="zh-CN" altLang="en-US" dirty="0">
              <a:solidFill>
                <a:srgbClr val="002060"/>
              </a:solidFill>
              <a:latin typeface="黑体" pitchFamily="49" charset="-122"/>
              <a:ea typeface="黑体" pitchFamily="49" charset="-122"/>
            </a:endParaRPr>
          </a:p>
        </p:txBody>
      </p:sp>
      <p:graphicFrame>
        <p:nvGraphicFramePr>
          <p:cNvPr id="16" name="表格 15">
            <a:extLst>
              <a:ext uri="{FF2B5EF4-FFF2-40B4-BE49-F238E27FC236}">
                <a16:creationId xmlns:a16="http://schemas.microsoft.com/office/drawing/2014/main" id="{D0FF1A3C-E6A9-40EC-A861-C8C8BE9ECEC8}"/>
              </a:ext>
            </a:extLst>
          </p:cNvPr>
          <p:cNvGraphicFramePr>
            <a:graphicFrameLocks noGrp="1"/>
          </p:cNvGraphicFramePr>
          <p:nvPr/>
        </p:nvGraphicFramePr>
        <p:xfrm>
          <a:off x="692150" y="3860800"/>
          <a:ext cx="10837863" cy="2590800"/>
        </p:xfrm>
        <a:graphic>
          <a:graphicData uri="http://schemas.openxmlformats.org/drawingml/2006/table">
            <a:tbl>
              <a:tblPr>
                <a:tableStyleId>{5C22544A-7EE6-4342-B048-85BDC9FD1C3A}</a:tableStyleId>
              </a:tblPr>
              <a:tblGrid>
                <a:gridCol w="1898651">
                  <a:extLst>
                    <a:ext uri="{9D8B030D-6E8A-4147-A177-3AD203B41FA5}">
                      <a16:colId xmlns:a16="http://schemas.microsoft.com/office/drawing/2014/main" val="3277254278"/>
                    </a:ext>
                  </a:extLst>
                </a:gridCol>
                <a:gridCol w="8939212">
                  <a:extLst>
                    <a:ext uri="{9D8B030D-6E8A-4147-A177-3AD203B41FA5}">
                      <a16:colId xmlns:a16="http://schemas.microsoft.com/office/drawing/2014/main" val="2586125500"/>
                    </a:ext>
                  </a:extLst>
                </a:gridCol>
              </a:tblGrid>
              <a:tr h="0">
                <a:tc rowSpan="2">
                  <a:txBody>
                    <a:bodyPr/>
                    <a:lstStyle/>
                    <a:p>
                      <a:pPr algn="l">
                        <a:spcAft>
                          <a:spcPts val="0"/>
                        </a:spcAft>
                      </a:pPr>
                      <a:r>
                        <a:rPr lang="zh-CN" sz="1700" b="1" kern="100" dirty="0">
                          <a:solidFill>
                            <a:srgbClr val="002060"/>
                          </a:solidFill>
                          <a:effectLst/>
                          <a:latin typeface="黑体" pitchFamily="49" charset="-122"/>
                          <a:ea typeface="黑体" pitchFamily="49" charset="-122"/>
                        </a:rPr>
                        <a:t>（</a:t>
                      </a:r>
                      <a:r>
                        <a:rPr lang="en-US" sz="1700" b="1" kern="100" dirty="0">
                          <a:solidFill>
                            <a:srgbClr val="002060"/>
                          </a:solidFill>
                          <a:effectLst/>
                          <a:latin typeface="黑体" pitchFamily="49" charset="-122"/>
                          <a:ea typeface="黑体" pitchFamily="49" charset="-122"/>
                        </a:rPr>
                        <a:t>1</a:t>
                      </a:r>
                      <a:r>
                        <a:rPr lang="zh-CN" sz="1700" b="1" kern="100" dirty="0">
                          <a:solidFill>
                            <a:srgbClr val="002060"/>
                          </a:solidFill>
                          <a:effectLst/>
                          <a:latin typeface="黑体" pitchFamily="49" charset="-122"/>
                          <a:ea typeface="黑体" pitchFamily="49" charset="-122"/>
                        </a:rPr>
                        <a:t>）劳动力需求两个层面的含义</a:t>
                      </a:r>
                      <a:endParaRPr lang="zh-CN" sz="17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spcAft>
                          <a:spcPts val="0"/>
                        </a:spcAft>
                      </a:pPr>
                      <a:r>
                        <a:rPr lang="zh-CN" sz="1700" b="1" u="sng" kern="100" dirty="0">
                          <a:solidFill>
                            <a:srgbClr val="002060"/>
                          </a:solidFill>
                          <a:effectLst/>
                          <a:latin typeface="黑体" pitchFamily="49" charset="-122"/>
                          <a:ea typeface="黑体" pitchFamily="49" charset="-122"/>
                        </a:rPr>
                        <a:t>一，单个企业的劳动力需求：</a:t>
                      </a:r>
                      <a:r>
                        <a:rPr lang="zh-CN" sz="1700" b="1" kern="100" dirty="0">
                          <a:solidFill>
                            <a:srgbClr val="002060"/>
                          </a:solidFill>
                          <a:effectLst/>
                          <a:latin typeface="黑体" pitchFamily="49" charset="-122"/>
                          <a:ea typeface="黑体" pitchFamily="49" charset="-122"/>
                        </a:rPr>
                        <a:t>在微观上，劳动力需求是指在一定的市场工资率水平上，企业愿意雇用的某种劳动力数量。</a:t>
                      </a:r>
                      <a:endParaRPr lang="zh-CN" sz="17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992642661"/>
                  </a:ext>
                </a:extLst>
              </a:tr>
              <a:tr h="0">
                <a:tc vMerge="1">
                  <a:txBody>
                    <a:bodyPr/>
                    <a:lstStyle/>
                    <a:p>
                      <a:endParaRPr lang="zh-CN" altLang="en-US"/>
                    </a:p>
                  </a:txBody>
                  <a:tcPr/>
                </a:tc>
                <a:tc>
                  <a:txBody>
                    <a:bodyPr/>
                    <a:lstStyle/>
                    <a:p>
                      <a:pPr algn="l">
                        <a:spcAft>
                          <a:spcPts val="0"/>
                        </a:spcAft>
                      </a:pPr>
                      <a:r>
                        <a:rPr lang="zh-CN" sz="1700" b="1" u="sng" kern="100" dirty="0">
                          <a:solidFill>
                            <a:srgbClr val="002060"/>
                          </a:solidFill>
                          <a:effectLst/>
                          <a:latin typeface="黑体" pitchFamily="49" charset="-122"/>
                          <a:ea typeface="黑体" pitchFamily="49" charset="-122"/>
                        </a:rPr>
                        <a:t>二，行业或市场层面的劳动力需求</a:t>
                      </a:r>
                      <a:r>
                        <a:rPr lang="zh-CN" sz="1700" b="1" kern="100" dirty="0">
                          <a:solidFill>
                            <a:srgbClr val="002060"/>
                          </a:solidFill>
                          <a:effectLst/>
                          <a:latin typeface="黑体" pitchFamily="49" charset="-122"/>
                          <a:ea typeface="黑体" pitchFamily="49" charset="-122"/>
                        </a:rPr>
                        <a:t>：在宏观上，劳动力需求是指在一定的市场工资率下，市场上的所有企业需要雇用的劳动力数量总和。</a:t>
                      </a:r>
                      <a:endParaRPr lang="zh-CN" sz="17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680834882"/>
                  </a:ext>
                </a:extLst>
              </a:tr>
              <a:tr h="0">
                <a:tc rowSpan="2">
                  <a:txBody>
                    <a:bodyPr/>
                    <a:lstStyle/>
                    <a:p>
                      <a:pPr algn="l">
                        <a:spcAft>
                          <a:spcPts val="0"/>
                        </a:spcAft>
                      </a:pPr>
                      <a:r>
                        <a:rPr lang="zh-CN" sz="1700" b="1" kern="100" dirty="0">
                          <a:solidFill>
                            <a:srgbClr val="002060"/>
                          </a:solidFill>
                          <a:effectLst/>
                          <a:latin typeface="黑体" pitchFamily="49" charset="-122"/>
                          <a:ea typeface="黑体" pitchFamily="49" charset="-122"/>
                        </a:rPr>
                        <a:t>（</a:t>
                      </a:r>
                      <a:r>
                        <a:rPr lang="en-US" sz="1700" b="1" kern="100" dirty="0">
                          <a:solidFill>
                            <a:srgbClr val="002060"/>
                          </a:solidFill>
                          <a:effectLst/>
                          <a:latin typeface="黑体" pitchFamily="49" charset="-122"/>
                          <a:ea typeface="黑体" pitchFamily="49" charset="-122"/>
                        </a:rPr>
                        <a:t>2</a:t>
                      </a:r>
                      <a:r>
                        <a:rPr lang="zh-CN" sz="1700" b="1" kern="100" dirty="0">
                          <a:solidFill>
                            <a:srgbClr val="002060"/>
                          </a:solidFill>
                          <a:effectLst/>
                          <a:latin typeface="黑体" pitchFamily="49" charset="-122"/>
                          <a:ea typeface="黑体" pitchFamily="49" charset="-122"/>
                        </a:rPr>
                        <a:t>）需求种类</a:t>
                      </a:r>
                      <a:endParaRPr lang="zh-CN" sz="17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spcAft>
                          <a:spcPts val="0"/>
                        </a:spcAft>
                      </a:pPr>
                      <a:r>
                        <a:rPr lang="zh-CN" sz="1700" b="1" u="sng" kern="100" dirty="0">
                          <a:solidFill>
                            <a:srgbClr val="002060"/>
                          </a:solidFill>
                          <a:effectLst/>
                          <a:latin typeface="黑体" pitchFamily="49" charset="-122"/>
                          <a:ea typeface="黑体" pitchFamily="49" charset="-122"/>
                        </a:rPr>
                        <a:t>一，直接需求</a:t>
                      </a:r>
                      <a:r>
                        <a:rPr lang="zh-CN" sz="1700" b="1" kern="100" dirty="0">
                          <a:solidFill>
                            <a:srgbClr val="002060"/>
                          </a:solidFill>
                          <a:effectLst/>
                          <a:latin typeface="黑体" pitchFamily="49" charset="-122"/>
                          <a:ea typeface="黑体" pitchFamily="49" charset="-122"/>
                        </a:rPr>
                        <a:t>：直接需求是指人们对那些能够直接满足自己的某种需要的商品所产生的需求，如对食品和服饰的需求，人们通过对这些商品的消费能够产生直接的效用即满足。</a:t>
                      </a:r>
                      <a:endParaRPr lang="zh-CN" sz="17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865893205"/>
                  </a:ext>
                </a:extLst>
              </a:tr>
              <a:tr h="0">
                <a:tc vMerge="1">
                  <a:txBody>
                    <a:bodyPr/>
                    <a:lstStyle/>
                    <a:p>
                      <a:endParaRPr lang="zh-CN" altLang="en-US"/>
                    </a:p>
                  </a:txBody>
                  <a:tcPr/>
                </a:tc>
                <a:tc>
                  <a:txBody>
                    <a:bodyPr/>
                    <a:lstStyle/>
                    <a:p>
                      <a:pPr algn="l">
                        <a:spcAft>
                          <a:spcPts val="0"/>
                        </a:spcAft>
                      </a:pPr>
                      <a:r>
                        <a:rPr lang="zh-CN" sz="1700" b="1" u="sng" kern="100" dirty="0">
                          <a:solidFill>
                            <a:srgbClr val="002060"/>
                          </a:solidFill>
                          <a:effectLst/>
                          <a:latin typeface="黑体" pitchFamily="49" charset="-122"/>
                          <a:ea typeface="黑体" pitchFamily="49" charset="-122"/>
                        </a:rPr>
                        <a:t>二，间接需求：</a:t>
                      </a:r>
                      <a:r>
                        <a:rPr lang="zh-CN" sz="1700" b="1" kern="100" dirty="0">
                          <a:solidFill>
                            <a:srgbClr val="002060"/>
                          </a:solidFill>
                          <a:effectLst/>
                          <a:latin typeface="黑体" pitchFamily="49" charset="-122"/>
                          <a:ea typeface="黑体" pitchFamily="49" charset="-122"/>
                        </a:rPr>
                        <a:t>有时也被称为派生需求，这种需求是由于对某种能够给人带来满足的最终产品存在需求，进而延伸出来的对生产这种产品的</a:t>
                      </a:r>
                      <a:r>
                        <a:rPr lang="zh-CN" sz="1700" b="1" u="sng" kern="100" dirty="0">
                          <a:solidFill>
                            <a:srgbClr val="002060"/>
                          </a:solidFill>
                          <a:effectLst/>
                          <a:latin typeface="黑体" pitchFamily="49" charset="-122"/>
                          <a:ea typeface="黑体" pitchFamily="49" charset="-122"/>
                        </a:rPr>
                        <a:t>生产要素的需求。 它包括：</a:t>
                      </a:r>
                      <a:endParaRPr lang="zh-CN" sz="1700" b="1" kern="100" dirty="0">
                        <a:solidFill>
                          <a:srgbClr val="002060"/>
                        </a:solidFill>
                        <a:effectLst/>
                        <a:latin typeface="黑体" pitchFamily="49" charset="-122"/>
                        <a:ea typeface="黑体" pitchFamily="49" charset="-122"/>
                      </a:endParaRPr>
                    </a:p>
                    <a:p>
                      <a:pPr algn="l">
                        <a:spcAft>
                          <a:spcPts val="0"/>
                        </a:spcAft>
                      </a:pPr>
                      <a:r>
                        <a:rPr lang="zh-CN" sz="1700" b="1" u="sng" kern="100" dirty="0">
                          <a:solidFill>
                            <a:srgbClr val="002060"/>
                          </a:solidFill>
                          <a:effectLst/>
                          <a:latin typeface="黑体" pitchFamily="49" charset="-122"/>
                          <a:ea typeface="黑体" pitchFamily="49" charset="-122"/>
                        </a:rPr>
                        <a:t>●对劳动力的需求</a:t>
                      </a:r>
                      <a:endParaRPr lang="zh-CN" sz="1700" b="1" kern="100" dirty="0">
                        <a:solidFill>
                          <a:srgbClr val="002060"/>
                        </a:solidFill>
                        <a:effectLst/>
                        <a:latin typeface="黑体" pitchFamily="49" charset="-122"/>
                        <a:ea typeface="黑体" pitchFamily="49" charset="-122"/>
                      </a:endParaRPr>
                    </a:p>
                    <a:p>
                      <a:pPr algn="l">
                        <a:spcAft>
                          <a:spcPts val="0"/>
                        </a:spcAft>
                      </a:pPr>
                      <a:r>
                        <a:rPr lang="zh-CN" sz="1700" b="1" u="sng" kern="100" dirty="0">
                          <a:solidFill>
                            <a:srgbClr val="002060"/>
                          </a:solidFill>
                          <a:effectLst/>
                          <a:latin typeface="黑体" pitchFamily="49" charset="-122"/>
                          <a:ea typeface="黑体" pitchFamily="49" charset="-122"/>
                        </a:rPr>
                        <a:t>●对资本或机器设备等生产资料的需求</a:t>
                      </a:r>
                      <a:endParaRPr lang="zh-CN" sz="17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084970009"/>
                  </a:ext>
                </a:extLst>
              </a:tr>
            </a:tbl>
          </a:graphicData>
        </a:graphic>
      </p:graphicFrame>
      <p:sp>
        <p:nvSpPr>
          <p:cNvPr id="17" name="矩形 16">
            <a:extLst>
              <a:ext uri="{FF2B5EF4-FFF2-40B4-BE49-F238E27FC236}">
                <a16:creationId xmlns:a16="http://schemas.microsoft.com/office/drawing/2014/main" id="{7784946E-5F7D-4A20-AE25-4A2AEC0C1A0B}"/>
              </a:ext>
            </a:extLst>
          </p:cNvPr>
          <p:cNvSpPr/>
          <p:nvPr/>
        </p:nvSpPr>
        <p:spPr>
          <a:xfrm>
            <a:off x="692150" y="3491468"/>
            <a:ext cx="2395207" cy="369332"/>
          </a:xfrm>
          <a:prstGeom prst="rect">
            <a:avLst/>
          </a:prstGeom>
        </p:spPr>
        <p:txBody>
          <a:bodyPr wrap="none">
            <a:spAutoFit/>
          </a:bodyPr>
          <a:lstStyle/>
          <a:p>
            <a:r>
              <a:rPr lang="en-US" altLang="zh-CN" b="1" u="sng" kern="100" dirty="0">
                <a:solidFill>
                  <a:srgbClr val="993300"/>
                </a:solidFill>
                <a:latin typeface="黑体" pitchFamily="49" charset="-122"/>
                <a:ea typeface="黑体" pitchFamily="49" charset="-122"/>
                <a:cs typeface="宋体" panose="02010600030101010101" pitchFamily="2" charset="-122"/>
              </a:rPr>
              <a:t>16.</a:t>
            </a:r>
            <a:r>
              <a:rPr lang="zh-CN" altLang="zh-CN" b="1" u="sng" kern="100" dirty="0">
                <a:solidFill>
                  <a:srgbClr val="993300"/>
                </a:solidFill>
                <a:latin typeface="黑体" pitchFamily="49" charset="-122"/>
                <a:ea typeface="黑体" pitchFamily="49" charset="-122"/>
                <a:cs typeface="宋体" panose="02010600030101010101" pitchFamily="2" charset="-122"/>
              </a:rPr>
              <a:t>劳动力需求的性质</a:t>
            </a:r>
            <a:endParaRPr lang="zh-CN" altLang="en-US" dirty="0">
              <a:latin typeface="黑体" pitchFamily="49" charset="-122"/>
              <a:ea typeface="黑体" pitchFamily="49" charset="-122"/>
            </a:endParaRPr>
          </a:p>
        </p:txBody>
      </p:sp>
    </p:spTree>
    <p:extLst>
      <p:ext uri="{BB962C8B-B14F-4D97-AF65-F5344CB8AC3E}">
        <p14:creationId xmlns:p14="http://schemas.microsoft.com/office/powerpoint/2010/main" val="1091306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EDFCF0C3-35B0-48A7-B291-8AE61EE98B21}"/>
              </a:ext>
            </a:extLst>
          </p:cNvPr>
          <p:cNvSpPr/>
          <p:nvPr/>
        </p:nvSpPr>
        <p:spPr>
          <a:xfrm>
            <a:off x="692150" y="553677"/>
            <a:ext cx="2390078" cy="507831"/>
          </a:xfrm>
          <a:prstGeom prst="rect">
            <a:avLst/>
          </a:prstGeom>
        </p:spPr>
        <p:txBody>
          <a:bodyPr wrap="none">
            <a:spAutoFit/>
          </a:bodyPr>
          <a:lstStyle/>
          <a:p>
            <a:pPr indent="280670" algn="just">
              <a:lnSpc>
                <a:spcPct val="150000"/>
              </a:lnSpc>
              <a:spcAft>
                <a:spcPts val="0"/>
              </a:spcAft>
            </a:pPr>
            <a:r>
              <a:rPr lang="en-US" altLang="zh-CN" b="1" u="sng" kern="100" dirty="0">
                <a:solidFill>
                  <a:srgbClr val="993300"/>
                </a:solidFill>
                <a:latin typeface="Calibri" panose="020F0502020204030204" pitchFamily="34" charset="0"/>
                <a:ea typeface="宋体" panose="02010600030101010101" pitchFamily="2" charset="-122"/>
                <a:cs typeface="宋体" panose="02010600030101010101" pitchFamily="2" charset="-122"/>
              </a:rPr>
              <a:t>17.</a:t>
            </a:r>
            <a:r>
              <a:rPr lang="zh-CN" altLang="zh-CN" b="1" u="sng" kern="100" dirty="0">
                <a:solidFill>
                  <a:srgbClr val="993300"/>
                </a:solidFill>
                <a:latin typeface="Calibri" panose="020F0502020204030204" pitchFamily="34" charset="0"/>
                <a:ea typeface="宋体" panose="02010600030101010101" pitchFamily="2" charset="-122"/>
                <a:cs typeface="宋体" panose="02010600030101010101" pitchFamily="2" charset="-122"/>
              </a:rPr>
              <a:t>劳动力需求曲线</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id="{4C20992A-67CF-44F3-B909-B7CB8A2D9463}"/>
              </a:ext>
            </a:extLst>
          </p:cNvPr>
          <p:cNvGraphicFramePr>
            <a:graphicFrameLocks noGrp="1"/>
          </p:cNvGraphicFramePr>
          <p:nvPr/>
        </p:nvGraphicFramePr>
        <p:xfrm>
          <a:off x="692149" y="1298575"/>
          <a:ext cx="10837863" cy="1097280"/>
        </p:xfrm>
        <a:graphic>
          <a:graphicData uri="http://schemas.openxmlformats.org/drawingml/2006/table">
            <a:tbl>
              <a:tblPr>
                <a:tableStyleId>{5C22544A-7EE6-4342-B048-85BDC9FD1C3A}</a:tableStyleId>
              </a:tblPr>
              <a:tblGrid>
                <a:gridCol w="1632928">
                  <a:extLst>
                    <a:ext uri="{9D8B030D-6E8A-4147-A177-3AD203B41FA5}">
                      <a16:colId xmlns:a16="http://schemas.microsoft.com/office/drawing/2014/main" val="3072116585"/>
                    </a:ext>
                  </a:extLst>
                </a:gridCol>
                <a:gridCol w="9204935">
                  <a:extLst>
                    <a:ext uri="{9D8B030D-6E8A-4147-A177-3AD203B41FA5}">
                      <a16:colId xmlns:a16="http://schemas.microsoft.com/office/drawing/2014/main" val="1665565270"/>
                    </a:ext>
                  </a:extLst>
                </a:gridCol>
              </a:tblGrid>
              <a:tr h="0">
                <a:tc>
                  <a:txBody>
                    <a:bodyPr/>
                    <a:lstStyle/>
                    <a:p>
                      <a:pPr algn="just">
                        <a:spcAft>
                          <a:spcPts val="0"/>
                        </a:spcAft>
                      </a:pPr>
                      <a:r>
                        <a:rPr lang="zh-CN" sz="1800" b="1" kern="100" dirty="0">
                          <a:solidFill>
                            <a:srgbClr val="002060"/>
                          </a:solidFill>
                          <a:effectLst/>
                          <a:latin typeface="黑体" pitchFamily="49" charset="-122"/>
                          <a:ea typeface="黑体" pitchFamily="49" charset="-122"/>
                        </a:rPr>
                        <a:t>（</a:t>
                      </a:r>
                      <a:r>
                        <a:rPr lang="en-US" sz="1800" b="1" kern="100" dirty="0">
                          <a:solidFill>
                            <a:srgbClr val="002060"/>
                          </a:solidFill>
                          <a:effectLst/>
                          <a:latin typeface="黑体" pitchFamily="49" charset="-122"/>
                          <a:ea typeface="黑体" pitchFamily="49" charset="-122"/>
                        </a:rPr>
                        <a:t>1</a:t>
                      </a:r>
                      <a:r>
                        <a:rPr lang="zh-CN" sz="1800" b="1" kern="100" dirty="0">
                          <a:solidFill>
                            <a:srgbClr val="002060"/>
                          </a:solidFill>
                          <a:effectLst/>
                          <a:latin typeface="黑体" pitchFamily="49" charset="-122"/>
                          <a:ea typeface="黑体" pitchFamily="49" charset="-122"/>
                        </a:rPr>
                        <a:t>）含义</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just">
                        <a:spcAft>
                          <a:spcPts val="0"/>
                        </a:spcAft>
                      </a:pPr>
                      <a:r>
                        <a:rPr lang="zh-CN" sz="1800" b="1" kern="100" dirty="0">
                          <a:solidFill>
                            <a:srgbClr val="002060"/>
                          </a:solidFill>
                          <a:effectLst/>
                          <a:latin typeface="黑体" pitchFamily="49" charset="-122"/>
                          <a:ea typeface="黑体" pitchFamily="49" charset="-122"/>
                        </a:rPr>
                        <a:t>它描述了在产品需求、资本价格以及可利用的生产技术等因素不变的情况下，相对于各种可能的市场工资率水平，市场或企业愿意雇佣的劳动力数量。</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825113911"/>
                  </a:ext>
                </a:extLst>
              </a:tr>
              <a:tr h="0">
                <a:tc>
                  <a:txBody>
                    <a:bodyPr/>
                    <a:lstStyle/>
                    <a:p>
                      <a:pPr algn="just">
                        <a:spcAft>
                          <a:spcPts val="0"/>
                        </a:spcAft>
                      </a:pPr>
                      <a:r>
                        <a:rPr lang="zh-CN" sz="1800" b="1" kern="100">
                          <a:solidFill>
                            <a:srgbClr val="002060"/>
                          </a:solidFill>
                          <a:effectLst/>
                          <a:latin typeface="黑体" pitchFamily="49" charset="-122"/>
                          <a:ea typeface="黑体" pitchFamily="49" charset="-122"/>
                        </a:rPr>
                        <a:t>（</a:t>
                      </a:r>
                      <a:r>
                        <a:rPr lang="en-US" sz="1800" b="1" kern="100">
                          <a:solidFill>
                            <a:srgbClr val="002060"/>
                          </a:solidFill>
                          <a:effectLst/>
                          <a:latin typeface="黑体" pitchFamily="49" charset="-122"/>
                          <a:ea typeface="黑体" pitchFamily="49" charset="-122"/>
                        </a:rPr>
                        <a:t>2</a:t>
                      </a:r>
                      <a:r>
                        <a:rPr lang="zh-CN" sz="1800" b="1" kern="100">
                          <a:solidFill>
                            <a:srgbClr val="002060"/>
                          </a:solidFill>
                          <a:effectLst/>
                          <a:latin typeface="黑体" pitchFamily="49" charset="-122"/>
                          <a:ea typeface="黑体" pitchFamily="49" charset="-122"/>
                        </a:rPr>
                        <a:t>）形状</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ctr">
                        <a:spcAft>
                          <a:spcPts val="0"/>
                        </a:spcAft>
                      </a:pPr>
                      <a:r>
                        <a:rPr lang="zh-CN" sz="1800" b="1" u="sng" kern="100">
                          <a:solidFill>
                            <a:srgbClr val="002060"/>
                          </a:solidFill>
                          <a:effectLst/>
                          <a:latin typeface="黑体" pitchFamily="49" charset="-122"/>
                          <a:ea typeface="黑体" pitchFamily="49" charset="-122"/>
                        </a:rPr>
                        <a:t>自左上方向右下方倾斜</a:t>
                      </a:r>
                      <a:r>
                        <a:rPr lang="en-US" sz="1800" b="1" u="sng" kern="100">
                          <a:solidFill>
                            <a:srgbClr val="002060"/>
                          </a:solidFill>
                          <a:effectLst/>
                          <a:latin typeface="黑体" pitchFamily="49" charset="-122"/>
                          <a:ea typeface="黑体" pitchFamily="49" charset="-122"/>
                        </a:rPr>
                        <a:t>(</a:t>
                      </a:r>
                      <a:r>
                        <a:rPr lang="zh-CN" sz="1800" b="1" u="sng" kern="100">
                          <a:solidFill>
                            <a:srgbClr val="002060"/>
                          </a:solidFill>
                          <a:effectLst/>
                          <a:latin typeface="黑体" pitchFamily="49" charset="-122"/>
                          <a:ea typeface="黑体" pitchFamily="49" charset="-122"/>
                        </a:rPr>
                        <a:t>无论长期还是短期）</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594010876"/>
                  </a:ext>
                </a:extLst>
              </a:tr>
              <a:tr h="0">
                <a:tc>
                  <a:txBody>
                    <a:bodyPr/>
                    <a:lstStyle/>
                    <a:p>
                      <a:pPr algn="just">
                        <a:spcAft>
                          <a:spcPts val="0"/>
                        </a:spcAft>
                      </a:pPr>
                      <a:r>
                        <a:rPr lang="zh-CN" sz="1800" b="1" kern="100">
                          <a:solidFill>
                            <a:srgbClr val="002060"/>
                          </a:solidFill>
                          <a:effectLst/>
                          <a:latin typeface="黑体" pitchFamily="49" charset="-122"/>
                          <a:ea typeface="黑体" pitchFamily="49" charset="-122"/>
                        </a:rPr>
                        <a:t>（</a:t>
                      </a:r>
                      <a:r>
                        <a:rPr lang="en-US" sz="1800" b="1" kern="100">
                          <a:solidFill>
                            <a:srgbClr val="002060"/>
                          </a:solidFill>
                          <a:effectLst/>
                          <a:latin typeface="黑体" pitchFamily="49" charset="-122"/>
                          <a:ea typeface="黑体" pitchFamily="49" charset="-122"/>
                        </a:rPr>
                        <a:t>3</a:t>
                      </a:r>
                      <a:r>
                        <a:rPr lang="zh-CN" sz="1800" b="1" kern="100">
                          <a:solidFill>
                            <a:srgbClr val="002060"/>
                          </a:solidFill>
                          <a:effectLst/>
                          <a:latin typeface="黑体" pitchFamily="49" charset="-122"/>
                          <a:ea typeface="黑体" pitchFamily="49" charset="-122"/>
                        </a:rPr>
                        <a:t>）斜率</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ctr">
                        <a:spcAft>
                          <a:spcPts val="0"/>
                        </a:spcAft>
                      </a:pPr>
                      <a:r>
                        <a:rPr lang="zh-CN" sz="1800" b="1" u="sng" kern="100" dirty="0">
                          <a:solidFill>
                            <a:srgbClr val="002060"/>
                          </a:solidFill>
                          <a:effectLst/>
                          <a:latin typeface="黑体" pitchFamily="49" charset="-122"/>
                          <a:ea typeface="黑体" pitchFamily="49" charset="-122"/>
                        </a:rPr>
                        <a:t>负</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697449200"/>
                  </a:ext>
                </a:extLst>
              </a:tr>
            </a:tbl>
          </a:graphicData>
        </a:graphic>
      </p:graphicFrame>
      <p:pic>
        <p:nvPicPr>
          <p:cNvPr id="9217" name="Picture 1">
            <a:extLst>
              <a:ext uri="{FF2B5EF4-FFF2-40B4-BE49-F238E27FC236}">
                <a16:creationId xmlns:a16="http://schemas.microsoft.com/office/drawing/2014/main" id="{F4E99B68-139F-4578-AE01-BBD5491C8D5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151" y="2568010"/>
            <a:ext cx="5403850" cy="3223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06557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C3F1BFCA-143D-495A-844F-CB3D062035DB}"/>
              </a:ext>
            </a:extLst>
          </p:cNvPr>
          <p:cNvSpPr/>
          <p:nvPr/>
        </p:nvSpPr>
        <p:spPr>
          <a:xfrm>
            <a:off x="892876" y="487359"/>
            <a:ext cx="5002973" cy="507831"/>
          </a:xfrm>
          <a:prstGeom prst="rect">
            <a:avLst/>
          </a:prstGeom>
        </p:spPr>
        <p:txBody>
          <a:bodyPr wrap="none">
            <a:spAutoFit/>
          </a:bodyPr>
          <a:lstStyle/>
          <a:p>
            <a:pPr indent="280670" algn="just">
              <a:lnSpc>
                <a:spcPct val="150000"/>
              </a:lnSpc>
              <a:spcAft>
                <a:spcPts val="0"/>
              </a:spcAft>
            </a:pPr>
            <a:r>
              <a:rPr lang="en-US" altLang="zh-CN" b="1" u="sng" kern="100" dirty="0">
                <a:solidFill>
                  <a:srgbClr val="993300"/>
                </a:solidFill>
                <a:latin typeface="黑体" pitchFamily="49" charset="-122"/>
                <a:ea typeface="黑体" pitchFamily="49" charset="-122"/>
                <a:cs typeface="宋体" panose="02010600030101010101" pitchFamily="2" charset="-122"/>
              </a:rPr>
              <a:t>18.</a:t>
            </a:r>
            <a:r>
              <a:rPr lang="zh-CN" altLang="zh-CN" b="1" u="sng" kern="100" dirty="0">
                <a:solidFill>
                  <a:srgbClr val="993300"/>
                </a:solidFill>
                <a:latin typeface="黑体" pitchFamily="49" charset="-122"/>
                <a:ea typeface="黑体" pitchFamily="49" charset="-122"/>
                <a:cs typeface="宋体" panose="02010600030101010101" pitchFamily="2" charset="-122"/>
              </a:rPr>
              <a:t>工资率变化对长期劳动力需求数量的影响</a:t>
            </a:r>
            <a:endParaRPr lang="zh-CN" altLang="zh-CN" sz="1600" kern="100" dirty="0">
              <a:effectLst/>
              <a:latin typeface="黑体" pitchFamily="49" charset="-122"/>
              <a:ea typeface="黑体" pitchFamily="49" charset="-122"/>
              <a:cs typeface="Times New Roman" panose="02020603050405020304" pitchFamily="18" charset="0"/>
            </a:endParaRPr>
          </a:p>
        </p:txBody>
      </p:sp>
      <p:sp>
        <p:nvSpPr>
          <p:cNvPr id="7" name="矩形 6">
            <a:extLst>
              <a:ext uri="{FF2B5EF4-FFF2-40B4-BE49-F238E27FC236}">
                <a16:creationId xmlns:a16="http://schemas.microsoft.com/office/drawing/2014/main" id="{A9C6FFC8-258A-464E-AE7F-185C98064F26}"/>
              </a:ext>
            </a:extLst>
          </p:cNvPr>
          <p:cNvSpPr/>
          <p:nvPr/>
        </p:nvSpPr>
        <p:spPr>
          <a:xfrm>
            <a:off x="1201729" y="814405"/>
            <a:ext cx="3603872" cy="442878"/>
          </a:xfrm>
          <a:prstGeom prst="rect">
            <a:avLst/>
          </a:prstGeom>
        </p:spPr>
        <p:txBody>
          <a:bodyPr wrap="none">
            <a:spAutoFit/>
          </a:bodyPr>
          <a:lstStyle/>
          <a:p>
            <a:pPr indent="279400" algn="just">
              <a:lnSpc>
                <a:spcPct val="150000"/>
              </a:lnSpc>
              <a:spcAft>
                <a:spcPts val="0"/>
              </a:spcAft>
            </a:pPr>
            <a:r>
              <a:rPr lang="zh-CN" altLang="zh-CN" kern="100" dirty="0">
                <a:solidFill>
                  <a:srgbClr val="000080"/>
                </a:solidFill>
                <a:latin typeface="黑体" pitchFamily="49" charset="-122"/>
                <a:ea typeface="黑体" pitchFamily="49" charset="-122"/>
                <a:cs typeface="宋体" panose="02010600030101010101" pitchFamily="2" charset="-122"/>
              </a:rPr>
              <a:t> </a:t>
            </a:r>
            <a:r>
              <a:rPr lang="zh-CN" altLang="zh-CN" b="1" kern="100" dirty="0">
                <a:solidFill>
                  <a:srgbClr val="000080"/>
                </a:solidFill>
                <a:latin typeface="黑体" pitchFamily="49" charset="-122"/>
                <a:ea typeface="黑体" pitchFamily="49" charset="-122"/>
                <a:cs typeface="宋体" panose="02010600030101010101" pitchFamily="2" charset="-122"/>
              </a:rPr>
              <a:t>工资率的替代效应和规模效应</a:t>
            </a:r>
            <a:endParaRPr lang="zh-CN" altLang="zh-CN" sz="1600" kern="100" dirty="0">
              <a:effectLst/>
              <a:latin typeface="黑体" pitchFamily="49" charset="-122"/>
              <a:ea typeface="黑体" pitchFamily="49" charset="-122"/>
              <a:cs typeface="Times New Roman" panose="02020603050405020304" pitchFamily="18" charset="0"/>
            </a:endParaRPr>
          </a:p>
        </p:txBody>
      </p:sp>
      <p:graphicFrame>
        <p:nvGraphicFramePr>
          <p:cNvPr id="8" name="表格 7">
            <a:extLst>
              <a:ext uri="{FF2B5EF4-FFF2-40B4-BE49-F238E27FC236}">
                <a16:creationId xmlns:a16="http://schemas.microsoft.com/office/drawing/2014/main" id="{85D4C90C-DEAE-475A-8B94-277DC4198C85}"/>
              </a:ext>
            </a:extLst>
          </p:cNvPr>
          <p:cNvGraphicFramePr>
            <a:graphicFrameLocks noGrp="1"/>
          </p:cNvGraphicFramePr>
          <p:nvPr/>
        </p:nvGraphicFramePr>
        <p:xfrm>
          <a:off x="692151" y="1366353"/>
          <a:ext cx="10837862" cy="4114800"/>
        </p:xfrm>
        <a:graphic>
          <a:graphicData uri="http://schemas.openxmlformats.org/drawingml/2006/table">
            <a:tbl>
              <a:tblPr>
                <a:tableStyleId>{5C22544A-7EE6-4342-B048-85BDC9FD1C3A}</a:tableStyleId>
              </a:tblPr>
              <a:tblGrid>
                <a:gridCol w="824095">
                  <a:extLst>
                    <a:ext uri="{9D8B030D-6E8A-4147-A177-3AD203B41FA5}">
                      <a16:colId xmlns:a16="http://schemas.microsoft.com/office/drawing/2014/main" val="692338758"/>
                    </a:ext>
                  </a:extLst>
                </a:gridCol>
                <a:gridCol w="10013767">
                  <a:extLst>
                    <a:ext uri="{9D8B030D-6E8A-4147-A177-3AD203B41FA5}">
                      <a16:colId xmlns:a16="http://schemas.microsoft.com/office/drawing/2014/main" val="3033170054"/>
                    </a:ext>
                  </a:extLst>
                </a:gridCol>
              </a:tblGrid>
              <a:tr h="0">
                <a:tc>
                  <a:txBody>
                    <a:bodyPr/>
                    <a:lstStyle/>
                    <a:p>
                      <a:pPr algn="just">
                        <a:spcAft>
                          <a:spcPts val="0"/>
                        </a:spcAft>
                      </a:pPr>
                      <a:r>
                        <a:rPr lang="zh-CN" altLang="en-US" sz="1800" b="1" kern="100" dirty="0">
                          <a:solidFill>
                            <a:srgbClr val="002060"/>
                          </a:solidFill>
                          <a:effectLst/>
                          <a:latin typeface="黑体" pitchFamily="49" charset="-122"/>
                          <a:ea typeface="黑体" pitchFamily="49" charset="-122"/>
                        </a:rPr>
                        <a:t>规</a:t>
                      </a:r>
                      <a:r>
                        <a:rPr lang="zh-CN" sz="1800" b="1" kern="100" dirty="0">
                          <a:solidFill>
                            <a:srgbClr val="002060"/>
                          </a:solidFill>
                          <a:effectLst/>
                          <a:latin typeface="黑体" pitchFamily="49" charset="-122"/>
                          <a:ea typeface="黑体" pitchFamily="49" charset="-122"/>
                        </a:rPr>
                        <a:t>模效应</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just">
                        <a:spcAft>
                          <a:spcPts val="0"/>
                        </a:spcAft>
                      </a:pPr>
                      <a:r>
                        <a:rPr lang="zh-CN" sz="1800" b="1" kern="100" dirty="0">
                          <a:solidFill>
                            <a:srgbClr val="002060"/>
                          </a:solidFill>
                          <a:effectLst/>
                          <a:latin typeface="黑体" pitchFamily="49" charset="-122"/>
                          <a:ea typeface="黑体" pitchFamily="49" charset="-122"/>
                        </a:rPr>
                        <a:t>又称产出效应，指工资率变动首先直接作用于生产规模或产出规模，从而进一步影响劳动力需求量的作用过程及其结果。</a:t>
                      </a:r>
                    </a:p>
                    <a:p>
                      <a:pPr algn="just">
                        <a:spcAft>
                          <a:spcPts val="0"/>
                        </a:spcAft>
                      </a:pPr>
                      <a:r>
                        <a:rPr lang="zh-CN" sz="1800" b="1" u="dbl" kern="100" dirty="0">
                          <a:solidFill>
                            <a:srgbClr val="002060"/>
                          </a:solidFill>
                          <a:effectLst/>
                          <a:latin typeface="黑体" pitchFamily="49" charset="-122"/>
                          <a:ea typeface="黑体" pitchFamily="49" charset="-122"/>
                        </a:rPr>
                        <a:t>图示：工资率变动→生产规模→劳动力需求量</a:t>
                      </a:r>
                      <a:endParaRPr lang="zh-CN" sz="1800" b="1" kern="100" dirty="0">
                        <a:solidFill>
                          <a:srgbClr val="002060"/>
                        </a:solidFill>
                        <a:effectLst/>
                        <a:latin typeface="黑体" pitchFamily="49" charset="-122"/>
                        <a:ea typeface="黑体" pitchFamily="49" charset="-122"/>
                      </a:endParaRPr>
                    </a:p>
                    <a:p>
                      <a:pPr algn="just">
                        <a:spcAft>
                          <a:spcPts val="0"/>
                        </a:spcAft>
                      </a:pPr>
                      <a:r>
                        <a:rPr lang="zh-CN" sz="1800" b="1" u="dbl" kern="100" dirty="0">
                          <a:solidFill>
                            <a:srgbClr val="002060"/>
                          </a:solidFill>
                          <a:effectLst/>
                          <a:latin typeface="黑体" pitchFamily="49" charset="-122"/>
                          <a:ea typeface="黑体" pitchFamily="49" charset="-122"/>
                        </a:rPr>
                        <a:t>即：</a:t>
                      </a:r>
                      <a:r>
                        <a:rPr lang="en-US" sz="1800" b="1" u="dbl" kern="100" dirty="0">
                          <a:solidFill>
                            <a:srgbClr val="002060"/>
                          </a:solidFill>
                          <a:effectLst/>
                          <a:latin typeface="黑体" pitchFamily="49" charset="-122"/>
                          <a:ea typeface="黑体" pitchFamily="49" charset="-122"/>
                        </a:rPr>
                        <a:t>    </a:t>
                      </a:r>
                      <a:r>
                        <a:rPr lang="zh-CN" sz="1800" b="1" u="dbl" kern="100" dirty="0">
                          <a:solidFill>
                            <a:srgbClr val="002060"/>
                          </a:solidFill>
                          <a:effectLst/>
                          <a:latin typeface="黑体" pitchFamily="49" charset="-122"/>
                          <a:ea typeface="黑体" pitchFamily="49" charset="-122"/>
                        </a:rPr>
                        <a:t>上升</a:t>
                      </a:r>
                      <a:r>
                        <a:rPr lang="en-US" sz="1800" b="1" u="dbl" kern="100" dirty="0">
                          <a:solidFill>
                            <a:srgbClr val="002060"/>
                          </a:solidFill>
                          <a:effectLst/>
                          <a:latin typeface="黑体" pitchFamily="49" charset="-122"/>
                          <a:ea typeface="黑体" pitchFamily="49" charset="-122"/>
                        </a:rPr>
                        <a:t>    </a:t>
                      </a:r>
                      <a:r>
                        <a:rPr lang="zh-CN" sz="1800" b="1" u="dbl" kern="100" dirty="0">
                          <a:solidFill>
                            <a:srgbClr val="002060"/>
                          </a:solidFill>
                          <a:effectLst/>
                          <a:latin typeface="黑体" pitchFamily="49" charset="-122"/>
                          <a:ea typeface="黑体" pitchFamily="49" charset="-122"/>
                        </a:rPr>
                        <a:t>→ 缩小</a:t>
                      </a:r>
                      <a:r>
                        <a:rPr lang="en-US" sz="1800" b="1" u="dbl" kern="100" dirty="0">
                          <a:solidFill>
                            <a:srgbClr val="002060"/>
                          </a:solidFill>
                          <a:effectLst/>
                          <a:latin typeface="黑体" pitchFamily="49" charset="-122"/>
                          <a:ea typeface="黑体" pitchFamily="49" charset="-122"/>
                        </a:rPr>
                        <a:t>   </a:t>
                      </a:r>
                      <a:r>
                        <a:rPr lang="zh-CN" sz="1800" b="1" u="dbl" kern="100" dirty="0">
                          <a:solidFill>
                            <a:srgbClr val="002060"/>
                          </a:solidFill>
                          <a:effectLst/>
                          <a:latin typeface="黑体" pitchFamily="49" charset="-122"/>
                          <a:ea typeface="黑体" pitchFamily="49" charset="-122"/>
                        </a:rPr>
                        <a:t>→</a:t>
                      </a:r>
                      <a:r>
                        <a:rPr lang="en-US" sz="1800" b="1" u="dbl" kern="100" dirty="0">
                          <a:solidFill>
                            <a:srgbClr val="002060"/>
                          </a:solidFill>
                          <a:effectLst/>
                          <a:latin typeface="黑体" pitchFamily="49" charset="-122"/>
                          <a:ea typeface="黑体" pitchFamily="49" charset="-122"/>
                        </a:rPr>
                        <a:t>   </a:t>
                      </a:r>
                      <a:r>
                        <a:rPr lang="zh-CN" sz="1800" b="1" u="dbl" kern="100" dirty="0">
                          <a:solidFill>
                            <a:srgbClr val="002060"/>
                          </a:solidFill>
                          <a:effectLst/>
                          <a:latin typeface="黑体" pitchFamily="49" charset="-122"/>
                          <a:ea typeface="黑体" pitchFamily="49" charset="-122"/>
                        </a:rPr>
                        <a:t>减少</a:t>
                      </a:r>
                      <a:endParaRPr lang="zh-CN" sz="1800" b="1" kern="100" dirty="0">
                        <a:solidFill>
                          <a:srgbClr val="002060"/>
                        </a:solidFill>
                        <a:effectLst/>
                        <a:latin typeface="黑体" pitchFamily="49" charset="-122"/>
                        <a:ea typeface="黑体" pitchFamily="49" charset="-122"/>
                      </a:endParaRPr>
                    </a:p>
                    <a:p>
                      <a:pPr algn="just">
                        <a:spcAft>
                          <a:spcPts val="0"/>
                        </a:spcAft>
                      </a:pPr>
                      <a:r>
                        <a:rPr lang="en-US" sz="1800" b="1" u="dbl" kern="100" dirty="0">
                          <a:solidFill>
                            <a:srgbClr val="002060"/>
                          </a:solidFill>
                          <a:effectLst/>
                          <a:latin typeface="黑体" pitchFamily="49" charset="-122"/>
                          <a:ea typeface="黑体" pitchFamily="49" charset="-122"/>
                        </a:rPr>
                        <a:t>        </a:t>
                      </a:r>
                      <a:r>
                        <a:rPr lang="zh-CN" sz="1800" b="1" u="dbl" kern="100" dirty="0">
                          <a:solidFill>
                            <a:srgbClr val="002060"/>
                          </a:solidFill>
                          <a:effectLst/>
                          <a:latin typeface="黑体" pitchFamily="49" charset="-122"/>
                          <a:ea typeface="黑体" pitchFamily="49" charset="-122"/>
                        </a:rPr>
                        <a:t>下降 </a:t>
                      </a:r>
                      <a:r>
                        <a:rPr lang="en-US" sz="1800" b="1" u="dbl" kern="100" dirty="0">
                          <a:solidFill>
                            <a:srgbClr val="002060"/>
                          </a:solidFill>
                          <a:effectLst/>
                          <a:latin typeface="黑体" pitchFamily="49" charset="-122"/>
                          <a:ea typeface="黑体" pitchFamily="49" charset="-122"/>
                        </a:rPr>
                        <a:t>   </a:t>
                      </a:r>
                      <a:r>
                        <a:rPr lang="zh-CN" sz="1800" b="1" u="dbl" kern="100" dirty="0">
                          <a:solidFill>
                            <a:srgbClr val="002060"/>
                          </a:solidFill>
                          <a:effectLst/>
                          <a:latin typeface="黑体" pitchFamily="49" charset="-122"/>
                          <a:ea typeface="黑体" pitchFamily="49" charset="-122"/>
                        </a:rPr>
                        <a:t>→ 扩大</a:t>
                      </a:r>
                      <a:r>
                        <a:rPr lang="en-US" sz="1800" b="1" u="dbl" kern="100" dirty="0">
                          <a:solidFill>
                            <a:srgbClr val="002060"/>
                          </a:solidFill>
                          <a:effectLst/>
                          <a:latin typeface="黑体" pitchFamily="49" charset="-122"/>
                          <a:ea typeface="黑体" pitchFamily="49" charset="-122"/>
                        </a:rPr>
                        <a:t>   </a:t>
                      </a:r>
                      <a:r>
                        <a:rPr lang="zh-CN" sz="1800" b="1" u="dbl" kern="100" dirty="0">
                          <a:solidFill>
                            <a:srgbClr val="002060"/>
                          </a:solidFill>
                          <a:effectLst/>
                          <a:latin typeface="黑体" pitchFamily="49" charset="-122"/>
                          <a:ea typeface="黑体" pitchFamily="49" charset="-122"/>
                        </a:rPr>
                        <a:t>→</a:t>
                      </a:r>
                      <a:r>
                        <a:rPr lang="en-US" sz="1800" b="1" u="dbl" kern="100" dirty="0">
                          <a:solidFill>
                            <a:srgbClr val="002060"/>
                          </a:solidFill>
                          <a:effectLst/>
                          <a:latin typeface="黑体" pitchFamily="49" charset="-122"/>
                          <a:ea typeface="黑体" pitchFamily="49" charset="-122"/>
                        </a:rPr>
                        <a:t>   </a:t>
                      </a:r>
                      <a:r>
                        <a:rPr lang="zh-CN" sz="1800" b="1" u="dbl" kern="100" dirty="0">
                          <a:solidFill>
                            <a:srgbClr val="002060"/>
                          </a:solidFill>
                          <a:effectLst/>
                          <a:latin typeface="黑体" pitchFamily="49" charset="-122"/>
                          <a:ea typeface="黑体" pitchFamily="49" charset="-122"/>
                        </a:rPr>
                        <a:t>增加</a:t>
                      </a:r>
                      <a:endParaRPr lang="en-US" altLang="zh-CN" sz="1800" b="1" u="dbl" kern="100" dirty="0">
                        <a:solidFill>
                          <a:srgbClr val="002060"/>
                        </a:solidFill>
                        <a:effectLst/>
                        <a:latin typeface="黑体" pitchFamily="49" charset="-122"/>
                        <a:ea typeface="黑体" pitchFamily="49" charset="-122"/>
                      </a:endParaRPr>
                    </a:p>
                    <a:p>
                      <a:pPr algn="just">
                        <a:spcAft>
                          <a:spcPts val="0"/>
                        </a:spcAft>
                      </a:pP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682532915"/>
                  </a:ext>
                </a:extLst>
              </a:tr>
              <a:tr h="0">
                <a:tc>
                  <a:txBody>
                    <a:bodyPr/>
                    <a:lstStyle/>
                    <a:p>
                      <a:pPr algn="l">
                        <a:spcAft>
                          <a:spcPts val="0"/>
                        </a:spcAft>
                      </a:pPr>
                      <a:r>
                        <a:rPr lang="zh-CN" sz="1800" b="1" kern="100">
                          <a:solidFill>
                            <a:srgbClr val="002060"/>
                          </a:solidFill>
                          <a:effectLst/>
                          <a:latin typeface="黑体" pitchFamily="49" charset="-122"/>
                          <a:ea typeface="黑体" pitchFamily="49" charset="-122"/>
                        </a:rPr>
                        <a:t>替代效应</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just">
                        <a:spcAft>
                          <a:spcPts val="0"/>
                        </a:spcAft>
                      </a:pPr>
                      <a:r>
                        <a:rPr lang="zh-CN" sz="1800" b="1" kern="100" dirty="0">
                          <a:solidFill>
                            <a:srgbClr val="002060"/>
                          </a:solidFill>
                          <a:effectLst/>
                          <a:latin typeface="黑体" pitchFamily="49" charset="-122"/>
                          <a:ea typeface="黑体" pitchFamily="49" charset="-122"/>
                        </a:rPr>
                        <a:t>指工资率</a:t>
                      </a:r>
                      <a:r>
                        <a:rPr lang="zh-CN" altLang="en-US" sz="1800" b="1" kern="100" dirty="0">
                          <a:solidFill>
                            <a:srgbClr val="002060"/>
                          </a:solidFill>
                          <a:effectLst/>
                          <a:latin typeface="黑体" pitchFamily="49" charset="-122"/>
                          <a:ea typeface="黑体" pitchFamily="49" charset="-122"/>
                        </a:rPr>
                        <a:t>的</a:t>
                      </a:r>
                      <a:r>
                        <a:rPr lang="zh-CN" sz="1800" b="1" kern="100" dirty="0">
                          <a:solidFill>
                            <a:srgbClr val="002060"/>
                          </a:solidFill>
                          <a:effectLst/>
                          <a:latin typeface="黑体" pitchFamily="49" charset="-122"/>
                          <a:ea typeface="黑体" pitchFamily="49" charset="-122"/>
                        </a:rPr>
                        <a:t>变动</a:t>
                      </a:r>
                      <a:r>
                        <a:rPr lang="zh-CN" altLang="en-US" sz="1800" b="1" kern="100" dirty="0">
                          <a:solidFill>
                            <a:srgbClr val="002060"/>
                          </a:solidFill>
                          <a:effectLst/>
                          <a:latin typeface="黑体" pitchFamily="49" charset="-122"/>
                          <a:ea typeface="黑体" pitchFamily="49" charset="-122"/>
                        </a:rPr>
                        <a:t>会</a:t>
                      </a:r>
                      <a:r>
                        <a:rPr lang="zh-CN" sz="1800" b="1" kern="100" dirty="0">
                          <a:solidFill>
                            <a:srgbClr val="002060"/>
                          </a:solidFill>
                          <a:effectLst/>
                          <a:latin typeface="黑体" pitchFamily="49" charset="-122"/>
                          <a:ea typeface="黑体" pitchFamily="49" charset="-122"/>
                        </a:rPr>
                        <a:t>通过</a:t>
                      </a:r>
                      <a:r>
                        <a:rPr lang="zh-CN" altLang="en-US" sz="1800" b="1" kern="100" dirty="0">
                          <a:solidFill>
                            <a:srgbClr val="002060"/>
                          </a:solidFill>
                          <a:effectLst/>
                          <a:latin typeface="黑体" pitchFamily="49" charset="-122"/>
                          <a:ea typeface="黑体" pitchFamily="49" charset="-122"/>
                        </a:rPr>
                        <a:t>作用于企业愿意使用</a:t>
                      </a:r>
                      <a:r>
                        <a:rPr lang="zh-CN" sz="1800" b="1" kern="100" dirty="0">
                          <a:solidFill>
                            <a:srgbClr val="002060"/>
                          </a:solidFill>
                          <a:effectLst/>
                          <a:latin typeface="黑体" pitchFamily="49" charset="-122"/>
                          <a:ea typeface="黑体" pitchFamily="49" charset="-122"/>
                        </a:rPr>
                        <a:t>资本和劳动力之间的相对投入比例从而影响到劳动力需求数量。</a:t>
                      </a:r>
                      <a:r>
                        <a:rPr lang="zh-CN" sz="1800" b="1" u="dbl" kern="100" dirty="0">
                          <a:solidFill>
                            <a:srgbClr val="002060"/>
                          </a:solidFill>
                          <a:effectLst/>
                          <a:latin typeface="黑体" pitchFamily="49" charset="-122"/>
                          <a:ea typeface="黑体" pitchFamily="49" charset="-122"/>
                        </a:rPr>
                        <a:t>（指：资本和劳动力之间相互替代</a:t>
                      </a:r>
                      <a:r>
                        <a:rPr lang="zh-CN" sz="1800" b="1" u="sng" kern="100" dirty="0">
                          <a:solidFill>
                            <a:srgbClr val="002060"/>
                          </a:solidFill>
                          <a:effectLst/>
                          <a:latin typeface="黑体" pitchFamily="49" charset="-122"/>
                          <a:ea typeface="黑体" pitchFamily="49" charset="-122"/>
                        </a:rPr>
                        <a:t>）</a:t>
                      </a:r>
                      <a:endParaRPr lang="zh-CN" sz="1800" b="1" kern="100" dirty="0">
                        <a:solidFill>
                          <a:srgbClr val="002060"/>
                        </a:solidFill>
                        <a:effectLst/>
                        <a:latin typeface="黑体" pitchFamily="49" charset="-122"/>
                        <a:ea typeface="黑体" pitchFamily="49" charset="-122"/>
                      </a:endParaRPr>
                    </a:p>
                    <a:p>
                      <a:pPr algn="just">
                        <a:spcAft>
                          <a:spcPts val="0"/>
                        </a:spcAft>
                      </a:pPr>
                      <a:r>
                        <a:rPr lang="zh-CN" sz="1800" b="1" u="dbl" kern="100" dirty="0">
                          <a:solidFill>
                            <a:srgbClr val="002060"/>
                          </a:solidFill>
                          <a:effectLst/>
                          <a:latin typeface="黑体" pitchFamily="49" charset="-122"/>
                          <a:ea typeface="黑体" pitchFamily="49" charset="-122"/>
                        </a:rPr>
                        <a:t>图示：工资率变动→资本和劳动力相对投入比例→劳动力需求量</a:t>
                      </a:r>
                      <a:endParaRPr lang="zh-CN" sz="1800" b="1" kern="100" dirty="0">
                        <a:solidFill>
                          <a:srgbClr val="002060"/>
                        </a:solidFill>
                        <a:effectLst/>
                        <a:latin typeface="黑体" pitchFamily="49" charset="-122"/>
                        <a:ea typeface="黑体" pitchFamily="49" charset="-122"/>
                      </a:endParaRPr>
                    </a:p>
                    <a:p>
                      <a:pPr indent="266700" algn="just">
                        <a:spcAft>
                          <a:spcPts val="0"/>
                        </a:spcAft>
                      </a:pPr>
                      <a:r>
                        <a:rPr lang="zh-CN" sz="1800" b="1" u="dbl" kern="100" dirty="0">
                          <a:solidFill>
                            <a:srgbClr val="002060"/>
                          </a:solidFill>
                          <a:effectLst/>
                          <a:latin typeface="黑体" pitchFamily="49" charset="-122"/>
                          <a:ea typeface="黑体" pitchFamily="49" charset="-122"/>
                        </a:rPr>
                        <a:t>即：</a:t>
                      </a:r>
                      <a:r>
                        <a:rPr lang="en-US" sz="1800" b="1" u="dbl" kern="100" dirty="0">
                          <a:solidFill>
                            <a:srgbClr val="002060"/>
                          </a:solidFill>
                          <a:effectLst/>
                          <a:latin typeface="黑体" pitchFamily="49" charset="-122"/>
                          <a:ea typeface="黑体" pitchFamily="49" charset="-122"/>
                        </a:rPr>
                        <a:t>    </a:t>
                      </a:r>
                      <a:r>
                        <a:rPr lang="zh-CN" sz="1800" b="1" u="dbl" kern="100" dirty="0">
                          <a:solidFill>
                            <a:srgbClr val="002060"/>
                          </a:solidFill>
                          <a:effectLst/>
                          <a:latin typeface="黑体" pitchFamily="49" charset="-122"/>
                          <a:ea typeface="黑体" pitchFamily="49" charset="-122"/>
                        </a:rPr>
                        <a:t>上升</a:t>
                      </a:r>
                      <a:r>
                        <a:rPr lang="en-US" sz="1800" b="1" u="dbl" kern="100" dirty="0">
                          <a:solidFill>
                            <a:srgbClr val="002060"/>
                          </a:solidFill>
                          <a:effectLst/>
                          <a:latin typeface="黑体" pitchFamily="49" charset="-122"/>
                          <a:ea typeface="黑体" pitchFamily="49" charset="-122"/>
                        </a:rPr>
                        <a:t>    </a:t>
                      </a:r>
                      <a:r>
                        <a:rPr lang="zh-CN" sz="1800" b="1" u="dbl" kern="100" dirty="0">
                          <a:solidFill>
                            <a:srgbClr val="002060"/>
                          </a:solidFill>
                          <a:effectLst/>
                          <a:latin typeface="黑体" pitchFamily="49" charset="-122"/>
                          <a:ea typeface="黑体" pitchFamily="49" charset="-122"/>
                        </a:rPr>
                        <a:t>→</a:t>
                      </a:r>
                      <a:r>
                        <a:rPr lang="en-US" sz="1800" b="1" u="dbl" kern="100" dirty="0">
                          <a:solidFill>
                            <a:srgbClr val="002060"/>
                          </a:solidFill>
                          <a:effectLst/>
                          <a:latin typeface="黑体" pitchFamily="49" charset="-122"/>
                          <a:ea typeface="黑体" pitchFamily="49" charset="-122"/>
                        </a:rPr>
                        <a:t>    </a:t>
                      </a:r>
                      <a:r>
                        <a:rPr lang="zh-CN" sz="1800" b="1" u="dbl" kern="100" dirty="0">
                          <a:solidFill>
                            <a:srgbClr val="002060"/>
                          </a:solidFill>
                          <a:effectLst/>
                          <a:latin typeface="黑体" pitchFamily="49" charset="-122"/>
                          <a:ea typeface="黑体" pitchFamily="49" charset="-122"/>
                        </a:rPr>
                        <a:t>资本相对便宜</a:t>
                      </a:r>
                      <a:r>
                        <a:rPr lang="en-US" sz="1800" b="1" u="dbl" kern="100" dirty="0">
                          <a:solidFill>
                            <a:srgbClr val="002060"/>
                          </a:solidFill>
                          <a:effectLst/>
                          <a:latin typeface="黑体" pitchFamily="49" charset="-122"/>
                          <a:ea typeface="黑体" pitchFamily="49" charset="-122"/>
                        </a:rPr>
                        <a:t>        </a:t>
                      </a:r>
                      <a:r>
                        <a:rPr lang="zh-CN" sz="1800" b="1" u="dbl" kern="100" dirty="0">
                          <a:solidFill>
                            <a:srgbClr val="002060"/>
                          </a:solidFill>
                          <a:effectLst/>
                          <a:latin typeface="黑体" pitchFamily="49" charset="-122"/>
                          <a:ea typeface="黑体" pitchFamily="49" charset="-122"/>
                        </a:rPr>
                        <a:t>→</a:t>
                      </a:r>
                      <a:r>
                        <a:rPr lang="en-US" sz="1800" b="1" u="dbl" kern="100" dirty="0">
                          <a:solidFill>
                            <a:srgbClr val="002060"/>
                          </a:solidFill>
                          <a:effectLst/>
                          <a:latin typeface="黑体" pitchFamily="49" charset="-122"/>
                          <a:ea typeface="黑体" pitchFamily="49" charset="-122"/>
                        </a:rPr>
                        <a:t>    </a:t>
                      </a:r>
                      <a:r>
                        <a:rPr lang="zh-CN" sz="1800" b="1" u="dbl" kern="100" dirty="0">
                          <a:solidFill>
                            <a:srgbClr val="002060"/>
                          </a:solidFill>
                          <a:effectLst/>
                          <a:latin typeface="黑体" pitchFamily="49" charset="-122"/>
                          <a:ea typeface="黑体" pitchFamily="49" charset="-122"/>
                        </a:rPr>
                        <a:t>减少（资本密集化生产方式）</a:t>
                      </a:r>
                      <a:endParaRPr lang="zh-CN" sz="1800" b="1" kern="100" dirty="0">
                        <a:solidFill>
                          <a:srgbClr val="002060"/>
                        </a:solidFill>
                        <a:effectLst/>
                        <a:latin typeface="黑体" pitchFamily="49" charset="-122"/>
                        <a:ea typeface="黑体" pitchFamily="49" charset="-122"/>
                      </a:endParaRPr>
                    </a:p>
                    <a:p>
                      <a:pPr indent="266700" algn="just">
                        <a:spcAft>
                          <a:spcPts val="0"/>
                        </a:spcAft>
                      </a:pPr>
                      <a:r>
                        <a:rPr lang="en-US" sz="1800" b="1" u="sng" kern="100" dirty="0">
                          <a:solidFill>
                            <a:srgbClr val="002060"/>
                          </a:solidFill>
                          <a:effectLst/>
                          <a:latin typeface="黑体" pitchFamily="49" charset="-122"/>
                          <a:ea typeface="黑体" pitchFamily="49" charset="-122"/>
                        </a:rPr>
                        <a:t>       </a:t>
                      </a:r>
                      <a:r>
                        <a:rPr lang="en-US" sz="1800" b="1" u="dbl" kern="100" dirty="0">
                          <a:solidFill>
                            <a:srgbClr val="002060"/>
                          </a:solidFill>
                          <a:effectLst/>
                          <a:latin typeface="黑体" pitchFamily="49" charset="-122"/>
                          <a:ea typeface="黑体" pitchFamily="49" charset="-122"/>
                        </a:rPr>
                        <a:t> </a:t>
                      </a:r>
                      <a:r>
                        <a:rPr lang="zh-CN" sz="1800" b="1" u="dbl" kern="100" dirty="0">
                          <a:solidFill>
                            <a:srgbClr val="002060"/>
                          </a:solidFill>
                          <a:effectLst/>
                          <a:latin typeface="黑体" pitchFamily="49" charset="-122"/>
                          <a:ea typeface="黑体" pitchFamily="49" charset="-122"/>
                        </a:rPr>
                        <a:t>下降</a:t>
                      </a:r>
                      <a:r>
                        <a:rPr lang="en-US" sz="1800" b="1" u="dbl" kern="100" dirty="0">
                          <a:solidFill>
                            <a:srgbClr val="002060"/>
                          </a:solidFill>
                          <a:effectLst/>
                          <a:latin typeface="黑体" pitchFamily="49" charset="-122"/>
                          <a:ea typeface="黑体" pitchFamily="49" charset="-122"/>
                        </a:rPr>
                        <a:t>    </a:t>
                      </a:r>
                      <a:r>
                        <a:rPr lang="zh-CN" sz="1800" b="1" u="dbl" kern="100" dirty="0">
                          <a:solidFill>
                            <a:srgbClr val="002060"/>
                          </a:solidFill>
                          <a:effectLst/>
                          <a:latin typeface="黑体" pitchFamily="49" charset="-122"/>
                          <a:ea typeface="黑体" pitchFamily="49" charset="-122"/>
                        </a:rPr>
                        <a:t>→</a:t>
                      </a:r>
                      <a:r>
                        <a:rPr lang="en-US" sz="1800" b="1" u="dbl" kern="100" dirty="0">
                          <a:solidFill>
                            <a:srgbClr val="002060"/>
                          </a:solidFill>
                          <a:effectLst/>
                          <a:latin typeface="黑体" pitchFamily="49" charset="-122"/>
                          <a:ea typeface="黑体" pitchFamily="49" charset="-122"/>
                        </a:rPr>
                        <a:t>    </a:t>
                      </a:r>
                      <a:r>
                        <a:rPr lang="zh-CN" sz="1800" b="1" u="dbl" kern="100" dirty="0">
                          <a:solidFill>
                            <a:srgbClr val="002060"/>
                          </a:solidFill>
                          <a:effectLst/>
                          <a:latin typeface="黑体" pitchFamily="49" charset="-122"/>
                          <a:ea typeface="黑体" pitchFamily="49" charset="-122"/>
                        </a:rPr>
                        <a:t>劳动力相对便宜</a:t>
                      </a:r>
                      <a:r>
                        <a:rPr lang="en-US" sz="1800" b="1" u="dbl" kern="100" dirty="0">
                          <a:solidFill>
                            <a:srgbClr val="002060"/>
                          </a:solidFill>
                          <a:effectLst/>
                          <a:latin typeface="黑体" pitchFamily="49" charset="-122"/>
                          <a:ea typeface="黑体" pitchFamily="49" charset="-122"/>
                        </a:rPr>
                        <a:t>      </a:t>
                      </a:r>
                      <a:r>
                        <a:rPr lang="zh-CN" sz="1800" b="1" u="dbl" kern="100" dirty="0">
                          <a:solidFill>
                            <a:srgbClr val="002060"/>
                          </a:solidFill>
                          <a:effectLst/>
                          <a:latin typeface="黑体" pitchFamily="49" charset="-122"/>
                          <a:ea typeface="黑体" pitchFamily="49" charset="-122"/>
                        </a:rPr>
                        <a:t>→</a:t>
                      </a:r>
                      <a:r>
                        <a:rPr lang="en-US" sz="1800" b="1" u="dbl" kern="100" dirty="0">
                          <a:solidFill>
                            <a:srgbClr val="002060"/>
                          </a:solidFill>
                          <a:effectLst/>
                          <a:latin typeface="黑体" pitchFamily="49" charset="-122"/>
                          <a:ea typeface="黑体" pitchFamily="49" charset="-122"/>
                        </a:rPr>
                        <a:t>    </a:t>
                      </a:r>
                      <a:r>
                        <a:rPr lang="zh-CN" sz="1800" b="1" u="dbl" kern="100" dirty="0">
                          <a:solidFill>
                            <a:srgbClr val="002060"/>
                          </a:solidFill>
                          <a:effectLst/>
                          <a:latin typeface="黑体" pitchFamily="49" charset="-122"/>
                          <a:ea typeface="黑体" pitchFamily="49" charset="-122"/>
                        </a:rPr>
                        <a:t>增加（劳动密集化生产方式）</a:t>
                      </a:r>
                      <a:endParaRPr lang="en-US" altLang="zh-CN" sz="1800" b="1" u="dbl" kern="100" dirty="0">
                        <a:solidFill>
                          <a:srgbClr val="002060"/>
                        </a:solidFill>
                        <a:effectLst/>
                        <a:latin typeface="黑体" pitchFamily="49" charset="-122"/>
                        <a:ea typeface="黑体" pitchFamily="49" charset="-122"/>
                      </a:endParaRPr>
                    </a:p>
                    <a:p>
                      <a:pPr indent="266700" algn="just">
                        <a:spcAft>
                          <a:spcPts val="0"/>
                        </a:spcAft>
                      </a:pPr>
                      <a:endParaRPr lang="zh-CN" sz="1800" b="1" kern="100" dirty="0">
                        <a:solidFill>
                          <a:srgbClr val="002060"/>
                        </a:solidFill>
                        <a:effectLst/>
                        <a:latin typeface="黑体" pitchFamily="49" charset="-122"/>
                        <a:ea typeface="黑体" pitchFamily="49" charset="-122"/>
                        <a:cs typeface="Calibri" panose="020F0502020204030204" pitchFamily="34" charset="0"/>
                      </a:endParaRPr>
                    </a:p>
                  </a:txBody>
                  <a:tcPr marL="68580" marR="68580" marT="0" marB="0"/>
                </a:tc>
                <a:extLst>
                  <a:ext uri="{0D108BD9-81ED-4DB2-BD59-A6C34878D82A}">
                    <a16:rowId xmlns:a16="http://schemas.microsoft.com/office/drawing/2014/main" val="885695617"/>
                  </a:ext>
                </a:extLst>
              </a:tr>
              <a:tr h="0">
                <a:tc>
                  <a:txBody>
                    <a:bodyPr/>
                    <a:lstStyle/>
                    <a:p>
                      <a:pPr algn="l">
                        <a:spcAft>
                          <a:spcPts val="0"/>
                        </a:spcAft>
                      </a:pPr>
                      <a:r>
                        <a:rPr lang="zh-CN" sz="1800" b="1" kern="100">
                          <a:solidFill>
                            <a:srgbClr val="002060"/>
                          </a:solidFill>
                          <a:effectLst/>
                          <a:latin typeface="黑体" pitchFamily="49" charset="-122"/>
                          <a:ea typeface="黑体" pitchFamily="49" charset="-122"/>
                        </a:rPr>
                        <a:t>结论</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indent="266700" algn="l">
                        <a:spcAft>
                          <a:spcPts val="0"/>
                        </a:spcAft>
                      </a:pPr>
                      <a:r>
                        <a:rPr lang="zh-CN" altLang="en-US" sz="1800" b="1" kern="100" dirty="0">
                          <a:solidFill>
                            <a:srgbClr val="002060"/>
                          </a:solidFill>
                          <a:effectLst/>
                          <a:latin typeface="黑体" pitchFamily="49" charset="-122"/>
                          <a:ea typeface="黑体" pitchFamily="49" charset="-122"/>
                        </a:rPr>
                        <a:t>在其他条件不变的情况下，无论哪个方向的工资率变动所产生的的规模效应和替代效应的作用</a:t>
                      </a:r>
                      <a:endParaRPr lang="en-US" altLang="zh-CN" sz="1800" b="1" kern="100" dirty="0">
                        <a:solidFill>
                          <a:srgbClr val="002060"/>
                        </a:solidFill>
                        <a:effectLst/>
                        <a:latin typeface="黑体" pitchFamily="49" charset="-122"/>
                        <a:ea typeface="黑体" pitchFamily="49" charset="-122"/>
                      </a:endParaRPr>
                    </a:p>
                    <a:p>
                      <a:pPr indent="266700" algn="l">
                        <a:spcAft>
                          <a:spcPts val="0"/>
                        </a:spcAft>
                      </a:pPr>
                      <a:r>
                        <a:rPr lang="zh-CN" altLang="en-US" sz="1800" b="1" kern="100" dirty="0">
                          <a:solidFill>
                            <a:srgbClr val="002060"/>
                          </a:solidFill>
                          <a:effectLst/>
                          <a:latin typeface="黑体" pitchFamily="49" charset="-122"/>
                          <a:ea typeface="黑体" pitchFamily="49" charset="-122"/>
                        </a:rPr>
                        <a:t>方向都是相同的，即在其他条件不变的情况下，工资率上升的规模效应和替代效应都导致劳动</a:t>
                      </a:r>
                      <a:endParaRPr lang="en-US" altLang="zh-CN" sz="1800" b="1" kern="100" dirty="0">
                        <a:solidFill>
                          <a:srgbClr val="002060"/>
                        </a:solidFill>
                        <a:effectLst/>
                        <a:latin typeface="黑体" pitchFamily="49" charset="-122"/>
                        <a:ea typeface="黑体" pitchFamily="49" charset="-122"/>
                      </a:endParaRPr>
                    </a:p>
                    <a:p>
                      <a:pPr indent="266700" algn="l">
                        <a:spcAft>
                          <a:spcPts val="0"/>
                        </a:spcAft>
                      </a:pPr>
                      <a:r>
                        <a:rPr lang="zh-CN" altLang="en-US" sz="1800" b="1" kern="100" dirty="0">
                          <a:solidFill>
                            <a:srgbClr val="002060"/>
                          </a:solidFill>
                          <a:effectLst/>
                          <a:latin typeface="黑体" pitchFamily="49" charset="-122"/>
                          <a:ea typeface="黑体" pitchFamily="49" charset="-122"/>
                        </a:rPr>
                        <a:t>力需求量下降，而工资率下降的规模效应和替代效应都导致劳动力需求量的上升。</a:t>
                      </a:r>
                      <a:endParaRPr lang="zh-CN" sz="1800" b="1" kern="100" dirty="0">
                        <a:solidFill>
                          <a:srgbClr val="002060"/>
                        </a:solidFill>
                        <a:effectLst/>
                        <a:latin typeface="黑体" pitchFamily="49" charset="-122"/>
                        <a:ea typeface="黑体" pitchFamily="49" charset="-122"/>
                      </a:endParaRPr>
                    </a:p>
                  </a:txBody>
                  <a:tcPr marL="68580" marR="68580" marT="0" marB="0"/>
                </a:tc>
                <a:extLst>
                  <a:ext uri="{0D108BD9-81ED-4DB2-BD59-A6C34878D82A}">
                    <a16:rowId xmlns:a16="http://schemas.microsoft.com/office/drawing/2014/main" val="1324136883"/>
                  </a:ext>
                </a:extLst>
              </a:tr>
            </a:tbl>
          </a:graphicData>
        </a:graphic>
      </p:graphicFrame>
    </p:spTree>
    <p:extLst>
      <p:ext uri="{BB962C8B-B14F-4D97-AF65-F5344CB8AC3E}">
        <p14:creationId xmlns:p14="http://schemas.microsoft.com/office/powerpoint/2010/main" val="591121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58148D8D-C20C-4321-A58C-7CAC2F354515}"/>
              </a:ext>
            </a:extLst>
          </p:cNvPr>
          <p:cNvSpPr/>
          <p:nvPr/>
        </p:nvSpPr>
        <p:spPr>
          <a:xfrm>
            <a:off x="924831" y="587546"/>
            <a:ext cx="4487126" cy="369332"/>
          </a:xfrm>
          <a:prstGeom prst="rect">
            <a:avLst/>
          </a:prstGeom>
        </p:spPr>
        <p:txBody>
          <a:bodyPr wrap="none">
            <a:spAutoFit/>
          </a:bodyPr>
          <a:lstStyle/>
          <a:p>
            <a:r>
              <a:rPr lang="en-US" altLang="zh-CN" b="1" u="sng" kern="100" dirty="0">
                <a:solidFill>
                  <a:srgbClr val="993300"/>
                </a:solidFill>
                <a:latin typeface="黑体" pitchFamily="49" charset="-122"/>
                <a:ea typeface="黑体" pitchFamily="49" charset="-122"/>
                <a:cs typeface="宋体" panose="02010600030101010101" pitchFamily="2" charset="-122"/>
              </a:rPr>
              <a:t>19.</a:t>
            </a:r>
            <a:r>
              <a:rPr lang="zh-CN" altLang="zh-CN" b="1" u="sng" kern="100" dirty="0">
                <a:solidFill>
                  <a:srgbClr val="993300"/>
                </a:solidFill>
                <a:latin typeface="黑体" pitchFamily="49" charset="-122"/>
                <a:ea typeface="黑体" pitchFamily="49" charset="-122"/>
                <a:cs typeface="宋体" panose="02010600030101010101" pitchFamily="2" charset="-122"/>
              </a:rPr>
              <a:t>产品需求变化对劳动力需求数量的影响</a:t>
            </a:r>
            <a:endParaRPr lang="zh-CN" altLang="en-US" dirty="0">
              <a:latin typeface="黑体" pitchFamily="49" charset="-122"/>
              <a:ea typeface="黑体" pitchFamily="49" charset="-122"/>
            </a:endParaRPr>
          </a:p>
        </p:txBody>
      </p:sp>
      <p:graphicFrame>
        <p:nvGraphicFramePr>
          <p:cNvPr id="10" name="表格 9">
            <a:extLst>
              <a:ext uri="{FF2B5EF4-FFF2-40B4-BE49-F238E27FC236}">
                <a16:creationId xmlns:a16="http://schemas.microsoft.com/office/drawing/2014/main" id="{B5C82B08-1C38-4A34-B5FC-6EE2FECEB1F9}"/>
              </a:ext>
            </a:extLst>
          </p:cNvPr>
          <p:cNvGraphicFramePr>
            <a:graphicFrameLocks noGrp="1"/>
          </p:cNvGraphicFramePr>
          <p:nvPr/>
        </p:nvGraphicFramePr>
        <p:xfrm>
          <a:off x="692149" y="1298575"/>
          <a:ext cx="10837863" cy="1371600"/>
        </p:xfrm>
        <a:graphic>
          <a:graphicData uri="http://schemas.openxmlformats.org/drawingml/2006/table">
            <a:tbl>
              <a:tblPr>
                <a:tableStyleId>{5C22544A-7EE6-4342-B048-85BDC9FD1C3A}</a:tableStyleId>
              </a:tblPr>
              <a:tblGrid>
                <a:gridCol w="2893330">
                  <a:extLst>
                    <a:ext uri="{9D8B030D-6E8A-4147-A177-3AD203B41FA5}">
                      <a16:colId xmlns:a16="http://schemas.microsoft.com/office/drawing/2014/main" val="1091122576"/>
                    </a:ext>
                  </a:extLst>
                </a:gridCol>
                <a:gridCol w="2893330">
                  <a:extLst>
                    <a:ext uri="{9D8B030D-6E8A-4147-A177-3AD203B41FA5}">
                      <a16:colId xmlns:a16="http://schemas.microsoft.com/office/drawing/2014/main" val="2250835829"/>
                    </a:ext>
                  </a:extLst>
                </a:gridCol>
                <a:gridCol w="2647426">
                  <a:extLst>
                    <a:ext uri="{9D8B030D-6E8A-4147-A177-3AD203B41FA5}">
                      <a16:colId xmlns:a16="http://schemas.microsoft.com/office/drawing/2014/main" val="4179656384"/>
                    </a:ext>
                  </a:extLst>
                </a:gridCol>
                <a:gridCol w="2403777">
                  <a:extLst>
                    <a:ext uri="{9D8B030D-6E8A-4147-A177-3AD203B41FA5}">
                      <a16:colId xmlns:a16="http://schemas.microsoft.com/office/drawing/2014/main" val="3182649473"/>
                    </a:ext>
                  </a:extLst>
                </a:gridCol>
              </a:tblGrid>
              <a:tr h="0">
                <a:tc>
                  <a:txBody>
                    <a:bodyPr/>
                    <a:lstStyle/>
                    <a:p>
                      <a:pPr algn="l">
                        <a:spcAft>
                          <a:spcPts val="0"/>
                        </a:spcAft>
                      </a:pPr>
                      <a:r>
                        <a:rPr lang="zh-CN" sz="1800" b="1" kern="100" dirty="0">
                          <a:solidFill>
                            <a:srgbClr val="002060"/>
                          </a:solidFill>
                          <a:effectLst/>
                          <a:latin typeface="黑体" pitchFamily="49" charset="-122"/>
                          <a:ea typeface="黑体" pitchFamily="49" charset="-122"/>
                        </a:rPr>
                        <a:t>前提条件</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ctr">
                        <a:spcAft>
                          <a:spcPts val="0"/>
                        </a:spcAft>
                      </a:pPr>
                      <a:r>
                        <a:rPr lang="zh-CN" sz="1800" b="1" kern="100">
                          <a:solidFill>
                            <a:srgbClr val="002060"/>
                          </a:solidFill>
                          <a:effectLst/>
                          <a:latin typeface="黑体" pitchFamily="49" charset="-122"/>
                          <a:ea typeface="黑体" pitchFamily="49" charset="-122"/>
                        </a:rPr>
                        <a:t>产品需求</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ctr">
                        <a:spcAft>
                          <a:spcPts val="0"/>
                        </a:spcAft>
                      </a:pPr>
                      <a:r>
                        <a:rPr lang="zh-CN" sz="1800" b="1" kern="100">
                          <a:solidFill>
                            <a:srgbClr val="002060"/>
                          </a:solidFill>
                          <a:effectLst/>
                          <a:latin typeface="黑体" pitchFamily="49" charset="-122"/>
                          <a:ea typeface="黑体" pitchFamily="49" charset="-122"/>
                        </a:rPr>
                        <a:t>规模效应</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ctr">
                        <a:spcAft>
                          <a:spcPts val="0"/>
                        </a:spcAft>
                      </a:pPr>
                      <a:r>
                        <a:rPr lang="zh-CN" sz="1800" b="1" kern="100">
                          <a:solidFill>
                            <a:srgbClr val="002060"/>
                          </a:solidFill>
                          <a:effectLst/>
                          <a:latin typeface="黑体" pitchFamily="49" charset="-122"/>
                          <a:ea typeface="黑体" pitchFamily="49" charset="-122"/>
                        </a:rPr>
                        <a:t>劳动力需求数量</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995809456"/>
                  </a:ext>
                </a:extLst>
              </a:tr>
              <a:tr h="0">
                <a:tc rowSpan="3">
                  <a:txBody>
                    <a:bodyPr/>
                    <a:lstStyle/>
                    <a:p>
                      <a:pPr algn="l">
                        <a:spcAft>
                          <a:spcPts val="0"/>
                        </a:spcAft>
                      </a:pPr>
                      <a:r>
                        <a:rPr lang="zh-CN" sz="1800" b="1" kern="100" dirty="0">
                          <a:solidFill>
                            <a:srgbClr val="002060"/>
                          </a:solidFill>
                          <a:effectLst/>
                          <a:latin typeface="黑体" pitchFamily="49" charset="-122"/>
                          <a:ea typeface="黑体" pitchFamily="49" charset="-122"/>
                        </a:rPr>
                        <a:t>在其他条件不变（包括工资率不变）</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ctr">
                        <a:spcAft>
                          <a:spcPts val="0"/>
                        </a:spcAft>
                      </a:pPr>
                      <a:r>
                        <a:rPr lang="zh-CN" sz="1800" b="1" u="dbl" kern="100">
                          <a:solidFill>
                            <a:srgbClr val="002060"/>
                          </a:solidFill>
                          <a:effectLst/>
                          <a:latin typeface="黑体" pitchFamily="49" charset="-122"/>
                          <a:ea typeface="黑体" pitchFamily="49" charset="-122"/>
                        </a:rPr>
                        <a:t>上升</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ctr">
                        <a:spcAft>
                          <a:spcPts val="0"/>
                        </a:spcAft>
                      </a:pPr>
                      <a:r>
                        <a:rPr lang="zh-CN" sz="1800" b="1" kern="100">
                          <a:solidFill>
                            <a:srgbClr val="002060"/>
                          </a:solidFill>
                          <a:effectLst/>
                          <a:latin typeface="黑体" pitchFamily="49" charset="-122"/>
                          <a:ea typeface="黑体" pitchFamily="49" charset="-122"/>
                        </a:rPr>
                        <a:t>扩大</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ctr">
                        <a:spcAft>
                          <a:spcPts val="0"/>
                        </a:spcAft>
                      </a:pPr>
                      <a:r>
                        <a:rPr lang="zh-CN" sz="1800" b="1" u="dbl" kern="100">
                          <a:solidFill>
                            <a:srgbClr val="002060"/>
                          </a:solidFill>
                          <a:effectLst/>
                          <a:latin typeface="黑体" pitchFamily="49" charset="-122"/>
                          <a:ea typeface="黑体" pitchFamily="49" charset="-122"/>
                        </a:rPr>
                        <a:t>增加</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651243947"/>
                  </a:ext>
                </a:extLst>
              </a:tr>
              <a:tr h="0">
                <a:tc vMerge="1">
                  <a:txBody>
                    <a:bodyPr/>
                    <a:lstStyle/>
                    <a:p>
                      <a:endParaRPr lang="zh-CN" altLang="en-US"/>
                    </a:p>
                  </a:txBody>
                  <a:tcPr/>
                </a:tc>
                <a:tc>
                  <a:txBody>
                    <a:bodyPr/>
                    <a:lstStyle/>
                    <a:p>
                      <a:pPr algn="ctr">
                        <a:spcAft>
                          <a:spcPts val="0"/>
                        </a:spcAft>
                      </a:pPr>
                      <a:r>
                        <a:rPr lang="zh-CN" sz="1800" b="1" u="dbl" kern="100">
                          <a:solidFill>
                            <a:srgbClr val="002060"/>
                          </a:solidFill>
                          <a:effectLst/>
                          <a:latin typeface="黑体" pitchFamily="49" charset="-122"/>
                          <a:ea typeface="黑体" pitchFamily="49" charset="-122"/>
                        </a:rPr>
                        <a:t>下降</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ctr">
                        <a:spcAft>
                          <a:spcPts val="0"/>
                        </a:spcAft>
                      </a:pPr>
                      <a:r>
                        <a:rPr lang="zh-CN" sz="1800" b="1" kern="100">
                          <a:solidFill>
                            <a:srgbClr val="002060"/>
                          </a:solidFill>
                          <a:effectLst/>
                          <a:latin typeface="黑体" pitchFamily="49" charset="-122"/>
                          <a:ea typeface="黑体" pitchFamily="49" charset="-122"/>
                        </a:rPr>
                        <a:t>缩减</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ctr">
                        <a:spcAft>
                          <a:spcPts val="0"/>
                        </a:spcAft>
                      </a:pPr>
                      <a:r>
                        <a:rPr lang="zh-CN" sz="1800" b="1" u="heavy" kern="100">
                          <a:solidFill>
                            <a:srgbClr val="002060"/>
                          </a:solidFill>
                          <a:effectLst/>
                          <a:latin typeface="黑体" pitchFamily="49" charset="-122"/>
                          <a:ea typeface="黑体" pitchFamily="49" charset="-122"/>
                        </a:rPr>
                        <a:t>减少</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303272154"/>
                  </a:ext>
                </a:extLst>
              </a:tr>
              <a:tr h="0">
                <a:tc vMerge="1">
                  <a:txBody>
                    <a:bodyPr/>
                    <a:lstStyle/>
                    <a:p>
                      <a:endParaRPr lang="zh-CN" altLang="en-US"/>
                    </a:p>
                  </a:txBody>
                  <a:tcPr/>
                </a:tc>
                <a:tc gridSpan="3">
                  <a:txBody>
                    <a:bodyPr/>
                    <a:lstStyle/>
                    <a:p>
                      <a:pPr algn="l">
                        <a:spcAft>
                          <a:spcPts val="0"/>
                        </a:spcAft>
                      </a:pPr>
                      <a:r>
                        <a:rPr lang="zh-CN" sz="1800" b="1" kern="100" dirty="0">
                          <a:solidFill>
                            <a:srgbClr val="002060"/>
                          </a:solidFill>
                          <a:effectLst/>
                          <a:latin typeface="黑体" pitchFamily="49" charset="-122"/>
                          <a:ea typeface="黑体" pitchFamily="49" charset="-122"/>
                        </a:rPr>
                        <a:t>产品需求变化</a:t>
                      </a:r>
                      <a:r>
                        <a:rPr lang="zh-CN" sz="1800" b="1" u="dbl" kern="100" dirty="0">
                          <a:solidFill>
                            <a:srgbClr val="002060"/>
                          </a:solidFill>
                          <a:effectLst/>
                          <a:latin typeface="黑体" pitchFamily="49" charset="-122"/>
                          <a:ea typeface="黑体" pitchFamily="49" charset="-122"/>
                        </a:rPr>
                        <a:t>只会</a:t>
                      </a:r>
                      <a:r>
                        <a:rPr lang="zh-CN" sz="1800" b="1" kern="100" dirty="0">
                          <a:solidFill>
                            <a:srgbClr val="002060"/>
                          </a:solidFill>
                          <a:effectLst/>
                          <a:latin typeface="黑体" pitchFamily="49" charset="-122"/>
                          <a:ea typeface="黑体" pitchFamily="49" charset="-122"/>
                        </a:rPr>
                        <a:t>对劳动力需求数量</a:t>
                      </a:r>
                      <a:r>
                        <a:rPr lang="zh-CN" sz="1800" b="1" u="dbl" kern="100" dirty="0">
                          <a:solidFill>
                            <a:srgbClr val="002060"/>
                          </a:solidFill>
                          <a:effectLst/>
                          <a:latin typeface="黑体" pitchFamily="49" charset="-122"/>
                          <a:ea typeface="黑体" pitchFamily="49" charset="-122"/>
                        </a:rPr>
                        <a:t>产生规模效应</a:t>
                      </a:r>
                      <a:r>
                        <a:rPr lang="zh-CN" sz="1800" b="1" kern="100" dirty="0">
                          <a:solidFill>
                            <a:srgbClr val="002060"/>
                          </a:solidFill>
                          <a:effectLst/>
                          <a:latin typeface="黑体" pitchFamily="49" charset="-122"/>
                          <a:ea typeface="黑体" pitchFamily="49" charset="-122"/>
                        </a:rPr>
                        <a:t>（或产出效应），</a:t>
                      </a:r>
                      <a:r>
                        <a:rPr lang="zh-CN" sz="1800" b="1" u="dbl" kern="100" dirty="0">
                          <a:solidFill>
                            <a:srgbClr val="002060"/>
                          </a:solidFill>
                          <a:effectLst/>
                          <a:latin typeface="黑体" pitchFamily="49" charset="-122"/>
                          <a:ea typeface="黑体" pitchFamily="49" charset="-122"/>
                        </a:rPr>
                        <a:t>而不会产生替代效应。</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740688315"/>
                  </a:ext>
                </a:extLst>
              </a:tr>
            </a:tbl>
          </a:graphicData>
        </a:graphic>
      </p:graphicFrame>
      <p:sp>
        <p:nvSpPr>
          <p:cNvPr id="14" name="矩形 13">
            <a:extLst>
              <a:ext uri="{FF2B5EF4-FFF2-40B4-BE49-F238E27FC236}">
                <a16:creationId xmlns:a16="http://schemas.microsoft.com/office/drawing/2014/main" id="{BE491372-5855-46D9-BA5F-36DA2762B045}"/>
              </a:ext>
            </a:extLst>
          </p:cNvPr>
          <p:cNvSpPr/>
          <p:nvPr/>
        </p:nvSpPr>
        <p:spPr>
          <a:xfrm>
            <a:off x="692150" y="838193"/>
            <a:ext cx="4419479" cy="460382"/>
          </a:xfrm>
          <a:prstGeom prst="rect">
            <a:avLst/>
          </a:prstGeom>
        </p:spPr>
        <p:txBody>
          <a:bodyPr wrap="none">
            <a:spAutoFit/>
          </a:bodyPr>
          <a:lstStyle/>
          <a:p>
            <a:pPr indent="280670" algn="ctr">
              <a:lnSpc>
                <a:spcPct val="150000"/>
              </a:lnSpc>
              <a:spcAft>
                <a:spcPts val="0"/>
              </a:spcAft>
            </a:pPr>
            <a:r>
              <a:rPr lang="zh-CN" altLang="zh-CN" b="1" kern="100" dirty="0">
                <a:solidFill>
                  <a:srgbClr val="000080"/>
                </a:solidFill>
                <a:latin typeface="黑体" pitchFamily="49" charset="-122"/>
                <a:ea typeface="黑体" pitchFamily="49" charset="-122"/>
                <a:cs typeface="宋体" panose="02010600030101010101" pitchFamily="2" charset="-122"/>
              </a:rPr>
              <a:t>产品需求变化对劳动力需求数量的影响</a:t>
            </a:r>
            <a:endParaRPr lang="zh-CN" altLang="zh-CN" sz="1600" kern="100" dirty="0">
              <a:effectLst/>
              <a:latin typeface="黑体" pitchFamily="49" charset="-122"/>
              <a:ea typeface="黑体" pitchFamily="49" charset="-122"/>
              <a:cs typeface="Times New Roman" panose="02020603050405020304" pitchFamily="18" charset="0"/>
            </a:endParaRPr>
          </a:p>
        </p:txBody>
      </p:sp>
    </p:spTree>
    <p:extLst>
      <p:ext uri="{BB962C8B-B14F-4D97-AF65-F5344CB8AC3E}">
        <p14:creationId xmlns:p14="http://schemas.microsoft.com/office/powerpoint/2010/main" val="17205457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67F7C8C7-3480-4CFF-8950-2E9A8F24AE7A}"/>
              </a:ext>
            </a:extLst>
          </p:cNvPr>
          <p:cNvSpPr/>
          <p:nvPr/>
        </p:nvSpPr>
        <p:spPr>
          <a:xfrm>
            <a:off x="692150" y="577155"/>
            <a:ext cx="3012363" cy="507831"/>
          </a:xfrm>
          <a:prstGeom prst="rect">
            <a:avLst/>
          </a:prstGeom>
        </p:spPr>
        <p:txBody>
          <a:bodyPr wrap="none">
            <a:spAutoFit/>
          </a:bodyPr>
          <a:lstStyle/>
          <a:p>
            <a:pPr indent="266700"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3.</a:t>
            </a:r>
            <a:r>
              <a:rPr lang="zh-CN" altLang="en-US"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培训与开发部门的职能</a:t>
            </a:r>
            <a:endParaRPr lang="zh-CN" altLang="zh-CN" sz="1600" kern="100" dirty="0">
              <a:effectLst/>
              <a:latin typeface="黑体" panose="02010609060101010101" pitchFamily="49" charset="-122"/>
              <a:ea typeface="黑体" panose="02010609060101010101" pitchFamily="49" charset="-122"/>
              <a:cs typeface="Calibri" panose="020F0502020204030204" pitchFamily="34" charset="0"/>
            </a:endParaRPr>
          </a:p>
        </p:txBody>
      </p:sp>
      <p:graphicFrame>
        <p:nvGraphicFramePr>
          <p:cNvPr id="9" name="表格 8">
            <a:extLst>
              <a:ext uri="{FF2B5EF4-FFF2-40B4-BE49-F238E27FC236}">
                <a16:creationId xmlns:a16="http://schemas.microsoft.com/office/drawing/2014/main" id="{EDF9012F-E364-4C71-823B-D10C7D75E593}"/>
              </a:ext>
            </a:extLst>
          </p:cNvPr>
          <p:cNvGraphicFramePr>
            <a:graphicFrameLocks noGrp="1"/>
          </p:cNvGraphicFramePr>
          <p:nvPr>
            <p:extLst>
              <p:ext uri="{D42A27DB-BD31-4B8C-83A1-F6EECF244321}">
                <p14:modId xmlns:p14="http://schemas.microsoft.com/office/powerpoint/2010/main" val="3413962593"/>
              </p:ext>
            </p:extLst>
          </p:nvPr>
        </p:nvGraphicFramePr>
        <p:xfrm>
          <a:off x="692150" y="1066800"/>
          <a:ext cx="10837863" cy="4050475"/>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val="3836878594"/>
                    </a:ext>
                  </a:extLst>
                </a:gridCol>
              </a:tblGrid>
              <a:tr h="0">
                <a:tc>
                  <a:txBody>
                    <a:bodyPr/>
                    <a:lstStyle/>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mn-cs"/>
                        </a:rPr>
                        <a:t>1.</a:t>
                      </a:r>
                      <a:r>
                        <a:rPr lang="zh-CN" altLang="en-US" sz="1800" b="1" kern="100" dirty="0">
                          <a:solidFill>
                            <a:srgbClr val="002060"/>
                          </a:solidFill>
                          <a:effectLst/>
                          <a:latin typeface="黑体" panose="02010609060101010101" pitchFamily="49" charset="-122"/>
                          <a:ea typeface="黑体" panose="02010609060101010101" pitchFamily="49" charset="-122"/>
                          <a:cs typeface="+mn-cs"/>
                        </a:rPr>
                        <a:t>制定支持企业经营战略的培训开发战略</a:t>
                      </a:r>
                      <a:endParaRPr lang="en-US" altLang="zh-CN" sz="1800" b="1" kern="100" dirty="0">
                        <a:solidFill>
                          <a:srgbClr val="002060"/>
                        </a:solidFill>
                        <a:effectLst/>
                        <a:latin typeface="黑体" panose="02010609060101010101" pitchFamily="49" charset="-122"/>
                        <a:ea typeface="黑体" panose="02010609060101010101" pitchFamily="49" charset="-122"/>
                        <a:cs typeface="+mn-cs"/>
                      </a:endParaRPr>
                    </a:p>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mn-cs"/>
                        </a:rPr>
                        <a:t>2.</a:t>
                      </a:r>
                      <a:r>
                        <a:rPr lang="zh-CN" altLang="en-US" sz="1800" b="1" kern="100" dirty="0">
                          <a:solidFill>
                            <a:srgbClr val="002060"/>
                          </a:solidFill>
                          <a:effectLst/>
                          <a:latin typeface="黑体" panose="02010609060101010101" pitchFamily="49" charset="-122"/>
                          <a:ea typeface="黑体" panose="02010609060101010101" pitchFamily="49" charset="-122"/>
                          <a:cs typeface="+mn-cs"/>
                        </a:rPr>
                        <a:t>分析和明确公司和各类职位、各级各类人员的培训与开发的需要</a:t>
                      </a:r>
                      <a:endParaRPr lang="en-US" altLang="zh-CN" sz="1800" b="1" kern="100" dirty="0">
                        <a:solidFill>
                          <a:srgbClr val="002060"/>
                        </a:solidFill>
                        <a:effectLst/>
                        <a:latin typeface="黑体" panose="02010609060101010101" pitchFamily="49" charset="-122"/>
                        <a:ea typeface="黑体" panose="02010609060101010101" pitchFamily="49" charset="-122"/>
                        <a:cs typeface="+mn-cs"/>
                      </a:endParaRPr>
                    </a:p>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mn-cs"/>
                        </a:rPr>
                        <a:t>3.</a:t>
                      </a:r>
                      <a:r>
                        <a:rPr lang="zh-CN" altLang="en-US" sz="1800" b="1" kern="100" dirty="0">
                          <a:solidFill>
                            <a:srgbClr val="002060"/>
                          </a:solidFill>
                          <a:effectLst/>
                          <a:latin typeface="黑体" panose="02010609060101010101" pitchFamily="49" charset="-122"/>
                          <a:ea typeface="黑体" panose="02010609060101010101" pitchFamily="49" charset="-122"/>
                          <a:cs typeface="+mn-cs"/>
                        </a:rPr>
                        <a:t>形成如何满足这些需要的建议和计划</a:t>
                      </a:r>
                      <a:endParaRPr lang="en-US" altLang="zh-CN" sz="1800" b="1" kern="100" dirty="0">
                        <a:solidFill>
                          <a:srgbClr val="002060"/>
                        </a:solidFill>
                        <a:effectLst/>
                        <a:latin typeface="黑体" panose="02010609060101010101" pitchFamily="49" charset="-122"/>
                        <a:ea typeface="黑体" panose="02010609060101010101" pitchFamily="49" charset="-122"/>
                        <a:cs typeface="+mn-cs"/>
                      </a:endParaRPr>
                    </a:p>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mn-cs"/>
                        </a:rPr>
                        <a:t>4.</a:t>
                      </a:r>
                      <a:r>
                        <a:rPr lang="zh-CN" altLang="en-US" sz="1800" b="1" kern="100" dirty="0">
                          <a:solidFill>
                            <a:srgbClr val="002060"/>
                          </a:solidFill>
                          <a:effectLst/>
                          <a:latin typeface="黑体" panose="02010609060101010101" pitchFamily="49" charset="-122"/>
                          <a:ea typeface="黑体" panose="02010609060101010101" pitchFamily="49" charset="-122"/>
                          <a:cs typeface="+mn-cs"/>
                        </a:rPr>
                        <a:t>制定企业年度的培训与开发计划</a:t>
                      </a:r>
                      <a:endParaRPr lang="en-US" altLang="zh-CN" sz="1800" b="1" kern="100" dirty="0">
                        <a:solidFill>
                          <a:srgbClr val="002060"/>
                        </a:solidFill>
                        <a:effectLst/>
                        <a:latin typeface="黑体" panose="02010609060101010101" pitchFamily="49" charset="-122"/>
                        <a:ea typeface="黑体" panose="02010609060101010101" pitchFamily="49" charset="-122"/>
                        <a:cs typeface="+mn-cs"/>
                      </a:endParaRPr>
                    </a:p>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mn-cs"/>
                        </a:rPr>
                        <a:t>5.</a:t>
                      </a:r>
                      <a:r>
                        <a:rPr lang="zh-CN" altLang="en-US" sz="1800" b="1" kern="100" dirty="0">
                          <a:solidFill>
                            <a:srgbClr val="002060"/>
                          </a:solidFill>
                          <a:effectLst/>
                          <a:latin typeface="黑体" panose="02010609060101010101" pitchFamily="49" charset="-122"/>
                          <a:ea typeface="黑体" panose="02010609060101010101" pitchFamily="49" charset="-122"/>
                          <a:cs typeface="+mn-cs"/>
                        </a:rPr>
                        <a:t>制定年度培训与开发预算</a:t>
                      </a:r>
                      <a:endParaRPr lang="en-US" altLang="zh-CN" sz="1800" b="1" kern="100" dirty="0">
                        <a:solidFill>
                          <a:srgbClr val="002060"/>
                        </a:solidFill>
                        <a:effectLst/>
                        <a:latin typeface="黑体" panose="02010609060101010101" pitchFamily="49" charset="-122"/>
                        <a:ea typeface="黑体" panose="02010609060101010101" pitchFamily="49" charset="-122"/>
                        <a:cs typeface="+mn-cs"/>
                      </a:endParaRPr>
                    </a:p>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mn-cs"/>
                        </a:rPr>
                        <a:t>6.</a:t>
                      </a:r>
                      <a:r>
                        <a:rPr lang="zh-CN" altLang="en-US" sz="1800" b="1" kern="100" dirty="0">
                          <a:solidFill>
                            <a:srgbClr val="002060"/>
                          </a:solidFill>
                          <a:effectLst/>
                          <a:latin typeface="黑体" panose="02010609060101010101" pitchFamily="49" charset="-122"/>
                          <a:ea typeface="黑体" panose="02010609060101010101" pitchFamily="49" charset="-122"/>
                          <a:cs typeface="+mn-cs"/>
                        </a:rPr>
                        <a:t>确定企业内部和外部的培训与开发资源</a:t>
                      </a:r>
                      <a:endParaRPr lang="en-US" altLang="zh-CN" sz="1800" b="1" kern="100" dirty="0">
                        <a:solidFill>
                          <a:srgbClr val="002060"/>
                        </a:solidFill>
                        <a:effectLst/>
                        <a:latin typeface="黑体" panose="02010609060101010101" pitchFamily="49" charset="-122"/>
                        <a:ea typeface="黑体" panose="02010609060101010101" pitchFamily="49" charset="-122"/>
                        <a:cs typeface="+mn-cs"/>
                      </a:endParaRPr>
                    </a:p>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mn-cs"/>
                        </a:rPr>
                        <a:t>7.</a:t>
                      </a:r>
                      <a:r>
                        <a:rPr lang="zh-CN" altLang="en-US" sz="1800" b="1" kern="100" dirty="0">
                          <a:solidFill>
                            <a:srgbClr val="002060"/>
                          </a:solidFill>
                          <a:effectLst/>
                          <a:latin typeface="黑体" panose="02010609060101010101" pitchFamily="49" charset="-122"/>
                          <a:ea typeface="黑体" panose="02010609060101010101" pitchFamily="49" charset="-122"/>
                          <a:cs typeface="+mn-cs"/>
                        </a:rPr>
                        <a:t>实施各类培训与开发计划，具体安排各种培训与开发课程或活动</a:t>
                      </a:r>
                      <a:endParaRPr lang="en-US" altLang="zh-CN" sz="1800" b="1" kern="100" dirty="0">
                        <a:solidFill>
                          <a:srgbClr val="002060"/>
                        </a:solidFill>
                        <a:effectLst/>
                        <a:latin typeface="黑体" panose="02010609060101010101" pitchFamily="49" charset="-122"/>
                        <a:ea typeface="黑体" panose="02010609060101010101" pitchFamily="49" charset="-122"/>
                        <a:cs typeface="+mn-cs"/>
                      </a:endParaRPr>
                    </a:p>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mn-cs"/>
                        </a:rPr>
                        <a:t>8.</a:t>
                      </a:r>
                      <a:r>
                        <a:rPr lang="zh-CN" altLang="en-US" sz="1800" b="1" kern="100" dirty="0">
                          <a:solidFill>
                            <a:srgbClr val="002060"/>
                          </a:solidFill>
                          <a:effectLst/>
                          <a:latin typeface="黑体" panose="02010609060101010101" pitchFamily="49" charset="-122"/>
                          <a:ea typeface="黑体" panose="02010609060101010101" pitchFamily="49" charset="-122"/>
                          <a:cs typeface="+mn-cs"/>
                        </a:rPr>
                        <a:t>帮助和指导员工个人职业发展计划</a:t>
                      </a:r>
                      <a:endParaRPr lang="en-US" altLang="zh-CN" sz="1800" b="1" kern="100" dirty="0">
                        <a:solidFill>
                          <a:srgbClr val="002060"/>
                        </a:solidFill>
                        <a:effectLst/>
                        <a:latin typeface="黑体" panose="02010609060101010101" pitchFamily="49" charset="-122"/>
                        <a:ea typeface="黑体" panose="02010609060101010101" pitchFamily="49" charset="-122"/>
                        <a:cs typeface="+mn-cs"/>
                      </a:endParaRPr>
                    </a:p>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mn-cs"/>
                        </a:rPr>
                        <a:t>9.</a:t>
                      </a:r>
                      <a:r>
                        <a:rPr lang="zh-CN" altLang="en-US" sz="1800" b="1" kern="100" dirty="0">
                          <a:solidFill>
                            <a:srgbClr val="002060"/>
                          </a:solidFill>
                          <a:effectLst/>
                          <a:latin typeface="黑体" panose="02010609060101010101" pitchFamily="49" charset="-122"/>
                          <a:ea typeface="黑体" panose="02010609060101010101" pitchFamily="49" charset="-122"/>
                          <a:cs typeface="+mn-cs"/>
                        </a:rPr>
                        <a:t>管理好员工培训与开发的档案</a:t>
                      </a:r>
                      <a:endParaRPr lang="en-US" altLang="zh-CN" sz="1800" b="1" kern="100" dirty="0">
                        <a:solidFill>
                          <a:srgbClr val="002060"/>
                        </a:solidFill>
                        <a:effectLst/>
                        <a:latin typeface="黑体" panose="02010609060101010101" pitchFamily="49" charset="-122"/>
                        <a:ea typeface="黑体" panose="02010609060101010101" pitchFamily="49" charset="-122"/>
                        <a:cs typeface="+mn-cs"/>
                      </a:endParaRPr>
                    </a:p>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mn-cs"/>
                        </a:rPr>
                        <a:t>10.</a:t>
                      </a:r>
                      <a:r>
                        <a:rPr lang="zh-CN" altLang="en-US" sz="1800" b="1" kern="100" dirty="0">
                          <a:solidFill>
                            <a:srgbClr val="002060"/>
                          </a:solidFill>
                          <a:effectLst/>
                          <a:latin typeface="黑体" panose="02010609060101010101" pitchFamily="49" charset="-122"/>
                          <a:ea typeface="黑体" panose="02010609060101010101" pitchFamily="49" charset="-122"/>
                          <a:cs typeface="+mn-cs"/>
                        </a:rPr>
                        <a:t>维护培训与开发的场地和设施，充分开发与利用各类培训与开发的资源</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867076791"/>
                  </a:ext>
                </a:extLst>
              </a:tr>
            </a:tbl>
          </a:graphicData>
        </a:graphic>
      </p:graphicFrame>
    </p:spTree>
    <p:extLst>
      <p:ext uri="{BB962C8B-B14F-4D97-AF65-F5344CB8AC3E}">
        <p14:creationId xmlns:p14="http://schemas.microsoft.com/office/powerpoint/2010/main" val="36356547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014FF152-F9BC-49B8-90BB-4CD5250352CE}"/>
              </a:ext>
            </a:extLst>
          </p:cNvPr>
          <p:cNvSpPr/>
          <p:nvPr/>
        </p:nvSpPr>
        <p:spPr>
          <a:xfrm>
            <a:off x="820586" y="573121"/>
            <a:ext cx="4604146" cy="369332"/>
          </a:xfrm>
          <a:prstGeom prst="rect">
            <a:avLst/>
          </a:prstGeom>
        </p:spPr>
        <p:txBody>
          <a:bodyPr wrap="none">
            <a:spAutoFit/>
          </a:bodyPr>
          <a:lstStyle/>
          <a:p>
            <a:r>
              <a:rPr lang="en-US" altLang="zh-CN" b="1" u="sng" kern="100" dirty="0">
                <a:solidFill>
                  <a:srgbClr val="993300"/>
                </a:solidFill>
                <a:latin typeface="黑体" pitchFamily="49" charset="-122"/>
                <a:ea typeface="黑体" pitchFamily="49" charset="-122"/>
                <a:cs typeface="宋体" panose="02010600030101010101" pitchFamily="2" charset="-122"/>
              </a:rPr>
              <a:t>20.</a:t>
            </a:r>
            <a:r>
              <a:rPr lang="zh-CN" altLang="zh-CN" b="1" u="sng" kern="100" dirty="0">
                <a:solidFill>
                  <a:srgbClr val="993300"/>
                </a:solidFill>
                <a:latin typeface="黑体" pitchFamily="49" charset="-122"/>
                <a:ea typeface="黑体" pitchFamily="49" charset="-122"/>
                <a:cs typeface="宋体" panose="02010600030101010101" pitchFamily="2" charset="-122"/>
              </a:rPr>
              <a:t>资本价格变化对劳动力需求数量的影响</a:t>
            </a:r>
            <a:r>
              <a:rPr lang="zh-CN" altLang="zh-CN" b="1" kern="100" dirty="0">
                <a:solidFill>
                  <a:srgbClr val="000080"/>
                </a:solidFill>
                <a:latin typeface="黑体" pitchFamily="49" charset="-122"/>
                <a:ea typeface="黑体" pitchFamily="49" charset="-122"/>
                <a:cs typeface="宋体" panose="02010600030101010101" pitchFamily="2" charset="-122"/>
              </a:rPr>
              <a:t> </a:t>
            </a:r>
            <a:endParaRPr lang="zh-CN" altLang="en-US" b="1" dirty="0">
              <a:latin typeface="黑体" pitchFamily="49" charset="-122"/>
              <a:ea typeface="黑体" pitchFamily="49" charset="-122"/>
            </a:endParaRPr>
          </a:p>
        </p:txBody>
      </p:sp>
      <p:sp>
        <p:nvSpPr>
          <p:cNvPr id="7" name="矩形 6">
            <a:extLst>
              <a:ext uri="{FF2B5EF4-FFF2-40B4-BE49-F238E27FC236}">
                <a16:creationId xmlns:a16="http://schemas.microsoft.com/office/drawing/2014/main" id="{8387DAF0-07A8-4390-98DE-44F3E765C470}"/>
              </a:ext>
            </a:extLst>
          </p:cNvPr>
          <p:cNvSpPr/>
          <p:nvPr/>
        </p:nvSpPr>
        <p:spPr>
          <a:xfrm>
            <a:off x="1040765" y="875347"/>
            <a:ext cx="4419479" cy="460382"/>
          </a:xfrm>
          <a:prstGeom prst="rect">
            <a:avLst/>
          </a:prstGeom>
        </p:spPr>
        <p:txBody>
          <a:bodyPr wrap="none">
            <a:spAutoFit/>
          </a:bodyPr>
          <a:lstStyle/>
          <a:p>
            <a:pPr indent="280670" algn="ctr">
              <a:lnSpc>
                <a:spcPct val="150000"/>
              </a:lnSpc>
              <a:spcAft>
                <a:spcPts val="0"/>
              </a:spcAft>
            </a:pPr>
            <a:r>
              <a:rPr lang="zh-CN" altLang="zh-CN" b="1" kern="100" dirty="0">
                <a:solidFill>
                  <a:srgbClr val="000080"/>
                </a:solidFill>
                <a:latin typeface="黑体" pitchFamily="49" charset="-122"/>
                <a:ea typeface="黑体" pitchFamily="49" charset="-122"/>
                <a:cs typeface="宋体" panose="02010600030101010101" pitchFamily="2" charset="-122"/>
              </a:rPr>
              <a:t>资本价格变化对</a:t>
            </a:r>
            <a:r>
              <a:rPr lang="zh-CN" altLang="zh-CN" b="1" u="dbl" kern="100" dirty="0">
                <a:solidFill>
                  <a:srgbClr val="000080"/>
                </a:solidFill>
                <a:latin typeface="黑体" pitchFamily="49" charset="-122"/>
                <a:ea typeface="黑体" pitchFamily="49" charset="-122"/>
                <a:cs typeface="宋体" panose="02010600030101010101" pitchFamily="2" charset="-122"/>
              </a:rPr>
              <a:t>劳动力需求</a:t>
            </a:r>
            <a:r>
              <a:rPr lang="zh-CN" altLang="zh-CN" b="1" kern="100" dirty="0">
                <a:solidFill>
                  <a:srgbClr val="000080"/>
                </a:solidFill>
                <a:latin typeface="黑体" pitchFamily="49" charset="-122"/>
                <a:ea typeface="黑体" pitchFamily="49" charset="-122"/>
                <a:cs typeface="宋体" panose="02010600030101010101" pitchFamily="2" charset="-122"/>
              </a:rPr>
              <a:t>数量的影响</a:t>
            </a:r>
            <a:endParaRPr lang="zh-CN" altLang="zh-CN" sz="1600" kern="100" dirty="0">
              <a:effectLst/>
              <a:latin typeface="黑体" pitchFamily="49" charset="-122"/>
              <a:ea typeface="黑体" pitchFamily="49" charset="-122"/>
              <a:cs typeface="Times New Roman" panose="02020603050405020304" pitchFamily="18" charset="0"/>
            </a:endParaRPr>
          </a:p>
        </p:txBody>
      </p:sp>
      <p:graphicFrame>
        <p:nvGraphicFramePr>
          <p:cNvPr id="8" name="表格 7">
            <a:extLst>
              <a:ext uri="{FF2B5EF4-FFF2-40B4-BE49-F238E27FC236}">
                <a16:creationId xmlns:a16="http://schemas.microsoft.com/office/drawing/2014/main" id="{284B72F7-20F9-43F8-8D7E-ED16D26D639A}"/>
              </a:ext>
            </a:extLst>
          </p:cNvPr>
          <p:cNvGraphicFramePr>
            <a:graphicFrameLocks noGrp="1"/>
          </p:cNvGraphicFramePr>
          <p:nvPr/>
        </p:nvGraphicFramePr>
        <p:xfrm>
          <a:off x="692151" y="1400312"/>
          <a:ext cx="10837862" cy="1913890"/>
        </p:xfrm>
        <a:graphic>
          <a:graphicData uri="http://schemas.openxmlformats.org/drawingml/2006/table">
            <a:tbl>
              <a:tblPr>
                <a:tableStyleId>{5C22544A-7EE6-4342-B048-85BDC9FD1C3A}</a:tableStyleId>
              </a:tblPr>
              <a:tblGrid>
                <a:gridCol w="1230945">
                  <a:extLst>
                    <a:ext uri="{9D8B030D-6E8A-4147-A177-3AD203B41FA5}">
                      <a16:colId xmlns:a16="http://schemas.microsoft.com/office/drawing/2014/main" val="2417162814"/>
                    </a:ext>
                  </a:extLst>
                </a:gridCol>
                <a:gridCol w="1230945">
                  <a:extLst>
                    <a:ext uri="{9D8B030D-6E8A-4147-A177-3AD203B41FA5}">
                      <a16:colId xmlns:a16="http://schemas.microsoft.com/office/drawing/2014/main" val="2154658112"/>
                    </a:ext>
                  </a:extLst>
                </a:gridCol>
                <a:gridCol w="1407685">
                  <a:extLst>
                    <a:ext uri="{9D8B030D-6E8A-4147-A177-3AD203B41FA5}">
                      <a16:colId xmlns:a16="http://schemas.microsoft.com/office/drawing/2014/main" val="3853817389"/>
                    </a:ext>
                  </a:extLst>
                </a:gridCol>
                <a:gridCol w="2363056">
                  <a:extLst>
                    <a:ext uri="{9D8B030D-6E8A-4147-A177-3AD203B41FA5}">
                      <a16:colId xmlns:a16="http://schemas.microsoft.com/office/drawing/2014/main" val="3638297597"/>
                    </a:ext>
                  </a:extLst>
                </a:gridCol>
                <a:gridCol w="2217641">
                  <a:extLst>
                    <a:ext uri="{9D8B030D-6E8A-4147-A177-3AD203B41FA5}">
                      <a16:colId xmlns:a16="http://schemas.microsoft.com/office/drawing/2014/main" val="3237217602"/>
                    </a:ext>
                  </a:extLst>
                </a:gridCol>
                <a:gridCol w="2387590">
                  <a:extLst>
                    <a:ext uri="{9D8B030D-6E8A-4147-A177-3AD203B41FA5}">
                      <a16:colId xmlns:a16="http://schemas.microsoft.com/office/drawing/2014/main" val="1023731201"/>
                    </a:ext>
                  </a:extLst>
                </a:gridCol>
              </a:tblGrid>
              <a:tr h="327025">
                <a:tc rowSpan="2">
                  <a:txBody>
                    <a:bodyPr/>
                    <a:lstStyle/>
                    <a:p>
                      <a:pPr algn="ctr">
                        <a:spcAft>
                          <a:spcPts val="0"/>
                        </a:spcAft>
                      </a:pPr>
                      <a:r>
                        <a:rPr lang="zh-CN" sz="1800" b="1" kern="100">
                          <a:solidFill>
                            <a:srgbClr val="002060"/>
                          </a:solidFill>
                          <a:effectLst/>
                          <a:latin typeface="黑体" pitchFamily="49" charset="-122"/>
                          <a:ea typeface="黑体" pitchFamily="49" charset="-122"/>
                        </a:rPr>
                        <a:t>前提</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rowSpan="2">
                  <a:txBody>
                    <a:bodyPr/>
                    <a:lstStyle/>
                    <a:p>
                      <a:pPr algn="l">
                        <a:spcAft>
                          <a:spcPts val="0"/>
                        </a:spcAft>
                      </a:pPr>
                      <a:r>
                        <a:rPr lang="zh-CN" sz="1800" b="1" kern="100">
                          <a:solidFill>
                            <a:srgbClr val="002060"/>
                          </a:solidFill>
                          <a:effectLst/>
                          <a:latin typeface="黑体" pitchFamily="49" charset="-122"/>
                          <a:ea typeface="黑体" pitchFamily="49" charset="-122"/>
                        </a:rPr>
                        <a:t>资本价格</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gridSpan="4">
                  <a:txBody>
                    <a:bodyPr/>
                    <a:lstStyle/>
                    <a:p>
                      <a:pPr algn="ctr">
                        <a:spcAft>
                          <a:spcPts val="0"/>
                        </a:spcAft>
                      </a:pPr>
                      <a:r>
                        <a:rPr lang="zh-CN" sz="1800" b="1" u="dbl" kern="100">
                          <a:solidFill>
                            <a:srgbClr val="002060"/>
                          </a:solidFill>
                          <a:effectLst/>
                          <a:latin typeface="黑体" pitchFamily="49" charset="-122"/>
                          <a:ea typeface="黑体" pitchFamily="49" charset="-122"/>
                        </a:rPr>
                        <a:t>劳动力需求</a:t>
                      </a:r>
                      <a:r>
                        <a:rPr lang="zh-CN" sz="1800" b="1" kern="100">
                          <a:solidFill>
                            <a:srgbClr val="002060"/>
                          </a:solidFill>
                          <a:effectLst/>
                          <a:latin typeface="黑体" pitchFamily="49" charset="-122"/>
                          <a:ea typeface="黑体" pitchFamily="49" charset="-122"/>
                        </a:rPr>
                        <a:t>数量的变化</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873210296"/>
                  </a:ext>
                </a:extLst>
              </a:tr>
              <a:tr h="327025">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zh-CN" sz="1800" b="1" kern="100">
                          <a:solidFill>
                            <a:srgbClr val="002060"/>
                          </a:solidFill>
                          <a:effectLst/>
                          <a:latin typeface="黑体" pitchFamily="49" charset="-122"/>
                          <a:ea typeface="黑体" pitchFamily="49" charset="-122"/>
                        </a:rPr>
                        <a:t>规模效应</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ctr">
                        <a:spcAft>
                          <a:spcPts val="0"/>
                        </a:spcAft>
                      </a:pPr>
                      <a:r>
                        <a:rPr lang="zh-CN" sz="1800" b="1" kern="100">
                          <a:solidFill>
                            <a:srgbClr val="002060"/>
                          </a:solidFill>
                          <a:effectLst/>
                          <a:latin typeface="黑体" pitchFamily="49" charset="-122"/>
                          <a:ea typeface="黑体" pitchFamily="49" charset="-122"/>
                        </a:rPr>
                        <a:t>替代效应</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spcAft>
                          <a:spcPts val="0"/>
                        </a:spcAft>
                      </a:pPr>
                      <a:r>
                        <a:rPr lang="zh-CN" sz="1800" b="1" kern="100">
                          <a:solidFill>
                            <a:srgbClr val="002060"/>
                          </a:solidFill>
                          <a:effectLst/>
                          <a:latin typeface="黑体" pitchFamily="49" charset="-122"/>
                          <a:ea typeface="黑体" pitchFamily="49" charset="-122"/>
                        </a:rPr>
                        <a:t>规模效应</a:t>
                      </a:r>
                      <a:r>
                        <a:rPr lang="en-US" sz="1800" b="1" kern="100">
                          <a:solidFill>
                            <a:srgbClr val="002060"/>
                          </a:solidFill>
                          <a:effectLst/>
                          <a:latin typeface="黑体" pitchFamily="49" charset="-122"/>
                          <a:ea typeface="黑体" pitchFamily="49" charset="-122"/>
                        </a:rPr>
                        <a:t>&gt;</a:t>
                      </a:r>
                      <a:r>
                        <a:rPr lang="zh-CN" sz="1800" b="1" kern="100">
                          <a:solidFill>
                            <a:srgbClr val="002060"/>
                          </a:solidFill>
                          <a:effectLst/>
                          <a:latin typeface="黑体" pitchFamily="49" charset="-122"/>
                          <a:ea typeface="黑体" pitchFamily="49" charset="-122"/>
                        </a:rPr>
                        <a:t>替代效应</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ctr">
                        <a:spcAft>
                          <a:spcPts val="0"/>
                        </a:spcAft>
                      </a:pPr>
                      <a:r>
                        <a:rPr lang="zh-CN" sz="1800" b="1" kern="100">
                          <a:solidFill>
                            <a:srgbClr val="002060"/>
                          </a:solidFill>
                          <a:effectLst/>
                          <a:latin typeface="黑体" pitchFamily="49" charset="-122"/>
                          <a:ea typeface="黑体" pitchFamily="49" charset="-122"/>
                        </a:rPr>
                        <a:t>替代效应</a:t>
                      </a:r>
                      <a:r>
                        <a:rPr lang="en-US" sz="1800" b="1" kern="100">
                          <a:solidFill>
                            <a:srgbClr val="002060"/>
                          </a:solidFill>
                          <a:effectLst/>
                          <a:latin typeface="黑体" pitchFamily="49" charset="-122"/>
                          <a:ea typeface="黑体" pitchFamily="49" charset="-122"/>
                        </a:rPr>
                        <a:t>&gt;</a:t>
                      </a:r>
                      <a:r>
                        <a:rPr lang="zh-CN" sz="1800" b="1" kern="100">
                          <a:solidFill>
                            <a:srgbClr val="002060"/>
                          </a:solidFill>
                          <a:effectLst/>
                          <a:latin typeface="黑体" pitchFamily="49" charset="-122"/>
                          <a:ea typeface="黑体" pitchFamily="49" charset="-122"/>
                        </a:rPr>
                        <a:t>规模效应</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536087774"/>
                  </a:ext>
                </a:extLst>
              </a:tr>
              <a:tr h="355600">
                <a:tc rowSpan="3">
                  <a:txBody>
                    <a:bodyPr/>
                    <a:lstStyle/>
                    <a:p>
                      <a:pPr algn="l">
                        <a:spcAft>
                          <a:spcPts val="0"/>
                        </a:spcAft>
                      </a:pPr>
                      <a:r>
                        <a:rPr lang="zh-CN" sz="1800" b="1" kern="100">
                          <a:solidFill>
                            <a:srgbClr val="002060"/>
                          </a:solidFill>
                          <a:effectLst/>
                          <a:latin typeface="黑体" pitchFamily="49" charset="-122"/>
                          <a:ea typeface="黑体" pitchFamily="49" charset="-122"/>
                        </a:rPr>
                        <a:t>在其他条件不变（包括工资率不变）</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ctr">
                        <a:spcAft>
                          <a:spcPts val="0"/>
                        </a:spcAft>
                      </a:pPr>
                      <a:r>
                        <a:rPr lang="zh-CN" sz="1800" b="1" u="dbl" kern="100">
                          <a:solidFill>
                            <a:srgbClr val="002060"/>
                          </a:solidFill>
                          <a:effectLst/>
                          <a:latin typeface="黑体" pitchFamily="49" charset="-122"/>
                          <a:ea typeface="黑体" pitchFamily="49" charset="-122"/>
                        </a:rPr>
                        <a:t>上升</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ctr">
                        <a:spcAft>
                          <a:spcPts val="0"/>
                        </a:spcAft>
                      </a:pPr>
                      <a:r>
                        <a:rPr lang="zh-CN" sz="1800" b="1" u="dbl" kern="100" dirty="0">
                          <a:solidFill>
                            <a:srgbClr val="002060"/>
                          </a:solidFill>
                          <a:effectLst/>
                          <a:latin typeface="黑体" pitchFamily="49" charset="-122"/>
                          <a:ea typeface="黑体" pitchFamily="49" charset="-122"/>
                        </a:rPr>
                        <a:t>减少</a:t>
                      </a:r>
                      <a:r>
                        <a:rPr lang="zh-CN" altLang="en-US" sz="1000" b="1" u="dbl" kern="100" dirty="0">
                          <a:solidFill>
                            <a:srgbClr val="002060"/>
                          </a:solidFill>
                          <a:effectLst/>
                          <a:latin typeface="黑体" pitchFamily="49" charset="-122"/>
                          <a:ea typeface="黑体" pitchFamily="49" charset="-122"/>
                        </a:rPr>
                        <a:t>（总成本增加</a:t>
                      </a:r>
                      <a:r>
                        <a:rPr lang="zh-CN" altLang="en-US" sz="1800" b="1" u="dbl" kern="100" dirty="0">
                          <a:solidFill>
                            <a:srgbClr val="002060"/>
                          </a:solidFill>
                          <a:effectLst/>
                          <a:latin typeface="黑体" pitchFamily="49" charset="-122"/>
                          <a:ea typeface="黑体" pitchFamily="49" charset="-122"/>
                        </a:rPr>
                        <a:t>）</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ctr">
                        <a:spcAft>
                          <a:spcPts val="0"/>
                        </a:spcAft>
                      </a:pPr>
                      <a:r>
                        <a:rPr lang="zh-CN" sz="1800" b="1" u="dbl" kern="100" dirty="0">
                          <a:solidFill>
                            <a:srgbClr val="002060"/>
                          </a:solidFill>
                          <a:effectLst/>
                          <a:latin typeface="黑体" pitchFamily="49" charset="-122"/>
                          <a:ea typeface="黑体" pitchFamily="49" charset="-122"/>
                        </a:rPr>
                        <a:t>增加</a:t>
                      </a:r>
                      <a:r>
                        <a:rPr lang="zh-CN" altLang="en-US" sz="1000" b="1" u="dbl" kern="100" dirty="0">
                          <a:solidFill>
                            <a:srgbClr val="002060"/>
                          </a:solidFill>
                          <a:effectLst/>
                          <a:latin typeface="黑体" pitchFamily="49" charset="-122"/>
                          <a:ea typeface="黑体" pitchFamily="49" charset="-122"/>
                        </a:rPr>
                        <a:t>（资本上升，劳动力需求增加）</a:t>
                      </a:r>
                      <a:endParaRPr lang="zh-CN" sz="10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ctr">
                        <a:spcAft>
                          <a:spcPts val="0"/>
                        </a:spcAft>
                      </a:pPr>
                      <a:r>
                        <a:rPr lang="zh-CN" sz="1800" b="1" u="dbl" kern="100">
                          <a:solidFill>
                            <a:srgbClr val="002060"/>
                          </a:solidFill>
                          <a:effectLst/>
                          <a:latin typeface="黑体" pitchFamily="49" charset="-122"/>
                          <a:ea typeface="黑体" pitchFamily="49" charset="-122"/>
                        </a:rPr>
                        <a:t>减少</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ctr">
                        <a:spcAft>
                          <a:spcPts val="0"/>
                        </a:spcAft>
                      </a:pPr>
                      <a:r>
                        <a:rPr lang="zh-CN" sz="1800" b="1" u="dbl" kern="100">
                          <a:solidFill>
                            <a:srgbClr val="002060"/>
                          </a:solidFill>
                          <a:effectLst/>
                          <a:latin typeface="黑体" pitchFamily="49" charset="-122"/>
                          <a:ea typeface="黑体" pitchFamily="49" charset="-122"/>
                        </a:rPr>
                        <a:t>增加</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892585445"/>
                  </a:ext>
                </a:extLst>
              </a:tr>
              <a:tr h="355600">
                <a:tc vMerge="1">
                  <a:txBody>
                    <a:bodyPr/>
                    <a:lstStyle/>
                    <a:p>
                      <a:endParaRPr lang="zh-CN" altLang="en-US"/>
                    </a:p>
                  </a:txBody>
                  <a:tcPr/>
                </a:tc>
                <a:tc>
                  <a:txBody>
                    <a:bodyPr/>
                    <a:lstStyle/>
                    <a:p>
                      <a:pPr algn="ctr">
                        <a:spcAft>
                          <a:spcPts val="0"/>
                        </a:spcAft>
                      </a:pPr>
                      <a:r>
                        <a:rPr lang="zh-CN" sz="1800" b="1" u="dbl" kern="100">
                          <a:solidFill>
                            <a:srgbClr val="002060"/>
                          </a:solidFill>
                          <a:effectLst/>
                          <a:latin typeface="黑体" pitchFamily="49" charset="-122"/>
                          <a:ea typeface="黑体" pitchFamily="49" charset="-122"/>
                        </a:rPr>
                        <a:t>下降</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ctr">
                        <a:spcAft>
                          <a:spcPts val="0"/>
                        </a:spcAft>
                      </a:pPr>
                      <a:r>
                        <a:rPr lang="zh-CN" sz="1800" b="1" u="dbl" kern="100" dirty="0">
                          <a:solidFill>
                            <a:srgbClr val="002060"/>
                          </a:solidFill>
                          <a:effectLst/>
                          <a:latin typeface="黑体" pitchFamily="49" charset="-122"/>
                          <a:ea typeface="黑体" pitchFamily="49" charset="-122"/>
                        </a:rPr>
                        <a:t>增加</a:t>
                      </a:r>
                      <a:r>
                        <a:rPr lang="zh-CN" altLang="en-US" sz="1000" b="1" u="dbl" kern="100" dirty="0">
                          <a:solidFill>
                            <a:srgbClr val="002060"/>
                          </a:solidFill>
                          <a:effectLst/>
                          <a:latin typeface="黑体" pitchFamily="49" charset="-122"/>
                          <a:ea typeface="黑体" pitchFamily="49" charset="-122"/>
                        </a:rPr>
                        <a:t>（总成本减低）</a:t>
                      </a:r>
                      <a:endParaRPr lang="zh-CN" sz="10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ctr">
                        <a:spcAft>
                          <a:spcPts val="0"/>
                        </a:spcAft>
                      </a:pPr>
                      <a:r>
                        <a:rPr lang="zh-CN" sz="1800" b="1" u="dbl" kern="100" dirty="0">
                          <a:solidFill>
                            <a:srgbClr val="002060"/>
                          </a:solidFill>
                          <a:effectLst/>
                          <a:latin typeface="黑体" pitchFamily="49" charset="-122"/>
                          <a:ea typeface="黑体" pitchFamily="49" charset="-122"/>
                        </a:rPr>
                        <a:t>减少</a:t>
                      </a:r>
                      <a:r>
                        <a:rPr lang="zh-CN" altLang="en-US" sz="1000" b="1" u="dbl" kern="100" dirty="0">
                          <a:solidFill>
                            <a:srgbClr val="002060"/>
                          </a:solidFill>
                          <a:effectLst/>
                          <a:latin typeface="黑体" pitchFamily="49" charset="-122"/>
                          <a:ea typeface="黑体" pitchFamily="49" charset="-122"/>
                        </a:rPr>
                        <a:t>（资本下降，劳动力需求减少）</a:t>
                      </a:r>
                      <a:endParaRPr lang="zh-CN" sz="10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ctr">
                        <a:spcAft>
                          <a:spcPts val="0"/>
                        </a:spcAft>
                      </a:pPr>
                      <a:r>
                        <a:rPr lang="zh-CN" sz="1800" b="1" u="dbl" kern="100">
                          <a:solidFill>
                            <a:srgbClr val="002060"/>
                          </a:solidFill>
                          <a:effectLst/>
                          <a:latin typeface="黑体" pitchFamily="49" charset="-122"/>
                          <a:ea typeface="黑体" pitchFamily="49" charset="-122"/>
                        </a:rPr>
                        <a:t>增加</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ctr">
                        <a:spcAft>
                          <a:spcPts val="0"/>
                        </a:spcAft>
                      </a:pPr>
                      <a:r>
                        <a:rPr lang="zh-CN" sz="1800" b="1" u="dbl" kern="100">
                          <a:solidFill>
                            <a:srgbClr val="002060"/>
                          </a:solidFill>
                          <a:effectLst/>
                          <a:latin typeface="黑体" pitchFamily="49" charset="-122"/>
                          <a:ea typeface="黑体" pitchFamily="49" charset="-122"/>
                        </a:rPr>
                        <a:t>减少</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945943605"/>
                  </a:ext>
                </a:extLst>
              </a:tr>
              <a:tr h="0">
                <a:tc vMerge="1">
                  <a:txBody>
                    <a:bodyPr/>
                    <a:lstStyle/>
                    <a:p>
                      <a:endParaRPr lang="zh-CN" altLang="en-US"/>
                    </a:p>
                  </a:txBody>
                  <a:tcPr/>
                </a:tc>
                <a:tc gridSpan="5">
                  <a:txBody>
                    <a:bodyPr/>
                    <a:lstStyle/>
                    <a:p>
                      <a:pPr algn="l">
                        <a:spcAft>
                          <a:spcPts val="0"/>
                        </a:spcAft>
                      </a:pPr>
                      <a:r>
                        <a:rPr lang="zh-CN" sz="1800" b="1" kern="100" dirty="0">
                          <a:solidFill>
                            <a:srgbClr val="002060"/>
                          </a:solidFill>
                          <a:effectLst/>
                          <a:latin typeface="黑体" pitchFamily="49" charset="-122"/>
                          <a:ea typeface="黑体" pitchFamily="49" charset="-122"/>
                        </a:rPr>
                        <a:t>●资本价格变化产生的规模效应和替代效应对于劳动力需求数量的影响在作用方向上是相反的。</a:t>
                      </a:r>
                    </a:p>
                    <a:p>
                      <a:pPr algn="l">
                        <a:spcAft>
                          <a:spcPts val="0"/>
                        </a:spcAft>
                      </a:pPr>
                      <a:r>
                        <a:rPr lang="zh-CN" sz="1800" b="1" kern="100" dirty="0">
                          <a:solidFill>
                            <a:srgbClr val="002060"/>
                          </a:solidFill>
                          <a:effectLst/>
                          <a:latin typeface="黑体" pitchFamily="49" charset="-122"/>
                          <a:ea typeface="黑体" pitchFamily="49" charset="-122"/>
                        </a:rPr>
                        <a:t>●资本价格变化对于劳动力需求数量的最终影晌将取决于</a:t>
                      </a:r>
                      <a:r>
                        <a:rPr lang="zh-CN" sz="1800" b="1" u="dbl" kern="100" dirty="0">
                          <a:solidFill>
                            <a:srgbClr val="002060"/>
                          </a:solidFill>
                          <a:effectLst/>
                          <a:latin typeface="黑体" pitchFamily="49" charset="-122"/>
                          <a:ea typeface="黑体" pitchFamily="49" charset="-122"/>
                        </a:rPr>
                        <a:t>哪种效应</a:t>
                      </a:r>
                      <a:r>
                        <a:rPr lang="zh-CN" sz="1800" b="1" kern="100" dirty="0">
                          <a:solidFill>
                            <a:srgbClr val="002060"/>
                          </a:solidFill>
                          <a:effectLst/>
                          <a:latin typeface="黑体" pitchFamily="49" charset="-122"/>
                          <a:ea typeface="黑体" pitchFamily="49" charset="-122"/>
                        </a:rPr>
                        <a:t>的力量更大。</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209158180"/>
                  </a:ext>
                </a:extLst>
              </a:tr>
            </a:tbl>
          </a:graphicData>
        </a:graphic>
      </p:graphicFrame>
    </p:spTree>
    <p:extLst>
      <p:ext uri="{BB962C8B-B14F-4D97-AF65-F5344CB8AC3E}">
        <p14:creationId xmlns:p14="http://schemas.microsoft.com/office/powerpoint/2010/main" val="24104206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1B56E45F-8A27-48B0-9AB8-E148E6B30E9E}"/>
              </a:ext>
            </a:extLst>
          </p:cNvPr>
          <p:cNvSpPr/>
          <p:nvPr/>
        </p:nvSpPr>
        <p:spPr>
          <a:xfrm>
            <a:off x="692150" y="584200"/>
            <a:ext cx="3319820" cy="507831"/>
          </a:xfrm>
          <a:prstGeom prst="rect">
            <a:avLst/>
          </a:prstGeom>
        </p:spPr>
        <p:txBody>
          <a:bodyPr wrap="none">
            <a:spAutoFit/>
          </a:bodyPr>
          <a:lstStyle/>
          <a:p>
            <a:pPr indent="280670">
              <a:lnSpc>
                <a:spcPct val="150000"/>
              </a:lnSpc>
            </a:pPr>
            <a:r>
              <a:rPr lang="en-US" altLang="zh-CN" b="1" u="sng" kern="100" dirty="0">
                <a:solidFill>
                  <a:srgbClr val="993300"/>
                </a:solidFill>
                <a:latin typeface="Calibri" panose="020F0502020204030204" pitchFamily="34" charset="0"/>
                <a:ea typeface="宋体" panose="02010600030101010101" pitchFamily="2" charset="-122"/>
                <a:cs typeface="宋体" panose="02010600030101010101" pitchFamily="2" charset="-122"/>
              </a:rPr>
              <a:t>21.</a:t>
            </a:r>
            <a:r>
              <a:rPr lang="zh-CN" altLang="zh-CN" b="1" u="sng" kern="100" dirty="0">
                <a:solidFill>
                  <a:srgbClr val="993300"/>
                </a:solidFill>
                <a:latin typeface="Calibri" panose="020F0502020204030204" pitchFamily="34" charset="0"/>
                <a:ea typeface="宋体" panose="02010600030101010101" pitchFamily="2" charset="-122"/>
                <a:cs typeface="宋体" panose="02010600030101010101" pitchFamily="2" charset="-122"/>
              </a:rPr>
              <a:t>劳动力需求自身工资弹性</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0" name="矩形 9">
            <a:extLst>
              <a:ext uri="{FF2B5EF4-FFF2-40B4-BE49-F238E27FC236}">
                <a16:creationId xmlns:a16="http://schemas.microsoft.com/office/drawing/2014/main" id="{9552ACBE-C199-4C66-9476-E0A11533EF3B}"/>
              </a:ext>
            </a:extLst>
          </p:cNvPr>
          <p:cNvSpPr/>
          <p:nvPr/>
        </p:nvSpPr>
        <p:spPr>
          <a:xfrm>
            <a:off x="1244703" y="929243"/>
            <a:ext cx="2741456" cy="369332"/>
          </a:xfrm>
          <a:prstGeom prst="rect">
            <a:avLst/>
          </a:prstGeom>
        </p:spPr>
        <p:txBody>
          <a:bodyPr wrap="none">
            <a:spAutoFit/>
          </a:bodyPr>
          <a:lstStyle/>
          <a:p>
            <a:r>
              <a:rPr lang="zh-CN" altLang="zh-CN" b="1" u="dbl" kern="100" dirty="0">
                <a:solidFill>
                  <a:srgbClr val="000080"/>
                </a:solidFill>
                <a:latin typeface="黑体" pitchFamily="49" charset="-122"/>
                <a:ea typeface="黑体" pitchFamily="49" charset="-122"/>
                <a:cs typeface="宋体" panose="02010600030101010101" pitchFamily="2" charset="-122"/>
              </a:rPr>
              <a:t>劳动力需求</a:t>
            </a:r>
            <a:r>
              <a:rPr lang="zh-CN" altLang="zh-CN" b="1" u="dbl" kern="100" dirty="0">
                <a:solidFill>
                  <a:srgbClr val="FF0000"/>
                </a:solidFill>
                <a:latin typeface="黑体" pitchFamily="49" charset="-122"/>
                <a:ea typeface="黑体" pitchFamily="49" charset="-122"/>
                <a:cs typeface="宋体" panose="02010600030101010101" pitchFamily="2" charset="-122"/>
              </a:rPr>
              <a:t>自身</a:t>
            </a:r>
            <a:r>
              <a:rPr lang="zh-CN" altLang="zh-CN" b="1" u="dbl" kern="100" dirty="0">
                <a:solidFill>
                  <a:srgbClr val="000080"/>
                </a:solidFill>
                <a:latin typeface="黑体" pitchFamily="49" charset="-122"/>
                <a:ea typeface="黑体" pitchFamily="49" charset="-122"/>
                <a:cs typeface="宋体" panose="02010600030101010101" pitchFamily="2" charset="-122"/>
              </a:rPr>
              <a:t>工资弹性</a:t>
            </a:r>
            <a:endParaRPr lang="zh-CN" altLang="en-US" dirty="0">
              <a:latin typeface="黑体" pitchFamily="49" charset="-122"/>
              <a:ea typeface="黑体" pitchFamily="49" charset="-122"/>
            </a:endParaRPr>
          </a:p>
        </p:txBody>
      </p:sp>
      <p:graphicFrame>
        <p:nvGraphicFramePr>
          <p:cNvPr id="14" name="表格 13">
            <a:extLst>
              <a:ext uri="{FF2B5EF4-FFF2-40B4-BE49-F238E27FC236}">
                <a16:creationId xmlns:a16="http://schemas.microsoft.com/office/drawing/2014/main" id="{28BECD8F-4DEC-46F1-9038-14A32359C71F}"/>
              </a:ext>
            </a:extLst>
          </p:cNvPr>
          <p:cNvGraphicFramePr>
            <a:graphicFrameLocks noGrp="1"/>
          </p:cNvGraphicFramePr>
          <p:nvPr/>
        </p:nvGraphicFramePr>
        <p:xfrm>
          <a:off x="692150" y="1507067"/>
          <a:ext cx="10837863" cy="3840480"/>
        </p:xfrm>
        <a:graphic>
          <a:graphicData uri="http://schemas.openxmlformats.org/drawingml/2006/table">
            <a:tbl>
              <a:tblPr>
                <a:tableStyleId>{5C22544A-7EE6-4342-B048-85BDC9FD1C3A}</a:tableStyleId>
              </a:tblPr>
              <a:tblGrid>
                <a:gridCol w="1610037">
                  <a:extLst>
                    <a:ext uri="{9D8B030D-6E8A-4147-A177-3AD203B41FA5}">
                      <a16:colId xmlns:a16="http://schemas.microsoft.com/office/drawing/2014/main" val="2618478480"/>
                    </a:ext>
                  </a:extLst>
                </a:gridCol>
                <a:gridCol w="9227826">
                  <a:extLst>
                    <a:ext uri="{9D8B030D-6E8A-4147-A177-3AD203B41FA5}">
                      <a16:colId xmlns:a16="http://schemas.microsoft.com/office/drawing/2014/main" val="3680708370"/>
                    </a:ext>
                  </a:extLst>
                </a:gridCol>
              </a:tblGrid>
              <a:tr h="0">
                <a:tc>
                  <a:txBody>
                    <a:bodyPr/>
                    <a:lstStyle/>
                    <a:p>
                      <a:pPr algn="l">
                        <a:spcAft>
                          <a:spcPts val="0"/>
                        </a:spcAft>
                      </a:pPr>
                      <a:r>
                        <a:rPr lang="en-US" sz="1800" b="1" kern="100" dirty="0">
                          <a:solidFill>
                            <a:srgbClr val="002060"/>
                          </a:solidFill>
                          <a:effectLst/>
                          <a:latin typeface="黑体" pitchFamily="49" charset="-122"/>
                          <a:ea typeface="黑体" pitchFamily="49" charset="-122"/>
                        </a:rPr>
                        <a:t> </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spcAft>
                          <a:spcPts val="0"/>
                        </a:spcAft>
                      </a:pPr>
                      <a:r>
                        <a:rPr lang="zh-CN" sz="1800" b="1" kern="100">
                          <a:solidFill>
                            <a:srgbClr val="002060"/>
                          </a:solidFill>
                          <a:effectLst/>
                          <a:latin typeface="黑体" pitchFamily="49" charset="-122"/>
                          <a:ea typeface="黑体" pitchFamily="49" charset="-122"/>
                        </a:rPr>
                        <a:t>劳动力需求</a:t>
                      </a:r>
                      <a:r>
                        <a:rPr lang="en-US" sz="1800" b="1" kern="100">
                          <a:solidFill>
                            <a:srgbClr val="002060"/>
                          </a:solidFill>
                          <a:effectLst/>
                          <a:latin typeface="黑体" pitchFamily="49" charset="-122"/>
                          <a:ea typeface="黑体" pitchFamily="49" charset="-122"/>
                        </a:rPr>
                        <a:t>(L)</a:t>
                      </a:r>
                      <a:r>
                        <a:rPr lang="zh-CN" sz="1800" b="1" kern="100">
                          <a:solidFill>
                            <a:srgbClr val="002060"/>
                          </a:solidFill>
                          <a:effectLst/>
                          <a:latin typeface="黑体" pitchFamily="49" charset="-122"/>
                          <a:ea typeface="黑体" pitchFamily="49" charset="-122"/>
                        </a:rPr>
                        <a:t>弹性</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149244336"/>
                  </a:ext>
                </a:extLst>
              </a:tr>
              <a:tr h="0">
                <a:tc>
                  <a:txBody>
                    <a:bodyPr/>
                    <a:lstStyle/>
                    <a:p>
                      <a:pPr algn="l">
                        <a:spcAft>
                          <a:spcPts val="0"/>
                        </a:spcAft>
                      </a:pPr>
                      <a:r>
                        <a:rPr lang="zh-CN" sz="1800" b="1" kern="100">
                          <a:solidFill>
                            <a:srgbClr val="002060"/>
                          </a:solidFill>
                          <a:effectLst/>
                          <a:latin typeface="黑体" pitchFamily="49" charset="-122"/>
                          <a:ea typeface="黑体" pitchFamily="49" charset="-122"/>
                        </a:rPr>
                        <a:t>概念</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spcAft>
                          <a:spcPts val="0"/>
                        </a:spcAft>
                      </a:pPr>
                      <a:r>
                        <a:rPr lang="zh-CN" sz="1800" b="1" kern="100" dirty="0">
                          <a:solidFill>
                            <a:srgbClr val="002060"/>
                          </a:solidFill>
                          <a:effectLst/>
                          <a:latin typeface="黑体" pitchFamily="49" charset="-122"/>
                          <a:ea typeface="黑体" pitchFamily="49" charset="-122"/>
                        </a:rPr>
                        <a:t>某种劳动力的工资率（</a:t>
                      </a:r>
                      <a:r>
                        <a:rPr lang="en-US" sz="1800" b="1" kern="100" dirty="0">
                          <a:solidFill>
                            <a:srgbClr val="002060"/>
                          </a:solidFill>
                          <a:effectLst/>
                          <a:latin typeface="黑体" pitchFamily="49" charset="-122"/>
                          <a:ea typeface="黑体" pitchFamily="49" charset="-122"/>
                        </a:rPr>
                        <a:t>W</a:t>
                      </a:r>
                      <a:r>
                        <a:rPr lang="zh-CN" sz="1800" b="1" kern="100" dirty="0">
                          <a:solidFill>
                            <a:srgbClr val="002060"/>
                          </a:solidFill>
                          <a:effectLst/>
                          <a:latin typeface="黑体" pitchFamily="49" charset="-122"/>
                          <a:ea typeface="黑体" pitchFamily="49" charset="-122"/>
                        </a:rPr>
                        <a:t>）变化</a:t>
                      </a:r>
                      <a:r>
                        <a:rPr lang="en-US" sz="1800" b="1" kern="100" dirty="0">
                          <a:solidFill>
                            <a:srgbClr val="002060"/>
                          </a:solidFill>
                          <a:effectLst/>
                          <a:latin typeface="黑体" pitchFamily="49" charset="-122"/>
                          <a:ea typeface="黑体" pitchFamily="49" charset="-122"/>
                        </a:rPr>
                        <a:t>1%</a:t>
                      </a:r>
                      <a:r>
                        <a:rPr lang="zh-CN" sz="1800" b="1" kern="100" dirty="0">
                          <a:solidFill>
                            <a:srgbClr val="002060"/>
                          </a:solidFill>
                          <a:effectLst/>
                          <a:latin typeface="黑体" pitchFamily="49" charset="-122"/>
                          <a:ea typeface="黑体" pitchFamily="49" charset="-122"/>
                        </a:rPr>
                        <a:t>所引起的此种劳动力的需求量发生变化的百分比。</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13470585"/>
                  </a:ext>
                </a:extLst>
              </a:tr>
              <a:tr h="0">
                <a:tc>
                  <a:txBody>
                    <a:bodyPr/>
                    <a:lstStyle/>
                    <a:p>
                      <a:pPr algn="l">
                        <a:spcAft>
                          <a:spcPts val="0"/>
                        </a:spcAft>
                      </a:pPr>
                      <a:r>
                        <a:rPr lang="zh-CN" sz="1800" b="1" kern="100">
                          <a:solidFill>
                            <a:srgbClr val="002060"/>
                          </a:solidFill>
                          <a:effectLst/>
                          <a:latin typeface="黑体" pitchFamily="49" charset="-122"/>
                          <a:ea typeface="黑体" pitchFamily="49" charset="-122"/>
                        </a:rPr>
                        <a:t>公式</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spcAft>
                          <a:spcPts val="0"/>
                        </a:spcAft>
                      </a:pPr>
                      <a:r>
                        <a:rPr lang="zh-CN" sz="1800" b="1" kern="100">
                          <a:solidFill>
                            <a:srgbClr val="002060"/>
                          </a:solidFill>
                          <a:effectLst/>
                          <a:latin typeface="黑体" pitchFamily="49" charset="-122"/>
                          <a:ea typeface="黑体" pitchFamily="49" charset="-122"/>
                        </a:rPr>
                        <a:t>需求弹性</a:t>
                      </a:r>
                      <a:r>
                        <a:rPr lang="en-US" sz="1800" b="1" kern="100">
                          <a:solidFill>
                            <a:srgbClr val="002060"/>
                          </a:solidFill>
                          <a:effectLst/>
                          <a:latin typeface="黑体" pitchFamily="49" charset="-122"/>
                          <a:ea typeface="黑体" pitchFamily="49" charset="-122"/>
                        </a:rPr>
                        <a:t>=</a:t>
                      </a:r>
                      <a:r>
                        <a:rPr lang="zh-CN" sz="1800" b="1" kern="100">
                          <a:solidFill>
                            <a:srgbClr val="002060"/>
                          </a:solidFill>
                          <a:effectLst/>
                          <a:latin typeface="黑体" pitchFamily="49" charset="-122"/>
                          <a:ea typeface="黑体" pitchFamily="49" charset="-122"/>
                        </a:rPr>
                        <a:t>劳动力需求量变动</a:t>
                      </a:r>
                      <a:r>
                        <a:rPr lang="en-US" sz="1800" b="1" kern="100">
                          <a:solidFill>
                            <a:srgbClr val="002060"/>
                          </a:solidFill>
                          <a:effectLst/>
                          <a:latin typeface="黑体" pitchFamily="49" charset="-122"/>
                          <a:ea typeface="黑体" pitchFamily="49" charset="-122"/>
                        </a:rPr>
                        <a:t>%/</a:t>
                      </a:r>
                      <a:r>
                        <a:rPr lang="zh-CN" sz="1800" b="1" kern="100">
                          <a:solidFill>
                            <a:srgbClr val="002060"/>
                          </a:solidFill>
                          <a:effectLst/>
                          <a:latin typeface="黑体" pitchFamily="49" charset="-122"/>
                          <a:ea typeface="黑体" pitchFamily="49" charset="-122"/>
                        </a:rPr>
                        <a:t>工资率变动</a:t>
                      </a:r>
                      <a:r>
                        <a:rPr lang="en-US" sz="1800" b="1" kern="100">
                          <a:solidFill>
                            <a:srgbClr val="002060"/>
                          </a:solidFill>
                          <a:effectLst/>
                          <a:latin typeface="黑体" pitchFamily="49" charset="-122"/>
                          <a:ea typeface="黑体" pitchFamily="49" charset="-122"/>
                        </a:rPr>
                        <a:t>%   </a:t>
                      </a:r>
                      <a:endParaRPr lang="zh-CN" sz="1800" b="1" kern="100">
                        <a:solidFill>
                          <a:srgbClr val="002060"/>
                        </a:solidFill>
                        <a:effectLst/>
                        <a:latin typeface="黑体" pitchFamily="49" charset="-122"/>
                        <a:ea typeface="黑体" pitchFamily="49" charset="-122"/>
                      </a:endParaRPr>
                    </a:p>
                    <a:p>
                      <a:pPr algn="l">
                        <a:spcAft>
                          <a:spcPts val="0"/>
                        </a:spcAft>
                      </a:pPr>
                      <a:r>
                        <a:rPr lang="zh-CN" sz="1800" b="1" kern="0">
                          <a:solidFill>
                            <a:srgbClr val="002060"/>
                          </a:solidFill>
                          <a:effectLst/>
                          <a:latin typeface="黑体" pitchFamily="49" charset="-122"/>
                          <a:ea typeface="黑体" pitchFamily="49" charset="-122"/>
                        </a:rPr>
                        <a:t>η</a:t>
                      </a:r>
                      <a:r>
                        <a:rPr lang="en-US" sz="1800" b="1" kern="100">
                          <a:solidFill>
                            <a:srgbClr val="002060"/>
                          </a:solidFill>
                          <a:effectLst/>
                          <a:latin typeface="黑体" pitchFamily="49" charset="-122"/>
                          <a:ea typeface="黑体" pitchFamily="49" charset="-122"/>
                        </a:rPr>
                        <a:t>=[</a:t>
                      </a:r>
                      <a:r>
                        <a:rPr lang="zh-CN" sz="1800" b="1" kern="100">
                          <a:solidFill>
                            <a:srgbClr val="002060"/>
                          </a:solidFill>
                          <a:effectLst/>
                          <a:latin typeface="黑体" pitchFamily="49" charset="-122"/>
                          <a:ea typeface="黑体" pitchFamily="49" charset="-122"/>
                        </a:rPr>
                        <a:t>（</a:t>
                      </a:r>
                      <a:r>
                        <a:rPr lang="en-US" sz="1800" b="1" kern="100">
                          <a:solidFill>
                            <a:srgbClr val="002060"/>
                          </a:solidFill>
                          <a:effectLst/>
                          <a:latin typeface="黑体" pitchFamily="49" charset="-122"/>
                          <a:ea typeface="黑体" pitchFamily="49" charset="-122"/>
                        </a:rPr>
                        <a:t>L1-L0</a:t>
                      </a:r>
                      <a:r>
                        <a:rPr lang="zh-CN" sz="1800" b="1" kern="100">
                          <a:solidFill>
                            <a:srgbClr val="002060"/>
                          </a:solidFill>
                          <a:effectLst/>
                          <a:latin typeface="黑体" pitchFamily="49" charset="-122"/>
                          <a:ea typeface="黑体" pitchFamily="49" charset="-122"/>
                        </a:rPr>
                        <a:t>）</a:t>
                      </a:r>
                      <a:r>
                        <a:rPr lang="en-US" sz="1800" b="1" kern="100">
                          <a:solidFill>
                            <a:srgbClr val="002060"/>
                          </a:solidFill>
                          <a:effectLst/>
                          <a:latin typeface="黑体" pitchFamily="49" charset="-122"/>
                          <a:ea typeface="黑体" pitchFamily="49" charset="-122"/>
                        </a:rPr>
                        <a:t>/L0]/[</a:t>
                      </a:r>
                      <a:r>
                        <a:rPr lang="zh-CN" sz="1800" b="1" kern="100">
                          <a:solidFill>
                            <a:srgbClr val="002060"/>
                          </a:solidFill>
                          <a:effectLst/>
                          <a:latin typeface="黑体" pitchFamily="49" charset="-122"/>
                          <a:ea typeface="黑体" pitchFamily="49" charset="-122"/>
                        </a:rPr>
                        <a:t>（</a:t>
                      </a:r>
                      <a:r>
                        <a:rPr lang="en-US" sz="1800" b="1" kern="100">
                          <a:solidFill>
                            <a:srgbClr val="002060"/>
                          </a:solidFill>
                          <a:effectLst/>
                          <a:latin typeface="黑体" pitchFamily="49" charset="-122"/>
                          <a:ea typeface="黑体" pitchFamily="49" charset="-122"/>
                        </a:rPr>
                        <a:t>W1-W0</a:t>
                      </a:r>
                      <a:r>
                        <a:rPr lang="zh-CN" sz="1800" b="1" kern="100">
                          <a:solidFill>
                            <a:srgbClr val="002060"/>
                          </a:solidFill>
                          <a:effectLst/>
                          <a:latin typeface="黑体" pitchFamily="49" charset="-122"/>
                          <a:ea typeface="黑体" pitchFamily="49" charset="-122"/>
                        </a:rPr>
                        <a:t>）</a:t>
                      </a:r>
                      <a:r>
                        <a:rPr lang="en-US" sz="1800" b="1" kern="100">
                          <a:solidFill>
                            <a:srgbClr val="002060"/>
                          </a:solidFill>
                          <a:effectLst/>
                          <a:latin typeface="黑体" pitchFamily="49" charset="-122"/>
                          <a:ea typeface="黑体" pitchFamily="49" charset="-122"/>
                        </a:rPr>
                        <a:t>/W0]</a:t>
                      </a:r>
                      <a:r>
                        <a:rPr lang="zh-CN" sz="1800" b="1" kern="100">
                          <a:solidFill>
                            <a:srgbClr val="002060"/>
                          </a:solidFill>
                          <a:effectLst/>
                          <a:latin typeface="黑体" pitchFamily="49" charset="-122"/>
                          <a:ea typeface="黑体" pitchFamily="49" charset="-122"/>
                        </a:rPr>
                        <a:t>）</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764614001"/>
                  </a:ext>
                </a:extLst>
              </a:tr>
              <a:tr h="0">
                <a:tc>
                  <a:txBody>
                    <a:bodyPr/>
                    <a:lstStyle/>
                    <a:p>
                      <a:pPr algn="l">
                        <a:spcAft>
                          <a:spcPts val="0"/>
                        </a:spcAft>
                      </a:pPr>
                      <a:r>
                        <a:rPr lang="zh-CN" sz="1800" b="1" kern="100">
                          <a:solidFill>
                            <a:srgbClr val="002060"/>
                          </a:solidFill>
                          <a:effectLst/>
                          <a:latin typeface="黑体" pitchFamily="49" charset="-122"/>
                          <a:ea typeface="黑体" pitchFamily="49" charset="-122"/>
                        </a:rPr>
                        <a:t>数值</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spcAft>
                          <a:spcPts val="0"/>
                        </a:spcAft>
                      </a:pPr>
                      <a:r>
                        <a:rPr lang="zh-CN" sz="1800" b="1" u="dbl" kern="100">
                          <a:solidFill>
                            <a:srgbClr val="002060"/>
                          </a:solidFill>
                          <a:effectLst/>
                          <a:latin typeface="黑体" pitchFamily="49" charset="-122"/>
                          <a:ea typeface="黑体" pitchFamily="49" charset="-122"/>
                        </a:rPr>
                        <a:t>负</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17691633"/>
                  </a:ext>
                </a:extLst>
              </a:tr>
              <a:tr h="0">
                <a:tc>
                  <a:txBody>
                    <a:bodyPr/>
                    <a:lstStyle/>
                    <a:p>
                      <a:pPr algn="l">
                        <a:spcAft>
                          <a:spcPts val="0"/>
                        </a:spcAft>
                      </a:pPr>
                      <a:r>
                        <a:rPr lang="zh-CN" sz="1800" b="1" u="sng" kern="100">
                          <a:solidFill>
                            <a:srgbClr val="002060"/>
                          </a:solidFill>
                          <a:effectLst/>
                          <a:latin typeface="黑体" pitchFamily="49" charset="-122"/>
                          <a:ea typeface="黑体" pitchFamily="49" charset="-122"/>
                        </a:rPr>
                        <a:t>富有</a:t>
                      </a:r>
                      <a:r>
                        <a:rPr lang="zh-CN" sz="1800" b="1" kern="100">
                          <a:solidFill>
                            <a:srgbClr val="002060"/>
                          </a:solidFill>
                          <a:effectLst/>
                          <a:latin typeface="黑体" pitchFamily="49" charset="-122"/>
                          <a:ea typeface="黑体" pitchFamily="49" charset="-122"/>
                        </a:rPr>
                        <a:t>弹性</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spcAft>
                          <a:spcPts val="0"/>
                        </a:spcAft>
                      </a:pPr>
                      <a:r>
                        <a:rPr lang="zh-CN" sz="1800" b="1" kern="100">
                          <a:solidFill>
                            <a:srgbClr val="002060"/>
                          </a:solidFill>
                          <a:effectLst/>
                          <a:latin typeface="黑体" pitchFamily="49" charset="-122"/>
                          <a:ea typeface="黑体" pitchFamily="49" charset="-122"/>
                        </a:rPr>
                        <a:t>（</a:t>
                      </a:r>
                      <a:r>
                        <a:rPr lang="en-US" sz="1800" b="1" kern="100">
                          <a:solidFill>
                            <a:srgbClr val="002060"/>
                          </a:solidFill>
                          <a:effectLst/>
                          <a:latin typeface="黑体" pitchFamily="49" charset="-122"/>
                          <a:ea typeface="黑体" pitchFamily="49" charset="-122"/>
                        </a:rPr>
                        <a:t>1</a:t>
                      </a:r>
                      <a:r>
                        <a:rPr lang="zh-CN" sz="1800" b="1" kern="100">
                          <a:solidFill>
                            <a:srgbClr val="002060"/>
                          </a:solidFill>
                          <a:effectLst/>
                          <a:latin typeface="黑体" pitchFamily="49" charset="-122"/>
                          <a:ea typeface="黑体" pitchFamily="49" charset="-122"/>
                        </a:rPr>
                        <a:t>）</a:t>
                      </a:r>
                      <a:r>
                        <a:rPr lang="en-US" sz="1800" b="1" u="dbl" kern="100">
                          <a:solidFill>
                            <a:srgbClr val="002060"/>
                          </a:solidFill>
                          <a:effectLst/>
                          <a:latin typeface="黑体" pitchFamily="49" charset="-122"/>
                          <a:ea typeface="黑体" pitchFamily="49" charset="-122"/>
                        </a:rPr>
                        <a:t>/</a:t>
                      </a:r>
                      <a:r>
                        <a:rPr lang="zh-CN" sz="1800" b="1" u="dbl" kern="100">
                          <a:solidFill>
                            <a:srgbClr val="002060"/>
                          </a:solidFill>
                          <a:effectLst/>
                          <a:latin typeface="黑体" pitchFamily="49" charset="-122"/>
                          <a:ea typeface="黑体" pitchFamily="49" charset="-122"/>
                        </a:rPr>
                        <a:t>弹性</a:t>
                      </a:r>
                      <a:r>
                        <a:rPr lang="en-US" sz="1800" b="1" u="dbl" kern="100">
                          <a:solidFill>
                            <a:srgbClr val="002060"/>
                          </a:solidFill>
                          <a:effectLst/>
                          <a:latin typeface="黑体" pitchFamily="49" charset="-122"/>
                          <a:ea typeface="黑体" pitchFamily="49" charset="-122"/>
                        </a:rPr>
                        <a:t>/</a:t>
                      </a:r>
                      <a:r>
                        <a:rPr lang="zh-CN" sz="1800" b="1" u="dbl" kern="100">
                          <a:solidFill>
                            <a:srgbClr val="002060"/>
                          </a:solidFill>
                          <a:effectLst/>
                          <a:latin typeface="黑体" pitchFamily="49" charset="-122"/>
                          <a:ea typeface="黑体" pitchFamily="49" charset="-122"/>
                        </a:rPr>
                        <a:t>＞</a:t>
                      </a:r>
                      <a:r>
                        <a:rPr lang="en-US" sz="1800" b="1" u="dbl" kern="100">
                          <a:solidFill>
                            <a:srgbClr val="002060"/>
                          </a:solidFill>
                          <a:effectLst/>
                          <a:latin typeface="黑体" pitchFamily="49" charset="-122"/>
                          <a:ea typeface="黑体" pitchFamily="49" charset="-122"/>
                        </a:rPr>
                        <a:t>1</a:t>
                      </a:r>
                      <a:endParaRPr lang="zh-CN" sz="1800" b="1" kern="100">
                        <a:solidFill>
                          <a:srgbClr val="002060"/>
                        </a:solidFill>
                        <a:effectLst/>
                        <a:latin typeface="黑体" pitchFamily="49" charset="-122"/>
                        <a:ea typeface="黑体" pitchFamily="49" charset="-122"/>
                      </a:endParaRPr>
                    </a:p>
                    <a:p>
                      <a:pPr algn="l">
                        <a:spcAft>
                          <a:spcPts val="0"/>
                        </a:spcAft>
                      </a:pPr>
                      <a:r>
                        <a:rPr lang="zh-CN" sz="1800" b="1" kern="100">
                          <a:solidFill>
                            <a:srgbClr val="002060"/>
                          </a:solidFill>
                          <a:effectLst/>
                          <a:latin typeface="黑体" pitchFamily="49" charset="-122"/>
                          <a:ea typeface="黑体" pitchFamily="49" charset="-122"/>
                        </a:rPr>
                        <a:t>（</a:t>
                      </a:r>
                      <a:r>
                        <a:rPr lang="en-US" sz="1800" b="1" kern="100">
                          <a:solidFill>
                            <a:srgbClr val="002060"/>
                          </a:solidFill>
                          <a:effectLst/>
                          <a:latin typeface="黑体" pitchFamily="49" charset="-122"/>
                          <a:ea typeface="黑体" pitchFamily="49" charset="-122"/>
                        </a:rPr>
                        <a:t>2</a:t>
                      </a:r>
                      <a:r>
                        <a:rPr lang="zh-CN" sz="1800" b="1" kern="100">
                          <a:solidFill>
                            <a:srgbClr val="002060"/>
                          </a:solidFill>
                          <a:effectLst/>
                          <a:latin typeface="黑体" pitchFamily="49" charset="-122"/>
                          <a:ea typeface="黑体" pitchFamily="49" charset="-122"/>
                        </a:rPr>
                        <a:t>）</a:t>
                      </a:r>
                      <a:r>
                        <a:rPr lang="zh-CN" sz="1800" b="1" u="dbl" kern="100">
                          <a:solidFill>
                            <a:srgbClr val="002060"/>
                          </a:solidFill>
                          <a:effectLst/>
                          <a:latin typeface="黑体" pitchFamily="49" charset="-122"/>
                          <a:ea typeface="黑体" pitchFamily="49" charset="-122"/>
                        </a:rPr>
                        <a:t>工资率上升</a:t>
                      </a:r>
                      <a:r>
                        <a:rPr lang="en-US" sz="1800" b="1" u="dbl" kern="100">
                          <a:solidFill>
                            <a:srgbClr val="002060"/>
                          </a:solidFill>
                          <a:effectLst/>
                          <a:latin typeface="黑体" pitchFamily="49" charset="-122"/>
                          <a:ea typeface="黑体" pitchFamily="49" charset="-122"/>
                        </a:rPr>
                        <a:t>1% </a:t>
                      </a:r>
                      <a:r>
                        <a:rPr lang="zh-CN" sz="1800" b="1" u="dbl" kern="100">
                          <a:solidFill>
                            <a:srgbClr val="002060"/>
                          </a:solidFill>
                          <a:effectLst/>
                          <a:latin typeface="黑体" pitchFamily="49" charset="-122"/>
                          <a:ea typeface="黑体" pitchFamily="49" charset="-122"/>
                        </a:rPr>
                        <a:t>引起劳动力需求量下降的幅度大于</a:t>
                      </a:r>
                      <a:r>
                        <a:rPr lang="en-US" sz="1800" b="1" u="dbl" kern="100">
                          <a:solidFill>
                            <a:srgbClr val="002060"/>
                          </a:solidFill>
                          <a:effectLst/>
                          <a:latin typeface="黑体" pitchFamily="49" charset="-122"/>
                          <a:ea typeface="黑体" pitchFamily="49" charset="-122"/>
                        </a:rPr>
                        <a:t>1%</a:t>
                      </a:r>
                      <a:endParaRPr lang="zh-CN" sz="1800" b="1" kern="100">
                        <a:solidFill>
                          <a:srgbClr val="002060"/>
                        </a:solidFill>
                        <a:effectLst/>
                        <a:latin typeface="黑体" pitchFamily="49" charset="-122"/>
                        <a:ea typeface="黑体" pitchFamily="49" charset="-122"/>
                      </a:endParaRPr>
                    </a:p>
                    <a:p>
                      <a:pPr algn="l">
                        <a:spcAft>
                          <a:spcPts val="0"/>
                        </a:spcAft>
                      </a:pPr>
                      <a:r>
                        <a:rPr lang="zh-CN" sz="1800" b="1" kern="100">
                          <a:solidFill>
                            <a:srgbClr val="002060"/>
                          </a:solidFill>
                          <a:effectLst/>
                          <a:latin typeface="黑体" pitchFamily="49" charset="-122"/>
                          <a:ea typeface="黑体" pitchFamily="49" charset="-122"/>
                        </a:rPr>
                        <a:t>（</a:t>
                      </a:r>
                      <a:r>
                        <a:rPr lang="en-US" sz="1800" b="1" kern="100">
                          <a:solidFill>
                            <a:srgbClr val="002060"/>
                          </a:solidFill>
                          <a:effectLst/>
                          <a:latin typeface="黑体" pitchFamily="49" charset="-122"/>
                          <a:ea typeface="黑体" pitchFamily="49" charset="-122"/>
                        </a:rPr>
                        <a:t>3</a:t>
                      </a:r>
                      <a:r>
                        <a:rPr lang="zh-CN" sz="1800" b="1" kern="100">
                          <a:solidFill>
                            <a:srgbClr val="002060"/>
                          </a:solidFill>
                          <a:effectLst/>
                          <a:latin typeface="黑体" pitchFamily="49" charset="-122"/>
                          <a:ea typeface="黑体" pitchFamily="49" charset="-122"/>
                        </a:rPr>
                        <a:t>）工资率上升时，工资总量下降，反之亦然。</a:t>
                      </a:r>
                      <a:r>
                        <a:rPr lang="en-US" sz="1800" b="1" kern="100">
                          <a:solidFill>
                            <a:srgbClr val="002060"/>
                          </a:solidFill>
                          <a:effectLst/>
                          <a:latin typeface="黑体" pitchFamily="49" charset="-122"/>
                          <a:ea typeface="黑体" pitchFamily="49" charset="-122"/>
                        </a:rPr>
                        <a:t> </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334107566"/>
                  </a:ext>
                </a:extLst>
              </a:tr>
              <a:tr h="0">
                <a:tc>
                  <a:txBody>
                    <a:bodyPr/>
                    <a:lstStyle/>
                    <a:p>
                      <a:pPr algn="l">
                        <a:spcAft>
                          <a:spcPts val="0"/>
                        </a:spcAft>
                      </a:pPr>
                      <a:r>
                        <a:rPr lang="zh-CN" sz="1800" b="1" u="sng" kern="100">
                          <a:solidFill>
                            <a:srgbClr val="002060"/>
                          </a:solidFill>
                          <a:effectLst/>
                          <a:latin typeface="黑体" pitchFamily="49" charset="-122"/>
                          <a:ea typeface="黑体" pitchFamily="49" charset="-122"/>
                        </a:rPr>
                        <a:t>缺乏</a:t>
                      </a:r>
                      <a:r>
                        <a:rPr lang="zh-CN" sz="1800" b="1" kern="100">
                          <a:solidFill>
                            <a:srgbClr val="002060"/>
                          </a:solidFill>
                          <a:effectLst/>
                          <a:latin typeface="黑体" pitchFamily="49" charset="-122"/>
                          <a:ea typeface="黑体" pitchFamily="49" charset="-122"/>
                        </a:rPr>
                        <a:t>弹性</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spcAft>
                          <a:spcPts val="0"/>
                        </a:spcAft>
                      </a:pPr>
                      <a:r>
                        <a:rPr lang="zh-CN" sz="1800" b="1" kern="100">
                          <a:solidFill>
                            <a:srgbClr val="002060"/>
                          </a:solidFill>
                          <a:effectLst/>
                          <a:latin typeface="黑体" pitchFamily="49" charset="-122"/>
                          <a:ea typeface="黑体" pitchFamily="49" charset="-122"/>
                        </a:rPr>
                        <a:t>（</a:t>
                      </a:r>
                      <a:r>
                        <a:rPr lang="en-US" sz="1800" b="1" kern="100">
                          <a:solidFill>
                            <a:srgbClr val="002060"/>
                          </a:solidFill>
                          <a:effectLst/>
                          <a:latin typeface="黑体" pitchFamily="49" charset="-122"/>
                          <a:ea typeface="黑体" pitchFamily="49" charset="-122"/>
                        </a:rPr>
                        <a:t>1</a:t>
                      </a:r>
                      <a:r>
                        <a:rPr lang="zh-CN" sz="1800" b="1" kern="100">
                          <a:solidFill>
                            <a:srgbClr val="002060"/>
                          </a:solidFill>
                          <a:effectLst/>
                          <a:latin typeface="黑体" pitchFamily="49" charset="-122"/>
                          <a:ea typeface="黑体" pitchFamily="49" charset="-122"/>
                        </a:rPr>
                        <a:t>）</a:t>
                      </a:r>
                      <a:r>
                        <a:rPr lang="en-US" sz="1800" b="1" u="dbl" kern="100">
                          <a:solidFill>
                            <a:srgbClr val="002060"/>
                          </a:solidFill>
                          <a:effectLst/>
                          <a:latin typeface="黑体" pitchFamily="49" charset="-122"/>
                          <a:ea typeface="黑体" pitchFamily="49" charset="-122"/>
                        </a:rPr>
                        <a:t>/</a:t>
                      </a:r>
                      <a:r>
                        <a:rPr lang="zh-CN" sz="1800" b="1" u="dbl" kern="100">
                          <a:solidFill>
                            <a:srgbClr val="002060"/>
                          </a:solidFill>
                          <a:effectLst/>
                          <a:latin typeface="黑体" pitchFamily="49" charset="-122"/>
                          <a:ea typeface="黑体" pitchFamily="49" charset="-122"/>
                        </a:rPr>
                        <a:t>弹性</a:t>
                      </a:r>
                      <a:r>
                        <a:rPr lang="en-US" sz="1800" b="1" u="dbl" kern="100">
                          <a:solidFill>
                            <a:srgbClr val="002060"/>
                          </a:solidFill>
                          <a:effectLst/>
                          <a:latin typeface="黑体" pitchFamily="49" charset="-122"/>
                          <a:ea typeface="黑体" pitchFamily="49" charset="-122"/>
                        </a:rPr>
                        <a:t>/</a:t>
                      </a:r>
                      <a:r>
                        <a:rPr lang="zh-CN" sz="1800" b="1" u="dbl" kern="100">
                          <a:solidFill>
                            <a:srgbClr val="002060"/>
                          </a:solidFill>
                          <a:effectLst/>
                          <a:latin typeface="黑体" pitchFamily="49" charset="-122"/>
                          <a:ea typeface="黑体" pitchFamily="49" charset="-122"/>
                        </a:rPr>
                        <a:t>＜</a:t>
                      </a:r>
                      <a:r>
                        <a:rPr lang="en-US" sz="1800" b="1" u="dbl" kern="100">
                          <a:solidFill>
                            <a:srgbClr val="002060"/>
                          </a:solidFill>
                          <a:effectLst/>
                          <a:latin typeface="黑体" pitchFamily="49" charset="-122"/>
                          <a:ea typeface="黑体" pitchFamily="49" charset="-122"/>
                        </a:rPr>
                        <a:t>1</a:t>
                      </a:r>
                      <a:endParaRPr lang="zh-CN" sz="1800" b="1" kern="100">
                        <a:solidFill>
                          <a:srgbClr val="002060"/>
                        </a:solidFill>
                        <a:effectLst/>
                        <a:latin typeface="黑体" pitchFamily="49" charset="-122"/>
                        <a:ea typeface="黑体" pitchFamily="49" charset="-122"/>
                      </a:endParaRPr>
                    </a:p>
                    <a:p>
                      <a:pPr algn="l">
                        <a:spcAft>
                          <a:spcPts val="0"/>
                        </a:spcAft>
                      </a:pPr>
                      <a:r>
                        <a:rPr lang="zh-CN" sz="1800" b="1" kern="100">
                          <a:solidFill>
                            <a:srgbClr val="002060"/>
                          </a:solidFill>
                          <a:effectLst/>
                          <a:latin typeface="黑体" pitchFamily="49" charset="-122"/>
                          <a:ea typeface="黑体" pitchFamily="49" charset="-122"/>
                        </a:rPr>
                        <a:t>（</a:t>
                      </a:r>
                      <a:r>
                        <a:rPr lang="en-US" sz="1800" b="1" kern="100">
                          <a:solidFill>
                            <a:srgbClr val="002060"/>
                          </a:solidFill>
                          <a:effectLst/>
                          <a:latin typeface="黑体" pitchFamily="49" charset="-122"/>
                          <a:ea typeface="黑体" pitchFamily="49" charset="-122"/>
                        </a:rPr>
                        <a:t>2</a:t>
                      </a:r>
                      <a:r>
                        <a:rPr lang="zh-CN" sz="1800" b="1" kern="100">
                          <a:solidFill>
                            <a:srgbClr val="002060"/>
                          </a:solidFill>
                          <a:effectLst/>
                          <a:latin typeface="黑体" pitchFamily="49" charset="-122"/>
                          <a:ea typeface="黑体" pitchFamily="49" charset="-122"/>
                        </a:rPr>
                        <a:t>）</a:t>
                      </a:r>
                      <a:r>
                        <a:rPr lang="zh-CN" sz="1800" b="1" u="dbl" kern="100">
                          <a:solidFill>
                            <a:srgbClr val="002060"/>
                          </a:solidFill>
                          <a:effectLst/>
                          <a:latin typeface="黑体" pitchFamily="49" charset="-122"/>
                          <a:ea typeface="黑体" pitchFamily="49" charset="-122"/>
                        </a:rPr>
                        <a:t>工资率上升</a:t>
                      </a:r>
                      <a:r>
                        <a:rPr lang="en-US" sz="1800" b="1" u="dbl" kern="100">
                          <a:solidFill>
                            <a:srgbClr val="002060"/>
                          </a:solidFill>
                          <a:effectLst/>
                          <a:latin typeface="黑体" pitchFamily="49" charset="-122"/>
                          <a:ea typeface="黑体" pitchFamily="49" charset="-122"/>
                        </a:rPr>
                        <a:t>1% </a:t>
                      </a:r>
                      <a:r>
                        <a:rPr lang="zh-CN" sz="1800" b="1" u="dbl" kern="100">
                          <a:solidFill>
                            <a:srgbClr val="002060"/>
                          </a:solidFill>
                          <a:effectLst/>
                          <a:latin typeface="黑体" pitchFamily="49" charset="-122"/>
                          <a:ea typeface="黑体" pitchFamily="49" charset="-122"/>
                        </a:rPr>
                        <a:t>引起劳动力需求量下降的幅度小于</a:t>
                      </a:r>
                      <a:r>
                        <a:rPr lang="en-US" sz="1800" b="1" u="dbl" kern="100">
                          <a:solidFill>
                            <a:srgbClr val="002060"/>
                          </a:solidFill>
                          <a:effectLst/>
                          <a:latin typeface="黑体" pitchFamily="49" charset="-122"/>
                          <a:ea typeface="黑体" pitchFamily="49" charset="-122"/>
                        </a:rPr>
                        <a:t>1%</a:t>
                      </a:r>
                      <a:endParaRPr lang="zh-CN" sz="1800" b="1" kern="100">
                        <a:solidFill>
                          <a:srgbClr val="002060"/>
                        </a:solidFill>
                        <a:effectLst/>
                        <a:latin typeface="黑体" pitchFamily="49" charset="-122"/>
                        <a:ea typeface="黑体" pitchFamily="49" charset="-122"/>
                      </a:endParaRPr>
                    </a:p>
                    <a:p>
                      <a:pPr algn="l">
                        <a:spcAft>
                          <a:spcPts val="0"/>
                        </a:spcAft>
                      </a:pPr>
                      <a:r>
                        <a:rPr lang="zh-CN" sz="1800" b="1" kern="100">
                          <a:solidFill>
                            <a:srgbClr val="002060"/>
                          </a:solidFill>
                          <a:effectLst/>
                          <a:latin typeface="黑体" pitchFamily="49" charset="-122"/>
                          <a:ea typeface="黑体" pitchFamily="49" charset="-122"/>
                        </a:rPr>
                        <a:t>（</a:t>
                      </a:r>
                      <a:r>
                        <a:rPr lang="en-US" sz="1800" b="1" kern="100">
                          <a:solidFill>
                            <a:srgbClr val="002060"/>
                          </a:solidFill>
                          <a:effectLst/>
                          <a:latin typeface="黑体" pitchFamily="49" charset="-122"/>
                          <a:ea typeface="黑体" pitchFamily="49" charset="-122"/>
                        </a:rPr>
                        <a:t>3</a:t>
                      </a:r>
                      <a:r>
                        <a:rPr lang="zh-CN" sz="1800" b="1" kern="100">
                          <a:solidFill>
                            <a:srgbClr val="002060"/>
                          </a:solidFill>
                          <a:effectLst/>
                          <a:latin typeface="黑体" pitchFamily="49" charset="-122"/>
                          <a:ea typeface="黑体" pitchFamily="49" charset="-122"/>
                        </a:rPr>
                        <a:t>）工资率上升时，工资总量也上升，反之亦然。</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827101229"/>
                  </a:ext>
                </a:extLst>
              </a:tr>
              <a:tr h="0">
                <a:tc>
                  <a:txBody>
                    <a:bodyPr/>
                    <a:lstStyle/>
                    <a:p>
                      <a:pPr algn="l">
                        <a:spcAft>
                          <a:spcPts val="0"/>
                        </a:spcAft>
                      </a:pPr>
                      <a:r>
                        <a:rPr lang="zh-CN" sz="1800" b="1" u="sng" kern="100">
                          <a:solidFill>
                            <a:srgbClr val="002060"/>
                          </a:solidFill>
                          <a:effectLst/>
                          <a:latin typeface="黑体" pitchFamily="49" charset="-122"/>
                          <a:ea typeface="黑体" pitchFamily="49" charset="-122"/>
                        </a:rPr>
                        <a:t>单位</a:t>
                      </a:r>
                      <a:r>
                        <a:rPr lang="zh-CN" sz="1800" b="1" kern="100">
                          <a:solidFill>
                            <a:srgbClr val="002060"/>
                          </a:solidFill>
                          <a:effectLst/>
                          <a:latin typeface="黑体" pitchFamily="49" charset="-122"/>
                          <a:ea typeface="黑体" pitchFamily="49" charset="-122"/>
                        </a:rPr>
                        <a:t>弹性</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spcAft>
                          <a:spcPts val="0"/>
                        </a:spcAft>
                      </a:pPr>
                      <a:r>
                        <a:rPr lang="zh-CN" sz="1800" b="1" kern="100" dirty="0">
                          <a:solidFill>
                            <a:srgbClr val="002060"/>
                          </a:solidFill>
                          <a:effectLst/>
                          <a:latin typeface="黑体" pitchFamily="49" charset="-122"/>
                          <a:ea typeface="黑体" pitchFamily="49" charset="-122"/>
                        </a:rPr>
                        <a:t>（</a:t>
                      </a:r>
                      <a:r>
                        <a:rPr lang="en-US" sz="1800" b="1" kern="100" dirty="0">
                          <a:solidFill>
                            <a:srgbClr val="002060"/>
                          </a:solidFill>
                          <a:effectLst/>
                          <a:latin typeface="黑体" pitchFamily="49" charset="-122"/>
                          <a:ea typeface="黑体" pitchFamily="49" charset="-122"/>
                        </a:rPr>
                        <a:t>1</a:t>
                      </a:r>
                      <a:r>
                        <a:rPr lang="zh-CN" sz="1800" b="1" kern="100" dirty="0">
                          <a:solidFill>
                            <a:srgbClr val="002060"/>
                          </a:solidFill>
                          <a:effectLst/>
                          <a:latin typeface="黑体" pitchFamily="49" charset="-122"/>
                          <a:ea typeface="黑体" pitchFamily="49" charset="-122"/>
                        </a:rPr>
                        <a:t>）</a:t>
                      </a:r>
                      <a:r>
                        <a:rPr lang="en-US" sz="1800" b="1" u="dbl" kern="100" dirty="0">
                          <a:solidFill>
                            <a:srgbClr val="002060"/>
                          </a:solidFill>
                          <a:effectLst/>
                          <a:latin typeface="黑体" pitchFamily="49" charset="-122"/>
                          <a:ea typeface="黑体" pitchFamily="49" charset="-122"/>
                        </a:rPr>
                        <a:t>/</a:t>
                      </a:r>
                      <a:r>
                        <a:rPr lang="zh-CN" sz="1800" b="1" u="dbl" kern="100" dirty="0">
                          <a:solidFill>
                            <a:srgbClr val="002060"/>
                          </a:solidFill>
                          <a:effectLst/>
                          <a:latin typeface="黑体" pitchFamily="49" charset="-122"/>
                          <a:ea typeface="黑体" pitchFamily="49" charset="-122"/>
                        </a:rPr>
                        <a:t>弹性</a:t>
                      </a:r>
                      <a:r>
                        <a:rPr lang="en-US" sz="1800" b="1" u="dbl" kern="100" dirty="0">
                          <a:solidFill>
                            <a:srgbClr val="002060"/>
                          </a:solidFill>
                          <a:effectLst/>
                          <a:latin typeface="黑体" pitchFamily="49" charset="-122"/>
                          <a:ea typeface="黑体" pitchFamily="49" charset="-122"/>
                        </a:rPr>
                        <a:t>/=1</a:t>
                      </a:r>
                      <a:endParaRPr lang="zh-CN" sz="1800" b="1" kern="100" dirty="0">
                        <a:solidFill>
                          <a:srgbClr val="002060"/>
                        </a:solidFill>
                        <a:effectLst/>
                        <a:latin typeface="黑体" pitchFamily="49" charset="-122"/>
                        <a:ea typeface="黑体" pitchFamily="49" charset="-122"/>
                      </a:endParaRPr>
                    </a:p>
                    <a:p>
                      <a:pPr algn="l">
                        <a:spcAft>
                          <a:spcPts val="0"/>
                        </a:spcAft>
                      </a:pPr>
                      <a:r>
                        <a:rPr lang="zh-CN" sz="1800" b="1" kern="100" dirty="0">
                          <a:solidFill>
                            <a:srgbClr val="002060"/>
                          </a:solidFill>
                          <a:effectLst/>
                          <a:latin typeface="黑体" pitchFamily="49" charset="-122"/>
                          <a:ea typeface="黑体" pitchFamily="49" charset="-122"/>
                        </a:rPr>
                        <a:t>（</a:t>
                      </a:r>
                      <a:r>
                        <a:rPr lang="en-US" sz="1800" b="1" kern="100" dirty="0">
                          <a:solidFill>
                            <a:srgbClr val="002060"/>
                          </a:solidFill>
                          <a:effectLst/>
                          <a:latin typeface="黑体" pitchFamily="49" charset="-122"/>
                          <a:ea typeface="黑体" pitchFamily="49" charset="-122"/>
                        </a:rPr>
                        <a:t>2</a:t>
                      </a:r>
                      <a:r>
                        <a:rPr lang="zh-CN" sz="1800" b="1" kern="100" dirty="0">
                          <a:solidFill>
                            <a:srgbClr val="002060"/>
                          </a:solidFill>
                          <a:effectLst/>
                          <a:latin typeface="黑体" pitchFamily="49" charset="-122"/>
                          <a:ea typeface="黑体" pitchFamily="49" charset="-122"/>
                        </a:rPr>
                        <a:t>）</a:t>
                      </a:r>
                      <a:r>
                        <a:rPr lang="zh-CN" sz="1800" b="1" u="dbl" kern="100" dirty="0">
                          <a:solidFill>
                            <a:srgbClr val="002060"/>
                          </a:solidFill>
                          <a:effectLst/>
                          <a:latin typeface="黑体" pitchFamily="49" charset="-122"/>
                          <a:ea typeface="黑体" pitchFamily="49" charset="-122"/>
                        </a:rPr>
                        <a:t>工资率上升</a:t>
                      </a:r>
                      <a:r>
                        <a:rPr lang="en-US" sz="1800" b="1" u="dbl" kern="100" dirty="0">
                          <a:solidFill>
                            <a:srgbClr val="002060"/>
                          </a:solidFill>
                          <a:effectLst/>
                          <a:latin typeface="黑体" pitchFamily="49" charset="-122"/>
                          <a:ea typeface="黑体" pitchFamily="49" charset="-122"/>
                        </a:rPr>
                        <a:t>1% </a:t>
                      </a:r>
                      <a:r>
                        <a:rPr lang="zh-CN" sz="1800" b="1" u="dbl" kern="100" dirty="0">
                          <a:solidFill>
                            <a:srgbClr val="002060"/>
                          </a:solidFill>
                          <a:effectLst/>
                          <a:latin typeface="黑体" pitchFamily="49" charset="-122"/>
                          <a:ea typeface="黑体" pitchFamily="49" charset="-122"/>
                        </a:rPr>
                        <a:t>引起劳动力需求量下降的幅度等于</a:t>
                      </a:r>
                      <a:r>
                        <a:rPr lang="en-US" sz="1800" b="1" u="dbl" kern="100" dirty="0">
                          <a:solidFill>
                            <a:srgbClr val="002060"/>
                          </a:solidFill>
                          <a:effectLst/>
                          <a:latin typeface="黑体" pitchFamily="49" charset="-122"/>
                          <a:ea typeface="黑体" pitchFamily="49" charset="-122"/>
                        </a:rPr>
                        <a:t>1%</a:t>
                      </a:r>
                      <a:endParaRPr lang="zh-CN" sz="1800" b="1" kern="100" dirty="0">
                        <a:solidFill>
                          <a:srgbClr val="002060"/>
                        </a:solidFill>
                        <a:effectLst/>
                        <a:latin typeface="黑体" pitchFamily="49" charset="-122"/>
                        <a:ea typeface="黑体" pitchFamily="49" charset="-122"/>
                      </a:endParaRPr>
                    </a:p>
                    <a:p>
                      <a:pPr algn="l">
                        <a:spcAft>
                          <a:spcPts val="0"/>
                        </a:spcAft>
                      </a:pPr>
                      <a:r>
                        <a:rPr lang="zh-CN" sz="1800" b="1" kern="100" dirty="0">
                          <a:solidFill>
                            <a:srgbClr val="002060"/>
                          </a:solidFill>
                          <a:effectLst/>
                          <a:latin typeface="黑体" pitchFamily="49" charset="-122"/>
                          <a:ea typeface="黑体" pitchFamily="49" charset="-122"/>
                        </a:rPr>
                        <a:t>（</a:t>
                      </a:r>
                      <a:r>
                        <a:rPr lang="en-US" sz="1800" b="1" kern="100" dirty="0">
                          <a:solidFill>
                            <a:srgbClr val="002060"/>
                          </a:solidFill>
                          <a:effectLst/>
                          <a:latin typeface="黑体" pitchFamily="49" charset="-122"/>
                          <a:ea typeface="黑体" pitchFamily="49" charset="-122"/>
                        </a:rPr>
                        <a:t>3</a:t>
                      </a:r>
                      <a:r>
                        <a:rPr lang="zh-CN" sz="1800" b="1" kern="100" dirty="0">
                          <a:solidFill>
                            <a:srgbClr val="002060"/>
                          </a:solidFill>
                          <a:effectLst/>
                          <a:latin typeface="黑体" pitchFamily="49" charset="-122"/>
                          <a:ea typeface="黑体" pitchFamily="49" charset="-122"/>
                        </a:rPr>
                        <a:t>）无论工资率上升还是下降，工资总量不会发生变化</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292109037"/>
                  </a:ext>
                </a:extLst>
              </a:tr>
            </a:tbl>
          </a:graphicData>
        </a:graphic>
      </p:graphicFrame>
    </p:spTree>
    <p:extLst>
      <p:ext uri="{BB962C8B-B14F-4D97-AF65-F5344CB8AC3E}">
        <p14:creationId xmlns:p14="http://schemas.microsoft.com/office/powerpoint/2010/main" val="1760114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B8E9004A-B353-428E-A6FF-26BC95CFCC9D}"/>
              </a:ext>
            </a:extLst>
          </p:cNvPr>
          <p:cNvSpPr/>
          <p:nvPr/>
        </p:nvSpPr>
        <p:spPr>
          <a:xfrm>
            <a:off x="663196" y="487376"/>
            <a:ext cx="2213748" cy="507831"/>
          </a:xfrm>
          <a:prstGeom prst="rect">
            <a:avLst/>
          </a:prstGeom>
        </p:spPr>
        <p:txBody>
          <a:bodyPr wrap="none">
            <a:spAutoFit/>
          </a:bodyPr>
          <a:lstStyle/>
          <a:p>
            <a:pPr indent="280670">
              <a:lnSpc>
                <a:spcPct val="150000"/>
              </a:lnSpc>
            </a:pPr>
            <a:r>
              <a:rPr lang="en-US" altLang="zh-CN" b="1" u="sng" kern="100" dirty="0">
                <a:solidFill>
                  <a:srgbClr val="993300"/>
                </a:solidFill>
                <a:latin typeface="黑体" pitchFamily="49" charset="-122"/>
                <a:ea typeface="黑体" pitchFamily="49" charset="-122"/>
                <a:cs typeface="宋体" panose="02010600030101010101" pitchFamily="2" charset="-122"/>
              </a:rPr>
              <a:t>22.</a:t>
            </a:r>
            <a:r>
              <a:rPr lang="zh-CN" altLang="zh-CN" b="1" u="sng" kern="100" dirty="0">
                <a:solidFill>
                  <a:srgbClr val="993300"/>
                </a:solidFill>
                <a:latin typeface="黑体" pitchFamily="49" charset="-122"/>
                <a:ea typeface="黑体" pitchFamily="49" charset="-122"/>
                <a:cs typeface="宋体" panose="02010600030101010101" pitchFamily="2" charset="-122"/>
              </a:rPr>
              <a:t>派生需求定理</a:t>
            </a:r>
            <a:endParaRPr lang="zh-CN" altLang="zh-CN" sz="1600" kern="100" dirty="0">
              <a:effectLst/>
              <a:latin typeface="黑体" pitchFamily="49" charset="-122"/>
              <a:ea typeface="黑体" pitchFamily="49" charset="-122"/>
              <a:cs typeface="Times New Roman" panose="02020603050405020304" pitchFamily="18" charset="0"/>
            </a:endParaRPr>
          </a:p>
        </p:txBody>
      </p:sp>
      <p:sp>
        <p:nvSpPr>
          <p:cNvPr id="7" name="矩形 6">
            <a:extLst>
              <a:ext uri="{FF2B5EF4-FFF2-40B4-BE49-F238E27FC236}">
                <a16:creationId xmlns:a16="http://schemas.microsoft.com/office/drawing/2014/main" id="{195766AE-5425-481C-A0D8-9D0976ADC257}"/>
              </a:ext>
            </a:extLst>
          </p:cNvPr>
          <p:cNvSpPr/>
          <p:nvPr/>
        </p:nvSpPr>
        <p:spPr>
          <a:xfrm>
            <a:off x="603375" y="839705"/>
            <a:ext cx="5349221" cy="460382"/>
          </a:xfrm>
          <a:prstGeom prst="rect">
            <a:avLst/>
          </a:prstGeom>
        </p:spPr>
        <p:txBody>
          <a:bodyPr wrap="none">
            <a:spAutoFit/>
          </a:bodyPr>
          <a:lstStyle/>
          <a:p>
            <a:pPr indent="280670">
              <a:lnSpc>
                <a:spcPct val="150000"/>
              </a:lnSpc>
            </a:pPr>
            <a:r>
              <a:rPr lang="zh-CN" altLang="zh-CN" b="1" kern="100" dirty="0">
                <a:solidFill>
                  <a:srgbClr val="000080"/>
                </a:solidFill>
                <a:latin typeface="黑体" pitchFamily="49" charset="-122"/>
                <a:ea typeface="黑体" pitchFamily="49" charset="-122"/>
                <a:cs typeface="宋体" panose="02010600030101010101" pitchFamily="2" charset="-122"/>
              </a:rPr>
              <a:t>影响劳动力自身需求工资弹性的因素及变化情况</a:t>
            </a:r>
            <a:endParaRPr lang="zh-CN" altLang="zh-CN" sz="1600" kern="100" dirty="0">
              <a:effectLst/>
              <a:latin typeface="黑体" pitchFamily="49" charset="-122"/>
              <a:ea typeface="黑体" pitchFamily="49" charset="-122"/>
              <a:cs typeface="Times New Roman" panose="02020603050405020304" pitchFamily="18" charset="0"/>
            </a:endParaRPr>
          </a:p>
        </p:txBody>
      </p:sp>
      <p:graphicFrame>
        <p:nvGraphicFramePr>
          <p:cNvPr id="8" name="表格 7">
            <a:extLst>
              <a:ext uri="{FF2B5EF4-FFF2-40B4-BE49-F238E27FC236}">
                <a16:creationId xmlns:a16="http://schemas.microsoft.com/office/drawing/2014/main" id="{A7527C6E-26D2-4ECA-A191-F0B8DEDBBAD8}"/>
              </a:ext>
            </a:extLst>
          </p:cNvPr>
          <p:cNvGraphicFramePr>
            <a:graphicFrameLocks noGrp="1"/>
          </p:cNvGraphicFramePr>
          <p:nvPr/>
        </p:nvGraphicFramePr>
        <p:xfrm>
          <a:off x="692150" y="1298575"/>
          <a:ext cx="10837864" cy="1920240"/>
        </p:xfrm>
        <a:graphic>
          <a:graphicData uri="http://schemas.openxmlformats.org/drawingml/2006/table">
            <a:tbl>
              <a:tblPr>
                <a:tableStyleId>{5C22544A-7EE6-4342-B048-85BDC9FD1C3A}</a:tableStyleId>
              </a:tblPr>
              <a:tblGrid>
                <a:gridCol w="4721693">
                  <a:extLst>
                    <a:ext uri="{9D8B030D-6E8A-4147-A177-3AD203B41FA5}">
                      <a16:colId xmlns:a16="http://schemas.microsoft.com/office/drawing/2014/main" val="1193227800"/>
                    </a:ext>
                  </a:extLst>
                </a:gridCol>
                <a:gridCol w="969346">
                  <a:extLst>
                    <a:ext uri="{9D8B030D-6E8A-4147-A177-3AD203B41FA5}">
                      <a16:colId xmlns:a16="http://schemas.microsoft.com/office/drawing/2014/main" val="1107491953"/>
                    </a:ext>
                  </a:extLst>
                </a:gridCol>
                <a:gridCol w="1930357">
                  <a:extLst>
                    <a:ext uri="{9D8B030D-6E8A-4147-A177-3AD203B41FA5}">
                      <a16:colId xmlns:a16="http://schemas.microsoft.com/office/drawing/2014/main" val="4001147004"/>
                    </a:ext>
                  </a:extLst>
                </a:gridCol>
                <a:gridCol w="1930357">
                  <a:extLst>
                    <a:ext uri="{9D8B030D-6E8A-4147-A177-3AD203B41FA5}">
                      <a16:colId xmlns:a16="http://schemas.microsoft.com/office/drawing/2014/main" val="3278254988"/>
                    </a:ext>
                  </a:extLst>
                </a:gridCol>
                <a:gridCol w="1286111">
                  <a:extLst>
                    <a:ext uri="{9D8B030D-6E8A-4147-A177-3AD203B41FA5}">
                      <a16:colId xmlns:a16="http://schemas.microsoft.com/office/drawing/2014/main" val="1929630628"/>
                    </a:ext>
                  </a:extLst>
                </a:gridCol>
              </a:tblGrid>
              <a:tr h="0">
                <a:tc>
                  <a:txBody>
                    <a:bodyPr/>
                    <a:lstStyle/>
                    <a:p>
                      <a:pPr algn="l">
                        <a:spcAft>
                          <a:spcPts val="0"/>
                        </a:spcAft>
                      </a:pPr>
                      <a:r>
                        <a:rPr lang="zh-CN" sz="1800" b="1" kern="100" dirty="0">
                          <a:solidFill>
                            <a:srgbClr val="002060"/>
                          </a:solidFill>
                          <a:effectLst/>
                          <a:latin typeface="黑体" pitchFamily="49" charset="-122"/>
                          <a:ea typeface="黑体" pitchFamily="49" charset="-122"/>
                        </a:rPr>
                        <a:t>因素</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nchor="ctr"/>
                </a:tc>
                <a:tc>
                  <a:txBody>
                    <a:bodyPr/>
                    <a:lstStyle/>
                    <a:p>
                      <a:pPr algn="l">
                        <a:spcAft>
                          <a:spcPts val="0"/>
                        </a:spcAft>
                      </a:pPr>
                      <a:r>
                        <a:rPr lang="zh-CN" sz="1800" b="1" kern="100" dirty="0">
                          <a:solidFill>
                            <a:srgbClr val="002060"/>
                          </a:solidFill>
                          <a:effectLst/>
                          <a:latin typeface="黑体" pitchFamily="49" charset="-122"/>
                          <a:ea typeface="黑体" pitchFamily="49" charset="-122"/>
                        </a:rPr>
                        <a:t>条件</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nchor="ctr"/>
                </a:tc>
                <a:tc>
                  <a:txBody>
                    <a:bodyPr/>
                    <a:lstStyle/>
                    <a:p>
                      <a:pPr algn="l">
                        <a:spcAft>
                          <a:spcPts val="0"/>
                        </a:spcAft>
                      </a:pPr>
                      <a:r>
                        <a:rPr lang="zh-CN" sz="1800" b="1" kern="100" dirty="0">
                          <a:solidFill>
                            <a:srgbClr val="002060"/>
                          </a:solidFill>
                          <a:effectLst/>
                          <a:latin typeface="黑体" pitchFamily="49" charset="-122"/>
                          <a:ea typeface="黑体" pitchFamily="49" charset="-122"/>
                        </a:rPr>
                        <a:t>变化</a:t>
                      </a:r>
                    </a:p>
                    <a:p>
                      <a:pPr algn="l">
                        <a:spcAft>
                          <a:spcPts val="0"/>
                        </a:spcAft>
                      </a:pPr>
                      <a:r>
                        <a:rPr lang="zh-CN" sz="1800" b="1" kern="100" dirty="0">
                          <a:solidFill>
                            <a:srgbClr val="002060"/>
                          </a:solidFill>
                          <a:effectLst/>
                          <a:latin typeface="黑体" pitchFamily="49" charset="-122"/>
                          <a:ea typeface="黑体" pitchFamily="49" charset="-122"/>
                        </a:rPr>
                        <a:t>情况</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nchor="ctr"/>
                </a:tc>
                <a:tc>
                  <a:txBody>
                    <a:bodyPr/>
                    <a:lstStyle/>
                    <a:p>
                      <a:pPr algn="l">
                        <a:spcAft>
                          <a:spcPts val="0"/>
                        </a:spcAft>
                      </a:pPr>
                      <a:r>
                        <a:rPr lang="zh-CN" sz="1800" b="1" kern="100">
                          <a:solidFill>
                            <a:srgbClr val="002060"/>
                          </a:solidFill>
                          <a:effectLst/>
                          <a:latin typeface="黑体" pitchFamily="49" charset="-122"/>
                          <a:ea typeface="黑体" pitchFamily="49" charset="-122"/>
                        </a:rPr>
                        <a:t>劳动力自身</a:t>
                      </a:r>
                    </a:p>
                    <a:p>
                      <a:pPr algn="l">
                        <a:spcAft>
                          <a:spcPts val="0"/>
                        </a:spcAft>
                      </a:pPr>
                      <a:r>
                        <a:rPr lang="zh-CN" sz="1800" b="1" kern="100">
                          <a:solidFill>
                            <a:srgbClr val="002060"/>
                          </a:solidFill>
                          <a:effectLst/>
                          <a:latin typeface="黑体" pitchFamily="49" charset="-122"/>
                          <a:ea typeface="黑体" pitchFamily="49" charset="-122"/>
                        </a:rPr>
                        <a:t>需求工资弹性</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spcAft>
                          <a:spcPts val="0"/>
                        </a:spcAft>
                      </a:pPr>
                      <a:r>
                        <a:rPr lang="zh-CN" sz="1800" b="1" kern="100" dirty="0">
                          <a:solidFill>
                            <a:srgbClr val="002060"/>
                          </a:solidFill>
                          <a:effectLst/>
                          <a:latin typeface="黑体" pitchFamily="49" charset="-122"/>
                          <a:ea typeface="黑体" pitchFamily="49" charset="-122"/>
                        </a:rPr>
                        <a:t>记忆窍门</a:t>
                      </a:r>
                    </a:p>
                    <a:p>
                      <a:pPr algn="l">
                        <a:spcAft>
                          <a:spcPts val="0"/>
                        </a:spcAft>
                      </a:pPr>
                      <a:r>
                        <a:rPr lang="zh-CN" sz="1800" b="1" kern="100" dirty="0">
                          <a:solidFill>
                            <a:srgbClr val="002060"/>
                          </a:solidFill>
                          <a:effectLst/>
                          <a:latin typeface="黑体" pitchFamily="49" charset="-122"/>
                          <a:ea typeface="黑体" pitchFamily="49" charset="-122"/>
                        </a:rPr>
                        <a:t>（方向）</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910994353"/>
                  </a:ext>
                </a:extLst>
              </a:tr>
              <a:tr h="0">
                <a:tc>
                  <a:txBody>
                    <a:bodyPr/>
                    <a:lstStyle/>
                    <a:p>
                      <a:pPr algn="l">
                        <a:spcAft>
                          <a:spcPts val="0"/>
                        </a:spcAft>
                      </a:pPr>
                      <a:r>
                        <a:rPr lang="zh-CN" sz="1800" b="1" kern="100">
                          <a:solidFill>
                            <a:srgbClr val="002060"/>
                          </a:solidFill>
                          <a:effectLst/>
                          <a:latin typeface="黑体" pitchFamily="49" charset="-122"/>
                          <a:ea typeface="黑体" pitchFamily="49" charset="-122"/>
                        </a:rPr>
                        <a:t>①最终产品的需求价格弹性</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spcAft>
                          <a:spcPts val="0"/>
                        </a:spcAft>
                      </a:pPr>
                      <a:r>
                        <a:rPr lang="zh-CN" sz="1800" b="1" kern="100">
                          <a:solidFill>
                            <a:srgbClr val="002060"/>
                          </a:solidFill>
                          <a:effectLst/>
                          <a:latin typeface="黑体" pitchFamily="49" charset="-122"/>
                          <a:ea typeface="黑体" pitchFamily="49" charset="-122"/>
                        </a:rPr>
                        <a:t>相同</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spcAft>
                          <a:spcPts val="0"/>
                        </a:spcAft>
                      </a:pPr>
                      <a:r>
                        <a:rPr lang="zh-CN" sz="1800" b="1" kern="100">
                          <a:solidFill>
                            <a:srgbClr val="002060"/>
                          </a:solidFill>
                          <a:effectLst/>
                          <a:latin typeface="黑体" pitchFamily="49" charset="-122"/>
                          <a:ea typeface="黑体" pitchFamily="49" charset="-122"/>
                        </a:rPr>
                        <a:t>大</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nchor="ctr"/>
                </a:tc>
                <a:tc>
                  <a:txBody>
                    <a:bodyPr/>
                    <a:lstStyle/>
                    <a:p>
                      <a:pPr algn="l">
                        <a:spcAft>
                          <a:spcPts val="0"/>
                        </a:spcAft>
                      </a:pPr>
                      <a:r>
                        <a:rPr lang="zh-CN" sz="1800" b="1" kern="100" dirty="0">
                          <a:solidFill>
                            <a:srgbClr val="002060"/>
                          </a:solidFill>
                          <a:effectLst/>
                          <a:latin typeface="黑体" pitchFamily="49" charset="-122"/>
                          <a:ea typeface="黑体" pitchFamily="49" charset="-122"/>
                        </a:rPr>
                        <a:t>大</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nchor="ctr"/>
                </a:tc>
                <a:tc>
                  <a:txBody>
                    <a:bodyPr/>
                    <a:lstStyle/>
                    <a:p>
                      <a:pPr algn="l">
                        <a:spcAft>
                          <a:spcPts val="0"/>
                        </a:spcAft>
                      </a:pPr>
                      <a:r>
                        <a:rPr lang="zh-CN" sz="1800" b="1" kern="100" dirty="0">
                          <a:solidFill>
                            <a:srgbClr val="002060"/>
                          </a:solidFill>
                          <a:effectLst/>
                          <a:latin typeface="黑体" pitchFamily="49" charset="-122"/>
                          <a:ea typeface="黑体" pitchFamily="49" charset="-122"/>
                        </a:rPr>
                        <a:t>同</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nchor="ctr"/>
                </a:tc>
                <a:extLst>
                  <a:ext uri="{0D108BD9-81ED-4DB2-BD59-A6C34878D82A}">
                    <a16:rowId xmlns:a16="http://schemas.microsoft.com/office/drawing/2014/main" val="649797141"/>
                  </a:ext>
                </a:extLst>
              </a:tr>
              <a:tr h="111125">
                <a:tc rowSpan="2">
                  <a:txBody>
                    <a:bodyPr/>
                    <a:lstStyle/>
                    <a:p>
                      <a:pPr algn="l">
                        <a:spcAft>
                          <a:spcPts val="0"/>
                        </a:spcAft>
                      </a:pPr>
                      <a:r>
                        <a:rPr lang="zh-CN" sz="1800" b="1" kern="100">
                          <a:solidFill>
                            <a:srgbClr val="002060"/>
                          </a:solidFill>
                          <a:effectLst/>
                          <a:latin typeface="黑体" pitchFamily="49" charset="-122"/>
                          <a:ea typeface="黑体" pitchFamily="49" charset="-122"/>
                        </a:rPr>
                        <a:t>②要素替代的难易度</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rowSpan="2">
                  <a:txBody>
                    <a:bodyPr/>
                    <a:lstStyle/>
                    <a:p>
                      <a:pPr algn="l">
                        <a:spcAft>
                          <a:spcPts val="0"/>
                        </a:spcAft>
                      </a:pPr>
                      <a:r>
                        <a:rPr lang="zh-CN" sz="1800" b="1" kern="100" dirty="0">
                          <a:solidFill>
                            <a:srgbClr val="002060"/>
                          </a:solidFill>
                          <a:effectLst/>
                          <a:latin typeface="黑体" pitchFamily="49" charset="-122"/>
                          <a:ea typeface="黑体" pitchFamily="49" charset="-122"/>
                        </a:rPr>
                        <a:t>相同</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spcAft>
                          <a:spcPts val="0"/>
                        </a:spcAft>
                      </a:pPr>
                      <a:r>
                        <a:rPr lang="zh-CN" sz="1800" b="1" u="dbl" kern="100" dirty="0">
                          <a:solidFill>
                            <a:srgbClr val="002060"/>
                          </a:solidFill>
                          <a:effectLst/>
                          <a:latin typeface="黑体" pitchFamily="49" charset="-122"/>
                          <a:ea typeface="黑体" pitchFamily="49" charset="-122"/>
                        </a:rPr>
                        <a:t>容易</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nchor="ctr"/>
                </a:tc>
                <a:tc>
                  <a:txBody>
                    <a:bodyPr/>
                    <a:lstStyle/>
                    <a:p>
                      <a:pPr algn="l">
                        <a:spcAft>
                          <a:spcPts val="0"/>
                        </a:spcAft>
                      </a:pPr>
                      <a:r>
                        <a:rPr lang="zh-CN" sz="1800" b="1" u="dbl" kern="100" dirty="0">
                          <a:solidFill>
                            <a:srgbClr val="002060"/>
                          </a:solidFill>
                          <a:effectLst/>
                          <a:latin typeface="黑体" pitchFamily="49" charset="-122"/>
                          <a:ea typeface="黑体" pitchFamily="49" charset="-122"/>
                        </a:rPr>
                        <a:t>高</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nchor="ctr"/>
                </a:tc>
                <a:tc rowSpan="2">
                  <a:txBody>
                    <a:bodyPr/>
                    <a:lstStyle/>
                    <a:p>
                      <a:pPr algn="l">
                        <a:spcAft>
                          <a:spcPts val="0"/>
                        </a:spcAft>
                      </a:pPr>
                      <a:r>
                        <a:rPr lang="zh-CN" sz="1800" b="1" u="dbl" kern="100">
                          <a:solidFill>
                            <a:srgbClr val="002060"/>
                          </a:solidFill>
                          <a:effectLst/>
                          <a:latin typeface="黑体" pitchFamily="49" charset="-122"/>
                          <a:ea typeface="黑体" pitchFamily="49" charset="-122"/>
                        </a:rPr>
                        <a:t>反</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904242153"/>
                  </a:ext>
                </a:extLst>
              </a:tr>
              <a:tr h="111125">
                <a:tc vMerge="1">
                  <a:txBody>
                    <a:bodyPr/>
                    <a:lstStyle/>
                    <a:p>
                      <a:endParaRPr lang="zh-CN" altLang="en-US"/>
                    </a:p>
                  </a:txBody>
                  <a:tcPr/>
                </a:tc>
                <a:tc vMerge="1">
                  <a:txBody>
                    <a:bodyPr/>
                    <a:lstStyle/>
                    <a:p>
                      <a:endParaRPr lang="zh-CN" altLang="en-US"/>
                    </a:p>
                  </a:txBody>
                  <a:tcPr/>
                </a:tc>
                <a:tc>
                  <a:txBody>
                    <a:bodyPr/>
                    <a:lstStyle/>
                    <a:p>
                      <a:pPr algn="l">
                        <a:spcAft>
                          <a:spcPts val="0"/>
                        </a:spcAft>
                      </a:pPr>
                      <a:r>
                        <a:rPr lang="zh-CN" sz="1800" b="1" kern="100">
                          <a:solidFill>
                            <a:srgbClr val="002060"/>
                          </a:solidFill>
                          <a:effectLst/>
                          <a:latin typeface="黑体" pitchFamily="49" charset="-122"/>
                          <a:ea typeface="黑体" pitchFamily="49" charset="-122"/>
                        </a:rPr>
                        <a:t>困难</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nchor="ctr"/>
                </a:tc>
                <a:tc>
                  <a:txBody>
                    <a:bodyPr/>
                    <a:lstStyle/>
                    <a:p>
                      <a:pPr algn="l">
                        <a:spcAft>
                          <a:spcPts val="0"/>
                        </a:spcAft>
                      </a:pPr>
                      <a:r>
                        <a:rPr lang="zh-CN" sz="1800" b="1" kern="100">
                          <a:solidFill>
                            <a:srgbClr val="002060"/>
                          </a:solidFill>
                          <a:effectLst/>
                          <a:latin typeface="黑体" pitchFamily="49" charset="-122"/>
                          <a:ea typeface="黑体" pitchFamily="49" charset="-122"/>
                        </a:rPr>
                        <a:t>低</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nchor="ctr"/>
                </a:tc>
                <a:tc vMerge="1">
                  <a:txBody>
                    <a:bodyPr/>
                    <a:lstStyle/>
                    <a:p>
                      <a:endParaRPr lang="zh-CN" altLang="en-US"/>
                    </a:p>
                  </a:txBody>
                  <a:tcPr/>
                </a:tc>
                <a:extLst>
                  <a:ext uri="{0D108BD9-81ED-4DB2-BD59-A6C34878D82A}">
                    <a16:rowId xmlns:a16="http://schemas.microsoft.com/office/drawing/2014/main" val="3718034376"/>
                  </a:ext>
                </a:extLst>
              </a:tr>
              <a:tr h="0">
                <a:tc>
                  <a:txBody>
                    <a:bodyPr/>
                    <a:lstStyle/>
                    <a:p>
                      <a:pPr algn="l">
                        <a:spcAft>
                          <a:spcPts val="0"/>
                        </a:spcAft>
                      </a:pPr>
                      <a:r>
                        <a:rPr lang="zh-CN" sz="1800" b="1" kern="100">
                          <a:solidFill>
                            <a:srgbClr val="002060"/>
                          </a:solidFill>
                          <a:effectLst/>
                          <a:latin typeface="黑体" pitchFamily="49" charset="-122"/>
                          <a:ea typeface="黑体" pitchFamily="49" charset="-122"/>
                        </a:rPr>
                        <a:t>③其他生产要素的供给弹性</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spcAft>
                          <a:spcPts val="0"/>
                        </a:spcAft>
                      </a:pPr>
                      <a:r>
                        <a:rPr lang="zh-CN" sz="1800" b="1" kern="100">
                          <a:solidFill>
                            <a:srgbClr val="002060"/>
                          </a:solidFill>
                          <a:effectLst/>
                          <a:latin typeface="黑体" pitchFamily="49" charset="-122"/>
                          <a:ea typeface="黑体" pitchFamily="49" charset="-122"/>
                        </a:rPr>
                        <a:t>相同</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spcAft>
                          <a:spcPts val="0"/>
                        </a:spcAft>
                      </a:pPr>
                      <a:r>
                        <a:rPr lang="zh-CN" sz="1800" b="1" kern="100">
                          <a:solidFill>
                            <a:srgbClr val="002060"/>
                          </a:solidFill>
                          <a:effectLst/>
                          <a:latin typeface="黑体" pitchFamily="49" charset="-122"/>
                          <a:ea typeface="黑体" pitchFamily="49" charset="-122"/>
                        </a:rPr>
                        <a:t>大</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nchor="ctr"/>
                </a:tc>
                <a:tc>
                  <a:txBody>
                    <a:bodyPr/>
                    <a:lstStyle/>
                    <a:p>
                      <a:pPr algn="l">
                        <a:spcAft>
                          <a:spcPts val="0"/>
                        </a:spcAft>
                      </a:pPr>
                      <a:r>
                        <a:rPr lang="zh-CN" sz="1800" b="1" kern="100">
                          <a:solidFill>
                            <a:srgbClr val="002060"/>
                          </a:solidFill>
                          <a:effectLst/>
                          <a:latin typeface="黑体" pitchFamily="49" charset="-122"/>
                          <a:ea typeface="黑体" pitchFamily="49" charset="-122"/>
                        </a:rPr>
                        <a:t>大</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nchor="ctr"/>
                </a:tc>
                <a:tc>
                  <a:txBody>
                    <a:bodyPr/>
                    <a:lstStyle/>
                    <a:p>
                      <a:pPr algn="l">
                        <a:spcAft>
                          <a:spcPts val="0"/>
                        </a:spcAft>
                      </a:pPr>
                      <a:r>
                        <a:rPr lang="zh-CN" sz="1800" b="1" kern="100">
                          <a:solidFill>
                            <a:srgbClr val="002060"/>
                          </a:solidFill>
                          <a:effectLst/>
                          <a:latin typeface="黑体" pitchFamily="49" charset="-122"/>
                          <a:ea typeface="黑体" pitchFamily="49" charset="-122"/>
                        </a:rPr>
                        <a:t>同</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785048746"/>
                  </a:ext>
                </a:extLst>
              </a:tr>
              <a:tr h="0">
                <a:tc>
                  <a:txBody>
                    <a:bodyPr/>
                    <a:lstStyle/>
                    <a:p>
                      <a:pPr algn="l">
                        <a:spcAft>
                          <a:spcPts val="0"/>
                        </a:spcAft>
                      </a:pPr>
                      <a:r>
                        <a:rPr lang="zh-CN" sz="1800" b="1" kern="100">
                          <a:solidFill>
                            <a:srgbClr val="002060"/>
                          </a:solidFill>
                          <a:effectLst/>
                          <a:latin typeface="黑体" pitchFamily="49" charset="-122"/>
                          <a:ea typeface="黑体" pitchFamily="49" charset="-122"/>
                        </a:rPr>
                        <a:t>④产品总成本中劳动力成本所占的比重</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spcAft>
                          <a:spcPts val="0"/>
                        </a:spcAft>
                      </a:pPr>
                      <a:r>
                        <a:rPr lang="zh-CN" sz="1800" b="1" kern="100" dirty="0">
                          <a:solidFill>
                            <a:srgbClr val="002060"/>
                          </a:solidFill>
                          <a:effectLst/>
                          <a:latin typeface="黑体" pitchFamily="49" charset="-122"/>
                          <a:ea typeface="黑体" pitchFamily="49" charset="-122"/>
                        </a:rPr>
                        <a:t>相同</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spcAft>
                          <a:spcPts val="0"/>
                        </a:spcAft>
                      </a:pPr>
                      <a:r>
                        <a:rPr lang="zh-CN" sz="1800" b="1" kern="100" dirty="0">
                          <a:solidFill>
                            <a:srgbClr val="002060"/>
                          </a:solidFill>
                          <a:effectLst/>
                          <a:latin typeface="黑体" pitchFamily="49" charset="-122"/>
                          <a:ea typeface="黑体" pitchFamily="49" charset="-122"/>
                        </a:rPr>
                        <a:t>大</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nchor="ctr"/>
                </a:tc>
                <a:tc>
                  <a:txBody>
                    <a:bodyPr/>
                    <a:lstStyle/>
                    <a:p>
                      <a:pPr algn="l">
                        <a:spcAft>
                          <a:spcPts val="0"/>
                        </a:spcAft>
                      </a:pPr>
                      <a:r>
                        <a:rPr lang="zh-CN" sz="1800" b="1" kern="100" dirty="0">
                          <a:solidFill>
                            <a:srgbClr val="002060"/>
                          </a:solidFill>
                          <a:effectLst/>
                          <a:latin typeface="黑体" pitchFamily="49" charset="-122"/>
                          <a:ea typeface="黑体" pitchFamily="49" charset="-122"/>
                        </a:rPr>
                        <a:t>大</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nchor="ctr"/>
                </a:tc>
                <a:tc>
                  <a:txBody>
                    <a:bodyPr/>
                    <a:lstStyle/>
                    <a:p>
                      <a:pPr algn="l">
                        <a:spcAft>
                          <a:spcPts val="0"/>
                        </a:spcAft>
                      </a:pPr>
                      <a:r>
                        <a:rPr lang="zh-CN" sz="1800" b="1" kern="100" dirty="0">
                          <a:solidFill>
                            <a:srgbClr val="002060"/>
                          </a:solidFill>
                          <a:effectLst/>
                          <a:latin typeface="黑体" pitchFamily="49" charset="-122"/>
                          <a:ea typeface="黑体" pitchFamily="49" charset="-122"/>
                        </a:rPr>
                        <a:t>同</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050209711"/>
                  </a:ext>
                </a:extLst>
              </a:tr>
            </a:tbl>
          </a:graphicData>
        </a:graphic>
      </p:graphicFrame>
      <p:sp>
        <p:nvSpPr>
          <p:cNvPr id="9" name="矩形 8">
            <a:extLst>
              <a:ext uri="{FF2B5EF4-FFF2-40B4-BE49-F238E27FC236}">
                <a16:creationId xmlns:a16="http://schemas.microsoft.com/office/drawing/2014/main" id="{929CD13A-3D69-4A73-A528-D6E3444A5DC7}"/>
              </a:ext>
            </a:extLst>
          </p:cNvPr>
          <p:cNvSpPr/>
          <p:nvPr/>
        </p:nvSpPr>
        <p:spPr>
          <a:xfrm>
            <a:off x="692150" y="3352969"/>
            <a:ext cx="3608360" cy="507831"/>
          </a:xfrm>
          <a:prstGeom prst="rect">
            <a:avLst/>
          </a:prstGeom>
        </p:spPr>
        <p:txBody>
          <a:bodyPr wrap="none">
            <a:spAutoFit/>
          </a:bodyPr>
          <a:lstStyle/>
          <a:p>
            <a:pPr indent="280670">
              <a:lnSpc>
                <a:spcPct val="150000"/>
              </a:lnSpc>
            </a:pPr>
            <a:r>
              <a:rPr lang="en-US" altLang="zh-CN" b="1" u="sng" kern="100" dirty="0">
                <a:solidFill>
                  <a:srgbClr val="993300"/>
                </a:solidFill>
                <a:latin typeface="黑体" pitchFamily="49" charset="-122"/>
                <a:ea typeface="黑体" pitchFamily="49" charset="-122"/>
                <a:cs typeface="宋体" panose="02010600030101010101" pitchFamily="2" charset="-122"/>
              </a:rPr>
              <a:t>23.</a:t>
            </a:r>
            <a:r>
              <a:rPr lang="zh-CN" altLang="zh-CN" b="1" u="sng" kern="100" dirty="0">
                <a:solidFill>
                  <a:srgbClr val="993300"/>
                </a:solidFill>
                <a:latin typeface="黑体" pitchFamily="49" charset="-122"/>
                <a:ea typeface="黑体" pitchFamily="49" charset="-122"/>
                <a:cs typeface="宋体" panose="02010600030101010101" pitchFamily="2" charset="-122"/>
              </a:rPr>
              <a:t>劳动力需求的交叉工资弹性</a:t>
            </a:r>
            <a:endParaRPr lang="zh-CN" altLang="zh-CN" sz="1600" kern="100" dirty="0">
              <a:effectLst/>
              <a:latin typeface="黑体" pitchFamily="49" charset="-122"/>
              <a:ea typeface="黑体" pitchFamily="49" charset="-122"/>
              <a:cs typeface="Times New Roman" panose="02020603050405020304" pitchFamily="18" charset="0"/>
            </a:endParaRPr>
          </a:p>
        </p:txBody>
      </p:sp>
      <p:sp>
        <p:nvSpPr>
          <p:cNvPr id="10" name="矩形 9">
            <a:extLst>
              <a:ext uri="{FF2B5EF4-FFF2-40B4-BE49-F238E27FC236}">
                <a16:creationId xmlns:a16="http://schemas.microsoft.com/office/drawing/2014/main" id="{C4A2D719-00C1-48CA-A9B8-63F1746FB49F}"/>
              </a:ext>
            </a:extLst>
          </p:cNvPr>
          <p:cNvSpPr/>
          <p:nvPr/>
        </p:nvSpPr>
        <p:spPr>
          <a:xfrm>
            <a:off x="692150" y="3860800"/>
            <a:ext cx="3257302" cy="460382"/>
          </a:xfrm>
          <a:prstGeom prst="rect">
            <a:avLst/>
          </a:prstGeom>
        </p:spPr>
        <p:txBody>
          <a:bodyPr wrap="none">
            <a:spAutoFit/>
          </a:bodyPr>
          <a:lstStyle/>
          <a:p>
            <a:pPr indent="280670">
              <a:lnSpc>
                <a:spcPct val="150000"/>
              </a:lnSpc>
            </a:pPr>
            <a:r>
              <a:rPr lang="zh-CN" altLang="zh-CN" b="1" u="dbl" kern="100" dirty="0">
                <a:solidFill>
                  <a:srgbClr val="000080"/>
                </a:solidFill>
                <a:latin typeface="黑体" pitchFamily="49" charset="-122"/>
                <a:ea typeface="黑体" pitchFamily="49" charset="-122"/>
                <a:cs typeface="宋体" panose="02010600030101010101" pitchFamily="2" charset="-122"/>
              </a:rPr>
              <a:t>劳动力需求的交叉工资弹性</a:t>
            </a:r>
            <a:endParaRPr lang="zh-CN" altLang="zh-CN" sz="1600" kern="100" dirty="0">
              <a:effectLst/>
              <a:latin typeface="黑体" pitchFamily="49" charset="-122"/>
              <a:ea typeface="黑体" pitchFamily="49" charset="-122"/>
              <a:cs typeface="Times New Roman" panose="02020603050405020304" pitchFamily="18" charset="0"/>
            </a:endParaRPr>
          </a:p>
        </p:txBody>
      </p:sp>
      <p:graphicFrame>
        <p:nvGraphicFramePr>
          <p:cNvPr id="14" name="表格 13">
            <a:extLst>
              <a:ext uri="{FF2B5EF4-FFF2-40B4-BE49-F238E27FC236}">
                <a16:creationId xmlns:a16="http://schemas.microsoft.com/office/drawing/2014/main" id="{C78F4E65-E356-4799-A996-A4FF41FC8F3E}"/>
              </a:ext>
            </a:extLst>
          </p:cNvPr>
          <p:cNvGraphicFramePr>
            <a:graphicFrameLocks noGrp="1"/>
          </p:cNvGraphicFramePr>
          <p:nvPr/>
        </p:nvGraphicFramePr>
        <p:xfrm>
          <a:off x="692149" y="4329748"/>
          <a:ext cx="10837863" cy="1645920"/>
        </p:xfrm>
        <a:graphic>
          <a:graphicData uri="http://schemas.openxmlformats.org/drawingml/2006/table">
            <a:tbl>
              <a:tblPr>
                <a:tableStyleId>{5C22544A-7EE6-4342-B048-85BDC9FD1C3A}</a:tableStyleId>
              </a:tblPr>
              <a:tblGrid>
                <a:gridCol w="1053010">
                  <a:extLst>
                    <a:ext uri="{9D8B030D-6E8A-4147-A177-3AD203B41FA5}">
                      <a16:colId xmlns:a16="http://schemas.microsoft.com/office/drawing/2014/main" val="4278867323"/>
                    </a:ext>
                  </a:extLst>
                </a:gridCol>
                <a:gridCol w="9784853">
                  <a:extLst>
                    <a:ext uri="{9D8B030D-6E8A-4147-A177-3AD203B41FA5}">
                      <a16:colId xmlns:a16="http://schemas.microsoft.com/office/drawing/2014/main" val="3080747015"/>
                    </a:ext>
                  </a:extLst>
                </a:gridCol>
              </a:tblGrid>
              <a:tr h="0">
                <a:tc>
                  <a:txBody>
                    <a:bodyPr/>
                    <a:lstStyle/>
                    <a:p>
                      <a:pPr algn="l">
                        <a:spcAft>
                          <a:spcPts val="0"/>
                        </a:spcAft>
                      </a:pPr>
                      <a:r>
                        <a:rPr lang="zh-CN" sz="1800" b="1" kern="100" dirty="0">
                          <a:solidFill>
                            <a:srgbClr val="002060"/>
                          </a:solidFill>
                          <a:effectLst/>
                          <a:latin typeface="黑体" pitchFamily="49" charset="-122"/>
                          <a:ea typeface="黑体" pitchFamily="49" charset="-122"/>
                        </a:rPr>
                        <a:t>含义</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spcAft>
                          <a:spcPts val="0"/>
                        </a:spcAft>
                      </a:pPr>
                      <a:r>
                        <a:rPr lang="zh-CN" sz="1800" b="1" kern="100" dirty="0">
                          <a:solidFill>
                            <a:srgbClr val="002060"/>
                          </a:solidFill>
                          <a:effectLst/>
                          <a:latin typeface="黑体" pitchFamily="49" charset="-122"/>
                          <a:ea typeface="黑体" pitchFamily="49" charset="-122"/>
                        </a:rPr>
                        <a:t>指一种劳动力</a:t>
                      </a:r>
                      <a:r>
                        <a:rPr lang="zh-CN" sz="1800" b="1" u="dbl" kern="100" dirty="0">
                          <a:solidFill>
                            <a:srgbClr val="002060"/>
                          </a:solidFill>
                          <a:effectLst/>
                          <a:latin typeface="黑体" pitchFamily="49" charset="-122"/>
                          <a:ea typeface="黑体" pitchFamily="49" charset="-122"/>
                        </a:rPr>
                        <a:t>（男）的工资</a:t>
                      </a:r>
                      <a:r>
                        <a:rPr lang="zh-CN" altLang="en-US" sz="1800" b="1" u="dbl" kern="100" dirty="0">
                          <a:solidFill>
                            <a:srgbClr val="002060"/>
                          </a:solidFill>
                          <a:effectLst/>
                          <a:latin typeface="黑体" pitchFamily="49" charset="-122"/>
                          <a:ea typeface="黑体" pitchFamily="49" charset="-122"/>
                        </a:rPr>
                        <a:t>率</a:t>
                      </a:r>
                      <a:r>
                        <a:rPr lang="zh-CN" sz="1800" b="1" u="dbl" kern="100" dirty="0">
                          <a:solidFill>
                            <a:srgbClr val="002060"/>
                          </a:solidFill>
                          <a:effectLst/>
                          <a:latin typeface="黑体" pitchFamily="49" charset="-122"/>
                          <a:ea typeface="黑体" pitchFamily="49" charset="-122"/>
                        </a:rPr>
                        <a:t>变化</a:t>
                      </a:r>
                      <a:r>
                        <a:rPr lang="en-US" sz="1800" b="1" kern="100" dirty="0">
                          <a:solidFill>
                            <a:srgbClr val="002060"/>
                          </a:solidFill>
                          <a:effectLst/>
                          <a:latin typeface="黑体" pitchFamily="49" charset="-122"/>
                          <a:ea typeface="黑体" pitchFamily="49" charset="-122"/>
                        </a:rPr>
                        <a:t>1%</a:t>
                      </a:r>
                      <a:r>
                        <a:rPr lang="zh-CN" sz="1800" b="1" kern="100" dirty="0">
                          <a:solidFill>
                            <a:srgbClr val="002060"/>
                          </a:solidFill>
                          <a:effectLst/>
                          <a:latin typeface="黑体" pitchFamily="49" charset="-122"/>
                          <a:ea typeface="黑体" pitchFamily="49" charset="-122"/>
                        </a:rPr>
                        <a:t>引起的另一类劳动力</a:t>
                      </a:r>
                      <a:r>
                        <a:rPr lang="zh-CN" sz="1800" b="1" u="dbl" kern="100" dirty="0">
                          <a:solidFill>
                            <a:srgbClr val="002060"/>
                          </a:solidFill>
                          <a:effectLst/>
                          <a:latin typeface="黑体" pitchFamily="49" charset="-122"/>
                          <a:ea typeface="黑体" pitchFamily="49" charset="-122"/>
                        </a:rPr>
                        <a:t>（女）需求量</a:t>
                      </a:r>
                      <a:r>
                        <a:rPr lang="zh-CN" sz="1800" b="1" kern="100" dirty="0">
                          <a:solidFill>
                            <a:srgbClr val="002060"/>
                          </a:solidFill>
                          <a:effectLst/>
                          <a:latin typeface="黑体" pitchFamily="49" charset="-122"/>
                          <a:ea typeface="黑体" pitchFamily="49" charset="-122"/>
                        </a:rPr>
                        <a:t>变化的百分比</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551461963"/>
                  </a:ext>
                </a:extLst>
              </a:tr>
              <a:tr h="0">
                <a:tc>
                  <a:txBody>
                    <a:bodyPr/>
                    <a:lstStyle/>
                    <a:p>
                      <a:pPr algn="l">
                        <a:spcAft>
                          <a:spcPts val="0"/>
                        </a:spcAft>
                      </a:pPr>
                      <a:r>
                        <a:rPr lang="zh-CN" sz="1800" b="1" u="dbl" kern="100">
                          <a:solidFill>
                            <a:srgbClr val="002060"/>
                          </a:solidFill>
                          <a:effectLst/>
                          <a:latin typeface="黑体" pitchFamily="49" charset="-122"/>
                          <a:ea typeface="黑体" pitchFamily="49" charset="-122"/>
                        </a:rPr>
                        <a:t>正</a:t>
                      </a:r>
                      <a:r>
                        <a:rPr lang="zh-CN" sz="1800" b="1" kern="100">
                          <a:solidFill>
                            <a:srgbClr val="002060"/>
                          </a:solidFill>
                          <a:effectLst/>
                          <a:latin typeface="黑体" pitchFamily="49" charset="-122"/>
                          <a:ea typeface="黑体" pitchFamily="49" charset="-122"/>
                        </a:rPr>
                        <a:t>值</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spcAft>
                          <a:spcPts val="0"/>
                        </a:spcAft>
                      </a:pPr>
                      <a:r>
                        <a:rPr lang="zh-CN" sz="1800" b="1" u="dbl" kern="100" dirty="0">
                          <a:solidFill>
                            <a:srgbClr val="002060"/>
                          </a:solidFill>
                          <a:effectLst/>
                          <a:latin typeface="黑体" pitchFamily="49" charset="-122"/>
                          <a:ea typeface="黑体" pitchFamily="49" charset="-122"/>
                        </a:rPr>
                        <a:t>总替代</a:t>
                      </a:r>
                      <a:r>
                        <a:rPr lang="zh-CN" sz="1800" b="1" kern="100" dirty="0">
                          <a:solidFill>
                            <a:srgbClr val="002060"/>
                          </a:solidFill>
                          <a:effectLst/>
                          <a:latin typeface="黑体" pitchFamily="49" charset="-122"/>
                          <a:ea typeface="黑体" pitchFamily="49" charset="-122"/>
                        </a:rPr>
                        <a:t>关系：意味着一种劳动力的</a:t>
                      </a:r>
                      <a:r>
                        <a:rPr lang="zh-CN" sz="1800" b="1" u="dbl" kern="100" dirty="0">
                          <a:solidFill>
                            <a:srgbClr val="002060"/>
                          </a:solidFill>
                          <a:effectLst/>
                          <a:latin typeface="黑体" pitchFamily="49" charset="-122"/>
                          <a:ea typeface="黑体" pitchFamily="49" charset="-122"/>
                        </a:rPr>
                        <a:t>工资率提高</a:t>
                      </a:r>
                      <a:r>
                        <a:rPr lang="zh-CN" sz="1800" b="1" kern="100" dirty="0">
                          <a:solidFill>
                            <a:srgbClr val="002060"/>
                          </a:solidFill>
                          <a:effectLst/>
                          <a:latin typeface="黑体" pitchFamily="49" charset="-122"/>
                          <a:ea typeface="黑体" pitchFamily="49" charset="-122"/>
                        </a:rPr>
                        <a:t>会促使另一种劳动力的</a:t>
                      </a:r>
                      <a:r>
                        <a:rPr lang="zh-CN" sz="1800" b="1" u="dbl" kern="100" dirty="0">
                          <a:solidFill>
                            <a:srgbClr val="002060"/>
                          </a:solidFill>
                          <a:effectLst/>
                          <a:latin typeface="黑体" pitchFamily="49" charset="-122"/>
                          <a:ea typeface="黑体" pitchFamily="49" charset="-122"/>
                        </a:rPr>
                        <a:t>就业量增加</a:t>
                      </a:r>
                      <a:endParaRPr lang="en-US" altLang="zh-CN" sz="1800" b="1" u="dbl" kern="100" dirty="0">
                        <a:solidFill>
                          <a:srgbClr val="002060"/>
                        </a:solidFill>
                        <a:effectLst/>
                        <a:latin typeface="黑体" pitchFamily="49" charset="-122"/>
                        <a:ea typeface="黑体" pitchFamily="49" charset="-122"/>
                      </a:endParaRPr>
                    </a:p>
                    <a:p>
                      <a:pPr algn="l">
                        <a:spcAft>
                          <a:spcPts val="0"/>
                        </a:spcAft>
                      </a:pPr>
                      <a:r>
                        <a:rPr lang="zh-CN" altLang="en-US" sz="1800" b="0" u="dbl" kern="100" dirty="0">
                          <a:solidFill>
                            <a:srgbClr val="002060"/>
                          </a:solidFill>
                          <a:effectLst/>
                          <a:latin typeface="黑体" pitchFamily="49" charset="-122"/>
                          <a:ea typeface="黑体" pitchFamily="49" charset="-122"/>
                          <a:cs typeface="Times New Roman" panose="02020603050405020304" pitchFamily="18" charset="0"/>
                        </a:rPr>
                        <a:t>如果年轻人工资率下降的规模效应小于替代效应，则中年人的劳动力需求数量下降，是总替代关系</a:t>
                      </a:r>
                      <a:endParaRPr lang="zh-CN" sz="1800" b="0"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523474669"/>
                  </a:ext>
                </a:extLst>
              </a:tr>
              <a:tr h="0">
                <a:tc>
                  <a:txBody>
                    <a:bodyPr/>
                    <a:lstStyle/>
                    <a:p>
                      <a:pPr algn="l">
                        <a:spcAft>
                          <a:spcPts val="0"/>
                        </a:spcAft>
                      </a:pPr>
                      <a:r>
                        <a:rPr lang="zh-CN" sz="1800" b="1" u="dbl" kern="100" dirty="0">
                          <a:solidFill>
                            <a:srgbClr val="002060"/>
                          </a:solidFill>
                          <a:effectLst/>
                          <a:latin typeface="黑体" pitchFamily="49" charset="-122"/>
                          <a:ea typeface="黑体" pitchFamily="49" charset="-122"/>
                        </a:rPr>
                        <a:t>负</a:t>
                      </a:r>
                      <a:r>
                        <a:rPr lang="zh-CN" sz="1800" b="1" kern="100" dirty="0">
                          <a:solidFill>
                            <a:srgbClr val="002060"/>
                          </a:solidFill>
                          <a:effectLst/>
                          <a:latin typeface="黑体" pitchFamily="49" charset="-122"/>
                          <a:ea typeface="黑体" pitchFamily="49" charset="-122"/>
                        </a:rPr>
                        <a:t>值</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spcAft>
                          <a:spcPts val="0"/>
                        </a:spcAft>
                      </a:pPr>
                      <a:r>
                        <a:rPr lang="zh-CN" sz="1800" b="1" u="dbl" kern="100" dirty="0">
                          <a:solidFill>
                            <a:srgbClr val="002060"/>
                          </a:solidFill>
                          <a:effectLst/>
                          <a:latin typeface="黑体" pitchFamily="49" charset="-122"/>
                          <a:ea typeface="黑体" pitchFamily="49" charset="-122"/>
                        </a:rPr>
                        <a:t>总互补</a:t>
                      </a:r>
                      <a:r>
                        <a:rPr lang="zh-CN" sz="1800" b="1" kern="100" dirty="0">
                          <a:solidFill>
                            <a:srgbClr val="002060"/>
                          </a:solidFill>
                          <a:effectLst/>
                          <a:latin typeface="黑体" pitchFamily="49" charset="-122"/>
                          <a:ea typeface="黑体" pitchFamily="49" charset="-122"/>
                        </a:rPr>
                        <a:t>关系：意味着一种劳动力的</a:t>
                      </a:r>
                      <a:r>
                        <a:rPr lang="zh-CN" sz="1800" b="1" u="dbl" kern="100" dirty="0">
                          <a:solidFill>
                            <a:srgbClr val="002060"/>
                          </a:solidFill>
                          <a:effectLst/>
                          <a:latin typeface="黑体" pitchFamily="49" charset="-122"/>
                          <a:ea typeface="黑体" pitchFamily="49" charset="-122"/>
                        </a:rPr>
                        <a:t>工资率提高</a:t>
                      </a:r>
                      <a:r>
                        <a:rPr lang="zh-CN" sz="1800" b="1" kern="100" dirty="0">
                          <a:solidFill>
                            <a:srgbClr val="002060"/>
                          </a:solidFill>
                          <a:effectLst/>
                          <a:latin typeface="黑体" pitchFamily="49" charset="-122"/>
                          <a:ea typeface="黑体" pitchFamily="49" charset="-122"/>
                        </a:rPr>
                        <a:t>会促使另一种劳动力的</a:t>
                      </a:r>
                      <a:r>
                        <a:rPr lang="zh-CN" sz="1800" b="1" u="dbl" kern="100" dirty="0">
                          <a:solidFill>
                            <a:srgbClr val="002060"/>
                          </a:solidFill>
                          <a:effectLst/>
                          <a:latin typeface="黑体" pitchFamily="49" charset="-122"/>
                          <a:ea typeface="黑体" pitchFamily="49" charset="-122"/>
                        </a:rPr>
                        <a:t>就业量减少</a:t>
                      </a:r>
                      <a:endParaRPr lang="en-US" altLang="zh-CN" sz="1800" b="1" u="dbl" kern="100" dirty="0">
                        <a:solidFill>
                          <a:srgbClr val="002060"/>
                        </a:solidFill>
                        <a:effectLst/>
                        <a:latin typeface="黑体" pitchFamily="49" charset="-122"/>
                        <a:ea typeface="黑体" pitchFamily="49" charset="-122"/>
                      </a:endParaRPr>
                    </a:p>
                    <a:p>
                      <a:pPr algn="l">
                        <a:spcAft>
                          <a:spcPts val="0"/>
                        </a:spcAft>
                      </a:pPr>
                      <a:r>
                        <a:rPr lang="zh-CN" altLang="en-US" sz="1800" b="0" u="dbl" kern="100" dirty="0">
                          <a:solidFill>
                            <a:srgbClr val="002060"/>
                          </a:solidFill>
                          <a:effectLst/>
                          <a:latin typeface="黑体" pitchFamily="49" charset="-122"/>
                          <a:ea typeface="黑体" pitchFamily="49" charset="-122"/>
                          <a:cs typeface="Times New Roman" panose="02020603050405020304" pitchFamily="18" charset="0"/>
                        </a:rPr>
                        <a:t>如果规模效应大于替代效应，则年轻人工资率下降导致中年人的劳动力需求上升，是总互补关系。</a:t>
                      </a:r>
                      <a:endParaRPr lang="zh-CN" sz="1800" b="0"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529207001"/>
                  </a:ext>
                </a:extLst>
              </a:tr>
            </a:tbl>
          </a:graphicData>
        </a:graphic>
      </p:graphicFrame>
    </p:spTree>
    <p:extLst>
      <p:ext uri="{BB962C8B-B14F-4D97-AF65-F5344CB8AC3E}">
        <p14:creationId xmlns:p14="http://schemas.microsoft.com/office/powerpoint/2010/main" val="1218596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9E78DA76-262B-4D21-B1B3-99890F0BE591}"/>
              </a:ext>
            </a:extLst>
          </p:cNvPr>
          <p:cNvSpPr/>
          <p:nvPr/>
        </p:nvSpPr>
        <p:spPr>
          <a:xfrm>
            <a:off x="6396067" y="726043"/>
            <a:ext cx="4456669" cy="369332"/>
          </a:xfrm>
          <a:prstGeom prst="rect">
            <a:avLst/>
          </a:prstGeom>
        </p:spPr>
        <p:txBody>
          <a:bodyPr wrap="none">
            <a:spAutoFit/>
          </a:bodyPr>
          <a:lstStyle/>
          <a:p>
            <a:r>
              <a:rPr lang="en-US" altLang="zh-CN" b="1" u="sng" kern="100" dirty="0">
                <a:solidFill>
                  <a:srgbClr val="993300"/>
                </a:solidFill>
                <a:latin typeface="黑体" pitchFamily="49" charset="-122"/>
                <a:ea typeface="黑体" pitchFamily="49" charset="-122"/>
                <a:cs typeface="宋体" panose="02010600030101010101" pitchFamily="2" charset="-122"/>
              </a:rPr>
              <a:t>25.</a:t>
            </a:r>
            <a:r>
              <a:rPr lang="zh-CN" altLang="zh-CN" b="1" dirty="0">
                <a:solidFill>
                  <a:srgbClr val="993300"/>
                </a:solidFill>
                <a:latin typeface="黑体" pitchFamily="49" charset="-122"/>
                <a:ea typeface="黑体" pitchFamily="49" charset="-122"/>
                <a:cs typeface="宋体" panose="02010600030101010101" pitchFamily="2" charset="-122"/>
              </a:rPr>
              <a:t>劳动力</a:t>
            </a:r>
            <a:r>
              <a:rPr lang="zh-CN" altLang="zh-CN" b="1" u="dbl" dirty="0">
                <a:solidFill>
                  <a:srgbClr val="993300"/>
                </a:solidFill>
                <a:latin typeface="黑体" pitchFamily="49" charset="-122"/>
                <a:ea typeface="黑体" pitchFamily="49" charset="-122"/>
                <a:cs typeface="宋体" panose="02010600030101010101" pitchFamily="2" charset="-122"/>
              </a:rPr>
              <a:t>供给曲线移动</a:t>
            </a:r>
            <a:r>
              <a:rPr lang="zh-CN" altLang="zh-CN" b="1" dirty="0">
                <a:solidFill>
                  <a:srgbClr val="993300"/>
                </a:solidFill>
                <a:latin typeface="黑体" pitchFamily="49" charset="-122"/>
                <a:ea typeface="黑体" pitchFamily="49" charset="-122"/>
                <a:cs typeface="宋体" panose="02010600030101010101" pitchFamily="2" charset="-122"/>
              </a:rPr>
              <a:t>对均衡位置的影响</a:t>
            </a:r>
            <a:endParaRPr lang="zh-CN" altLang="en-US" dirty="0">
              <a:latin typeface="黑体" pitchFamily="49" charset="-122"/>
              <a:ea typeface="黑体" pitchFamily="49" charset="-122"/>
            </a:endParaRPr>
          </a:p>
        </p:txBody>
      </p:sp>
      <p:pic>
        <p:nvPicPr>
          <p:cNvPr id="13314" name="Picture 1">
            <a:extLst>
              <a:ext uri="{FF2B5EF4-FFF2-40B4-BE49-F238E27FC236}">
                <a16:creationId xmlns:a16="http://schemas.microsoft.com/office/drawing/2014/main" id="{59B5FF32-FAD1-494C-A444-81BBF9ECC6E7}"/>
              </a:ext>
            </a:extLst>
          </p:cNvPr>
          <p:cNvPicPr>
            <a:picLocks noChangeAspect="1" noChangeArrowheads="1"/>
          </p:cNvPicPr>
          <p:nvPr/>
        </p:nvPicPr>
        <p:blipFill>
          <a:blip r:embed="rId4" cstate="print">
            <a:lum bright="30000" contrast="10000"/>
            <a:extLst>
              <a:ext uri="{28A0092B-C50C-407E-A947-70E740481C1C}">
                <a14:useLocalDpi xmlns:a14="http://schemas.microsoft.com/office/drawing/2010/main" val="0"/>
              </a:ext>
            </a:extLst>
          </a:blip>
          <a:srcRect/>
          <a:stretch>
            <a:fillRect/>
          </a:stretch>
        </p:blipFill>
        <p:spPr bwMode="auto">
          <a:xfrm>
            <a:off x="6636435" y="1527175"/>
            <a:ext cx="358140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表格 6">
            <a:extLst>
              <a:ext uri="{FF2B5EF4-FFF2-40B4-BE49-F238E27FC236}">
                <a16:creationId xmlns:a16="http://schemas.microsoft.com/office/drawing/2014/main" id="{0FD26534-1584-4D92-AC1C-A71DB45298CA}"/>
              </a:ext>
            </a:extLst>
          </p:cNvPr>
          <p:cNvGraphicFramePr>
            <a:graphicFrameLocks noGrp="1"/>
          </p:cNvGraphicFramePr>
          <p:nvPr/>
        </p:nvGraphicFramePr>
        <p:xfrm>
          <a:off x="6118543" y="4090565"/>
          <a:ext cx="5411470" cy="1920240"/>
        </p:xfrm>
        <a:graphic>
          <a:graphicData uri="http://schemas.openxmlformats.org/drawingml/2006/table">
            <a:tbl>
              <a:tblPr>
                <a:tableStyleId>{5C22544A-7EE6-4342-B048-85BDC9FD1C3A}</a:tableStyleId>
              </a:tblPr>
              <a:tblGrid>
                <a:gridCol w="5411470">
                  <a:extLst>
                    <a:ext uri="{9D8B030D-6E8A-4147-A177-3AD203B41FA5}">
                      <a16:colId xmlns:a16="http://schemas.microsoft.com/office/drawing/2014/main" val="4174182125"/>
                    </a:ext>
                  </a:extLst>
                </a:gridCol>
              </a:tblGrid>
              <a:tr h="0">
                <a:tc>
                  <a:txBody>
                    <a:bodyPr/>
                    <a:lstStyle/>
                    <a:p>
                      <a:pPr algn="l">
                        <a:spcAft>
                          <a:spcPts val="0"/>
                        </a:spcAft>
                      </a:pPr>
                      <a:r>
                        <a:rPr lang="zh-CN" sz="1800" b="1" u="sng" kern="100" dirty="0">
                          <a:solidFill>
                            <a:srgbClr val="002060"/>
                          </a:solidFill>
                          <a:effectLst/>
                          <a:latin typeface="黑体" pitchFamily="49" charset="-122"/>
                          <a:ea typeface="黑体" pitchFamily="49" charset="-122"/>
                        </a:rPr>
                        <a:t>劳动力供给曲线移动对均衡位置的影响：</a:t>
                      </a:r>
                      <a:endParaRPr lang="zh-CN" sz="1800" b="1" kern="100" dirty="0">
                        <a:solidFill>
                          <a:srgbClr val="002060"/>
                        </a:solidFill>
                        <a:effectLst/>
                        <a:latin typeface="黑体" pitchFamily="49" charset="-122"/>
                        <a:ea typeface="黑体" pitchFamily="49" charset="-122"/>
                      </a:endParaRPr>
                    </a:p>
                    <a:p>
                      <a:pPr algn="l">
                        <a:spcAft>
                          <a:spcPts val="0"/>
                        </a:spcAft>
                      </a:pPr>
                      <a:r>
                        <a:rPr lang="zh-CN" sz="1800" b="1" kern="100" dirty="0">
                          <a:solidFill>
                            <a:srgbClr val="002060"/>
                          </a:solidFill>
                          <a:effectLst/>
                          <a:latin typeface="黑体" pitchFamily="49" charset="-122"/>
                          <a:ea typeface="黑体" pitchFamily="49" charset="-122"/>
                        </a:rPr>
                        <a:t>原始线是</a:t>
                      </a:r>
                      <a:r>
                        <a:rPr lang="en-US" sz="1800" b="1" kern="100" dirty="0">
                          <a:solidFill>
                            <a:srgbClr val="002060"/>
                          </a:solidFill>
                          <a:effectLst/>
                          <a:latin typeface="黑体" pitchFamily="49" charset="-122"/>
                          <a:ea typeface="黑体" pitchFamily="49" charset="-122"/>
                        </a:rPr>
                        <a:t>S0</a:t>
                      </a:r>
                      <a:r>
                        <a:rPr lang="zh-CN" sz="1800" b="1" kern="100" dirty="0">
                          <a:solidFill>
                            <a:srgbClr val="002060"/>
                          </a:solidFill>
                          <a:effectLst/>
                          <a:latin typeface="黑体" pitchFamily="49" charset="-122"/>
                          <a:ea typeface="黑体" pitchFamily="49" charset="-122"/>
                        </a:rPr>
                        <a:t>线，即中间那条线。在劳动力需求曲线</a:t>
                      </a:r>
                      <a:r>
                        <a:rPr lang="en-US" sz="1800" b="1" kern="100" dirty="0">
                          <a:solidFill>
                            <a:srgbClr val="002060"/>
                          </a:solidFill>
                          <a:effectLst/>
                          <a:latin typeface="黑体" pitchFamily="49" charset="-122"/>
                          <a:ea typeface="黑体" pitchFamily="49" charset="-122"/>
                        </a:rPr>
                        <a:t>D</a:t>
                      </a:r>
                      <a:r>
                        <a:rPr lang="zh-CN" sz="1800" b="1" kern="100" dirty="0">
                          <a:solidFill>
                            <a:srgbClr val="002060"/>
                          </a:solidFill>
                          <a:effectLst/>
                          <a:latin typeface="黑体" pitchFamily="49" charset="-122"/>
                          <a:ea typeface="黑体" pitchFamily="49" charset="-122"/>
                        </a:rPr>
                        <a:t>不变前提下：</a:t>
                      </a:r>
                    </a:p>
                    <a:p>
                      <a:pPr algn="l">
                        <a:spcAft>
                          <a:spcPts val="0"/>
                        </a:spcAft>
                      </a:pPr>
                      <a:r>
                        <a:rPr lang="en-US" sz="1800" b="1" kern="100" dirty="0">
                          <a:solidFill>
                            <a:srgbClr val="002060"/>
                          </a:solidFill>
                          <a:effectLst/>
                          <a:latin typeface="黑体" pitchFamily="49" charset="-122"/>
                          <a:ea typeface="黑体" pitchFamily="49" charset="-122"/>
                        </a:rPr>
                        <a:t>1. </a:t>
                      </a:r>
                      <a:r>
                        <a:rPr lang="zh-CN" sz="1800" b="1" u="dbl" kern="100" dirty="0">
                          <a:solidFill>
                            <a:srgbClr val="002060"/>
                          </a:solidFill>
                          <a:effectLst/>
                          <a:latin typeface="黑体" pitchFamily="49" charset="-122"/>
                          <a:ea typeface="黑体" pitchFamily="49" charset="-122"/>
                        </a:rPr>
                        <a:t>若劳动力供给增加</a:t>
                      </a:r>
                      <a:r>
                        <a:rPr lang="zh-CN" sz="1800" b="1" kern="100" dirty="0">
                          <a:solidFill>
                            <a:srgbClr val="002060"/>
                          </a:solidFill>
                          <a:effectLst/>
                          <a:latin typeface="黑体" pitchFamily="49" charset="-122"/>
                          <a:ea typeface="黑体" pitchFamily="49" charset="-122"/>
                        </a:rPr>
                        <a:t>：</a:t>
                      </a:r>
                      <a:r>
                        <a:rPr lang="en-US" sz="1800" b="1" kern="100" dirty="0">
                          <a:solidFill>
                            <a:srgbClr val="002060"/>
                          </a:solidFill>
                          <a:effectLst/>
                          <a:latin typeface="黑体" pitchFamily="49" charset="-122"/>
                          <a:ea typeface="黑体" pitchFamily="49" charset="-122"/>
                        </a:rPr>
                        <a:t>S0</a:t>
                      </a:r>
                      <a:r>
                        <a:rPr lang="zh-CN" sz="1800" b="1" kern="100" dirty="0">
                          <a:solidFill>
                            <a:srgbClr val="002060"/>
                          </a:solidFill>
                          <a:effectLst/>
                          <a:latin typeface="黑体" pitchFamily="49" charset="-122"/>
                          <a:ea typeface="黑体" pitchFamily="49" charset="-122"/>
                        </a:rPr>
                        <a:t>到</a:t>
                      </a:r>
                      <a:r>
                        <a:rPr lang="en-US" sz="1800" b="1" kern="100" dirty="0">
                          <a:solidFill>
                            <a:srgbClr val="002060"/>
                          </a:solidFill>
                          <a:effectLst/>
                          <a:latin typeface="黑体" pitchFamily="49" charset="-122"/>
                          <a:ea typeface="黑体" pitchFamily="49" charset="-122"/>
                        </a:rPr>
                        <a:t>S1</a:t>
                      </a:r>
                      <a:r>
                        <a:rPr lang="zh-CN" sz="1800" b="1" kern="100" dirty="0">
                          <a:solidFill>
                            <a:srgbClr val="002060"/>
                          </a:solidFill>
                          <a:effectLst/>
                          <a:latin typeface="黑体" pitchFamily="49" charset="-122"/>
                          <a:ea typeface="黑体" pitchFamily="49" charset="-122"/>
                        </a:rPr>
                        <a:t>，则</a:t>
                      </a:r>
                      <a:r>
                        <a:rPr lang="en-US" sz="1800" b="1" kern="100" dirty="0">
                          <a:solidFill>
                            <a:srgbClr val="002060"/>
                          </a:solidFill>
                          <a:effectLst/>
                          <a:latin typeface="黑体" pitchFamily="49" charset="-122"/>
                          <a:ea typeface="黑体" pitchFamily="49" charset="-122"/>
                        </a:rPr>
                        <a:t>Wo</a:t>
                      </a:r>
                      <a:r>
                        <a:rPr lang="zh-CN" sz="1800" b="1" kern="100" dirty="0">
                          <a:solidFill>
                            <a:srgbClr val="002060"/>
                          </a:solidFill>
                          <a:effectLst/>
                          <a:latin typeface="黑体" pitchFamily="49" charset="-122"/>
                          <a:ea typeface="黑体" pitchFamily="49" charset="-122"/>
                        </a:rPr>
                        <a:t>变为</a:t>
                      </a:r>
                      <a:r>
                        <a:rPr lang="en-US" sz="1800" b="1" kern="100" dirty="0">
                          <a:solidFill>
                            <a:srgbClr val="002060"/>
                          </a:solidFill>
                          <a:effectLst/>
                          <a:latin typeface="黑体" pitchFamily="49" charset="-122"/>
                          <a:ea typeface="黑体" pitchFamily="49" charset="-122"/>
                        </a:rPr>
                        <a:t>W1, E0</a:t>
                      </a:r>
                      <a:r>
                        <a:rPr lang="zh-CN" sz="1800" b="1" kern="100" dirty="0">
                          <a:solidFill>
                            <a:srgbClr val="002060"/>
                          </a:solidFill>
                          <a:effectLst/>
                          <a:latin typeface="黑体" pitchFamily="49" charset="-122"/>
                          <a:ea typeface="黑体" pitchFamily="49" charset="-122"/>
                        </a:rPr>
                        <a:t>变为</a:t>
                      </a:r>
                      <a:r>
                        <a:rPr lang="en-US" sz="1800" b="1" kern="100" dirty="0">
                          <a:solidFill>
                            <a:srgbClr val="002060"/>
                          </a:solidFill>
                          <a:effectLst/>
                          <a:latin typeface="黑体" pitchFamily="49" charset="-122"/>
                          <a:ea typeface="黑体" pitchFamily="49" charset="-122"/>
                        </a:rPr>
                        <a:t>E1 </a:t>
                      </a:r>
                      <a:r>
                        <a:rPr lang="zh-CN" sz="1800" b="1" kern="100" dirty="0">
                          <a:solidFill>
                            <a:srgbClr val="002060"/>
                          </a:solidFill>
                          <a:effectLst/>
                          <a:latin typeface="黑体" pitchFamily="49" charset="-122"/>
                          <a:ea typeface="黑体" pitchFamily="49" charset="-122"/>
                        </a:rPr>
                        <a:t>，</a:t>
                      </a:r>
                      <a:r>
                        <a:rPr lang="zh-CN" sz="1800" b="1" u="dbl" kern="100" dirty="0">
                          <a:solidFill>
                            <a:srgbClr val="002060"/>
                          </a:solidFill>
                          <a:effectLst/>
                          <a:latin typeface="黑体" pitchFamily="49" charset="-122"/>
                          <a:ea typeface="黑体" pitchFamily="49" charset="-122"/>
                        </a:rPr>
                        <a:t>即均衡工资率减少而均衡就业量增加。</a:t>
                      </a:r>
                      <a:endParaRPr lang="zh-CN" sz="1800" b="1" kern="100" dirty="0">
                        <a:solidFill>
                          <a:srgbClr val="002060"/>
                        </a:solidFill>
                        <a:effectLst/>
                        <a:latin typeface="黑体" pitchFamily="49" charset="-122"/>
                        <a:ea typeface="黑体" pitchFamily="49" charset="-122"/>
                      </a:endParaRPr>
                    </a:p>
                    <a:p>
                      <a:pPr algn="l">
                        <a:spcAft>
                          <a:spcPts val="0"/>
                        </a:spcAft>
                      </a:pPr>
                      <a:r>
                        <a:rPr lang="en-US" sz="1800" b="1" kern="100" dirty="0">
                          <a:solidFill>
                            <a:srgbClr val="002060"/>
                          </a:solidFill>
                          <a:effectLst/>
                          <a:latin typeface="黑体" pitchFamily="49" charset="-122"/>
                          <a:ea typeface="黑体" pitchFamily="49" charset="-122"/>
                        </a:rPr>
                        <a:t>2. </a:t>
                      </a:r>
                      <a:r>
                        <a:rPr lang="zh-CN" sz="1800" b="1" u="dbl" kern="100" dirty="0">
                          <a:solidFill>
                            <a:srgbClr val="002060"/>
                          </a:solidFill>
                          <a:effectLst/>
                          <a:latin typeface="黑体" pitchFamily="49" charset="-122"/>
                          <a:ea typeface="黑体" pitchFamily="49" charset="-122"/>
                        </a:rPr>
                        <a:t>若劳动力供给减少</a:t>
                      </a:r>
                      <a:r>
                        <a:rPr lang="zh-CN" sz="1800" b="1" kern="100" dirty="0">
                          <a:solidFill>
                            <a:srgbClr val="002060"/>
                          </a:solidFill>
                          <a:effectLst/>
                          <a:latin typeface="黑体" pitchFamily="49" charset="-122"/>
                          <a:ea typeface="黑体" pitchFamily="49" charset="-122"/>
                        </a:rPr>
                        <a:t>：</a:t>
                      </a:r>
                      <a:r>
                        <a:rPr lang="en-US" sz="1800" b="1" kern="100" dirty="0">
                          <a:solidFill>
                            <a:srgbClr val="002060"/>
                          </a:solidFill>
                          <a:effectLst/>
                          <a:latin typeface="黑体" pitchFamily="49" charset="-122"/>
                          <a:ea typeface="黑体" pitchFamily="49" charset="-122"/>
                        </a:rPr>
                        <a:t>S0</a:t>
                      </a:r>
                      <a:r>
                        <a:rPr lang="zh-CN" sz="1800" b="1" kern="100" dirty="0">
                          <a:solidFill>
                            <a:srgbClr val="002060"/>
                          </a:solidFill>
                          <a:effectLst/>
                          <a:latin typeface="黑体" pitchFamily="49" charset="-122"/>
                          <a:ea typeface="黑体" pitchFamily="49" charset="-122"/>
                        </a:rPr>
                        <a:t>到</a:t>
                      </a:r>
                      <a:r>
                        <a:rPr lang="en-US" sz="1800" b="1" kern="100" dirty="0">
                          <a:solidFill>
                            <a:srgbClr val="002060"/>
                          </a:solidFill>
                          <a:effectLst/>
                          <a:latin typeface="黑体" pitchFamily="49" charset="-122"/>
                          <a:ea typeface="黑体" pitchFamily="49" charset="-122"/>
                        </a:rPr>
                        <a:t>S2</a:t>
                      </a:r>
                      <a:r>
                        <a:rPr lang="zh-CN" sz="1800" b="1" kern="100" dirty="0">
                          <a:solidFill>
                            <a:srgbClr val="002060"/>
                          </a:solidFill>
                          <a:effectLst/>
                          <a:latin typeface="黑体" pitchFamily="49" charset="-122"/>
                          <a:ea typeface="黑体" pitchFamily="49" charset="-122"/>
                        </a:rPr>
                        <a:t>，则</a:t>
                      </a:r>
                      <a:r>
                        <a:rPr lang="en-US" sz="1800" b="1" kern="100" dirty="0">
                          <a:solidFill>
                            <a:srgbClr val="002060"/>
                          </a:solidFill>
                          <a:effectLst/>
                          <a:latin typeface="黑体" pitchFamily="49" charset="-122"/>
                          <a:ea typeface="黑体" pitchFamily="49" charset="-122"/>
                        </a:rPr>
                        <a:t>Wo</a:t>
                      </a:r>
                      <a:r>
                        <a:rPr lang="zh-CN" sz="1800" b="1" kern="100" dirty="0">
                          <a:solidFill>
                            <a:srgbClr val="002060"/>
                          </a:solidFill>
                          <a:effectLst/>
                          <a:latin typeface="黑体" pitchFamily="49" charset="-122"/>
                          <a:ea typeface="黑体" pitchFamily="49" charset="-122"/>
                        </a:rPr>
                        <a:t>变为</a:t>
                      </a:r>
                      <a:r>
                        <a:rPr lang="en-US" sz="1800" b="1" kern="100" dirty="0">
                          <a:solidFill>
                            <a:srgbClr val="002060"/>
                          </a:solidFill>
                          <a:effectLst/>
                          <a:latin typeface="黑体" pitchFamily="49" charset="-122"/>
                          <a:ea typeface="黑体" pitchFamily="49" charset="-122"/>
                        </a:rPr>
                        <a:t>W2, E0</a:t>
                      </a:r>
                      <a:r>
                        <a:rPr lang="zh-CN" sz="1800" b="1" kern="100" dirty="0">
                          <a:solidFill>
                            <a:srgbClr val="002060"/>
                          </a:solidFill>
                          <a:effectLst/>
                          <a:latin typeface="黑体" pitchFamily="49" charset="-122"/>
                          <a:ea typeface="黑体" pitchFamily="49" charset="-122"/>
                        </a:rPr>
                        <a:t>变为</a:t>
                      </a:r>
                      <a:r>
                        <a:rPr lang="en-US" sz="1800" b="1" kern="100" dirty="0">
                          <a:solidFill>
                            <a:srgbClr val="002060"/>
                          </a:solidFill>
                          <a:effectLst/>
                          <a:latin typeface="黑体" pitchFamily="49" charset="-122"/>
                          <a:ea typeface="黑体" pitchFamily="49" charset="-122"/>
                        </a:rPr>
                        <a:t>E2 </a:t>
                      </a:r>
                      <a:r>
                        <a:rPr lang="zh-CN" sz="1800" b="1" kern="100" dirty="0">
                          <a:solidFill>
                            <a:srgbClr val="002060"/>
                          </a:solidFill>
                          <a:effectLst/>
                          <a:latin typeface="黑体" pitchFamily="49" charset="-122"/>
                          <a:ea typeface="黑体" pitchFamily="49" charset="-122"/>
                        </a:rPr>
                        <a:t>，</a:t>
                      </a:r>
                      <a:r>
                        <a:rPr lang="zh-CN" sz="1800" b="1" u="dbl" kern="100" dirty="0">
                          <a:solidFill>
                            <a:srgbClr val="002060"/>
                          </a:solidFill>
                          <a:effectLst/>
                          <a:latin typeface="黑体" pitchFamily="49" charset="-122"/>
                          <a:ea typeface="黑体" pitchFamily="49" charset="-122"/>
                        </a:rPr>
                        <a:t>即均衡工资率增加而均衡就业量减少。</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262350635"/>
                  </a:ext>
                </a:extLst>
              </a:tr>
            </a:tbl>
          </a:graphicData>
        </a:graphic>
      </p:graphicFrame>
      <p:sp>
        <p:nvSpPr>
          <p:cNvPr id="14" name="矩形 13">
            <a:extLst>
              <a:ext uri="{FF2B5EF4-FFF2-40B4-BE49-F238E27FC236}">
                <a16:creationId xmlns:a16="http://schemas.microsoft.com/office/drawing/2014/main" id="{81658F7F-3932-4F33-8608-7B89E94576BA}"/>
              </a:ext>
            </a:extLst>
          </p:cNvPr>
          <p:cNvSpPr/>
          <p:nvPr/>
        </p:nvSpPr>
        <p:spPr>
          <a:xfrm>
            <a:off x="570611" y="469582"/>
            <a:ext cx="3839193" cy="442878"/>
          </a:xfrm>
          <a:prstGeom prst="rect">
            <a:avLst/>
          </a:prstGeom>
        </p:spPr>
        <p:txBody>
          <a:bodyPr wrap="none">
            <a:spAutoFit/>
          </a:bodyPr>
          <a:lstStyle/>
          <a:p>
            <a:pPr indent="280670">
              <a:lnSpc>
                <a:spcPct val="150000"/>
              </a:lnSpc>
            </a:pPr>
            <a:r>
              <a:rPr lang="zh-CN" altLang="en-US" b="1" u="sng" kern="100" dirty="0">
                <a:solidFill>
                  <a:srgbClr val="002060"/>
                </a:solidFill>
                <a:latin typeface="黑体" pitchFamily="49" charset="-122"/>
                <a:ea typeface="黑体" pitchFamily="49" charset="-122"/>
                <a:cs typeface="Times New Roman" panose="02020603050405020304" pitchFamily="18" charset="0"/>
              </a:rPr>
              <a:t>第四节 劳动力市场均衡与非均衡</a:t>
            </a:r>
            <a:endParaRPr lang="zh-CN" altLang="zh-CN" sz="1600" kern="100" dirty="0">
              <a:solidFill>
                <a:srgbClr val="002060"/>
              </a:solidFill>
              <a:effectLst/>
              <a:latin typeface="黑体" pitchFamily="49" charset="-122"/>
              <a:ea typeface="黑体" pitchFamily="49" charset="-122"/>
              <a:cs typeface="Times New Roman" panose="02020603050405020304" pitchFamily="18" charset="0"/>
            </a:endParaRPr>
          </a:p>
        </p:txBody>
      </p:sp>
      <p:pic>
        <p:nvPicPr>
          <p:cNvPr id="15" name="图片 3">
            <a:extLst>
              <a:ext uri="{FF2B5EF4-FFF2-40B4-BE49-F238E27FC236}">
                <a16:creationId xmlns:a16="http://schemas.microsoft.com/office/drawing/2014/main" id="{984201D9-D485-4DC2-9288-8A50290D8A74}"/>
              </a:ext>
            </a:extLst>
          </p:cNvPr>
          <p:cNvPicPr>
            <a:picLocks noChangeAspect="1" noChangeArrowheads="1"/>
          </p:cNvPicPr>
          <p:nvPr/>
        </p:nvPicPr>
        <p:blipFill>
          <a:blip r:embed="rId5" cstate="print">
            <a:lum bright="30000" contrast="10000"/>
            <a:extLst>
              <a:ext uri="{28A0092B-C50C-407E-A947-70E740481C1C}">
                <a14:useLocalDpi xmlns:a14="http://schemas.microsoft.com/office/drawing/2010/main" val="0"/>
              </a:ext>
            </a:extLst>
          </a:blip>
          <a:srcRect/>
          <a:stretch>
            <a:fillRect/>
          </a:stretch>
        </p:blipFill>
        <p:spPr bwMode="auto">
          <a:xfrm>
            <a:off x="1040765" y="1547723"/>
            <a:ext cx="362902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 name="表格 15">
            <a:extLst>
              <a:ext uri="{FF2B5EF4-FFF2-40B4-BE49-F238E27FC236}">
                <a16:creationId xmlns:a16="http://schemas.microsoft.com/office/drawing/2014/main" id="{2AF9D8F1-5A02-4A8F-BFDF-B3F10266ABFF}"/>
              </a:ext>
            </a:extLst>
          </p:cNvPr>
          <p:cNvGraphicFramePr>
            <a:graphicFrameLocks noGrp="1"/>
          </p:cNvGraphicFramePr>
          <p:nvPr/>
        </p:nvGraphicFramePr>
        <p:xfrm>
          <a:off x="684530" y="4080933"/>
          <a:ext cx="5411470" cy="1920240"/>
        </p:xfrm>
        <a:graphic>
          <a:graphicData uri="http://schemas.openxmlformats.org/drawingml/2006/table">
            <a:tbl>
              <a:tblPr>
                <a:tableStyleId>{5C22544A-7EE6-4342-B048-85BDC9FD1C3A}</a:tableStyleId>
              </a:tblPr>
              <a:tblGrid>
                <a:gridCol w="5411470">
                  <a:extLst>
                    <a:ext uri="{9D8B030D-6E8A-4147-A177-3AD203B41FA5}">
                      <a16:colId xmlns:a16="http://schemas.microsoft.com/office/drawing/2014/main" val="2600258928"/>
                    </a:ext>
                  </a:extLst>
                </a:gridCol>
              </a:tblGrid>
              <a:tr h="0">
                <a:tc>
                  <a:txBody>
                    <a:bodyPr/>
                    <a:lstStyle/>
                    <a:p>
                      <a:pPr algn="l">
                        <a:spcAft>
                          <a:spcPts val="0"/>
                        </a:spcAft>
                      </a:pPr>
                      <a:r>
                        <a:rPr lang="zh-CN" sz="1800" b="1" u="sng" kern="100" dirty="0">
                          <a:solidFill>
                            <a:srgbClr val="002060"/>
                          </a:solidFill>
                          <a:effectLst/>
                          <a:latin typeface="黑体" pitchFamily="49" charset="-122"/>
                          <a:ea typeface="黑体" pitchFamily="49" charset="-122"/>
                        </a:rPr>
                        <a:t>劳动力需求曲线移动对均衡位置的影响</a:t>
                      </a:r>
                      <a:r>
                        <a:rPr lang="en-US" sz="1800" b="1" u="sng" kern="100" dirty="0">
                          <a:solidFill>
                            <a:srgbClr val="002060"/>
                          </a:solidFill>
                          <a:effectLst/>
                          <a:latin typeface="黑体" pitchFamily="49" charset="-122"/>
                          <a:ea typeface="黑体" pitchFamily="49" charset="-122"/>
                        </a:rPr>
                        <a:t>:</a:t>
                      </a:r>
                      <a:endParaRPr lang="zh-CN" sz="1800" b="1" kern="100" dirty="0">
                        <a:solidFill>
                          <a:srgbClr val="002060"/>
                        </a:solidFill>
                        <a:effectLst/>
                        <a:latin typeface="黑体" pitchFamily="49" charset="-122"/>
                        <a:ea typeface="黑体" pitchFamily="49" charset="-122"/>
                      </a:endParaRPr>
                    </a:p>
                    <a:p>
                      <a:pPr algn="l">
                        <a:spcAft>
                          <a:spcPts val="0"/>
                        </a:spcAft>
                      </a:pPr>
                      <a:r>
                        <a:rPr lang="zh-CN" sz="1800" b="1" kern="100" dirty="0">
                          <a:solidFill>
                            <a:srgbClr val="002060"/>
                          </a:solidFill>
                          <a:effectLst/>
                          <a:latin typeface="黑体" pitchFamily="49" charset="-122"/>
                          <a:ea typeface="黑体" pitchFamily="49" charset="-122"/>
                        </a:rPr>
                        <a:t>原始线是</a:t>
                      </a:r>
                      <a:r>
                        <a:rPr lang="en-US" sz="1800" b="1" kern="100" dirty="0">
                          <a:solidFill>
                            <a:srgbClr val="002060"/>
                          </a:solidFill>
                          <a:effectLst/>
                          <a:latin typeface="黑体" pitchFamily="49" charset="-122"/>
                          <a:ea typeface="黑体" pitchFamily="49" charset="-122"/>
                        </a:rPr>
                        <a:t>D0</a:t>
                      </a:r>
                      <a:r>
                        <a:rPr lang="zh-CN" sz="1800" b="1" kern="100" dirty="0">
                          <a:solidFill>
                            <a:srgbClr val="002060"/>
                          </a:solidFill>
                          <a:effectLst/>
                          <a:latin typeface="黑体" pitchFamily="49" charset="-122"/>
                          <a:ea typeface="黑体" pitchFamily="49" charset="-122"/>
                        </a:rPr>
                        <a:t>线，即中间那条线。在劳动力供给曲线</a:t>
                      </a:r>
                      <a:r>
                        <a:rPr lang="en-US" sz="1800" b="1" kern="100" dirty="0">
                          <a:solidFill>
                            <a:srgbClr val="002060"/>
                          </a:solidFill>
                          <a:effectLst/>
                          <a:latin typeface="黑体" pitchFamily="49" charset="-122"/>
                          <a:ea typeface="黑体" pitchFamily="49" charset="-122"/>
                        </a:rPr>
                        <a:t>S</a:t>
                      </a:r>
                      <a:r>
                        <a:rPr lang="zh-CN" sz="1800" b="1" kern="100" dirty="0">
                          <a:solidFill>
                            <a:srgbClr val="002060"/>
                          </a:solidFill>
                          <a:effectLst/>
                          <a:latin typeface="黑体" pitchFamily="49" charset="-122"/>
                          <a:ea typeface="黑体" pitchFamily="49" charset="-122"/>
                        </a:rPr>
                        <a:t>不变前提下：</a:t>
                      </a:r>
                    </a:p>
                    <a:p>
                      <a:pPr algn="l">
                        <a:spcAft>
                          <a:spcPts val="0"/>
                        </a:spcAft>
                      </a:pPr>
                      <a:r>
                        <a:rPr lang="en-US" sz="1800" b="1" kern="100" dirty="0">
                          <a:solidFill>
                            <a:srgbClr val="002060"/>
                          </a:solidFill>
                          <a:effectLst/>
                          <a:latin typeface="黑体" pitchFamily="49" charset="-122"/>
                          <a:ea typeface="黑体" pitchFamily="49" charset="-122"/>
                        </a:rPr>
                        <a:t>1. </a:t>
                      </a:r>
                      <a:r>
                        <a:rPr lang="zh-CN" sz="1800" b="1" u="dbl" kern="100" dirty="0">
                          <a:solidFill>
                            <a:srgbClr val="002060"/>
                          </a:solidFill>
                          <a:effectLst/>
                          <a:latin typeface="黑体" pitchFamily="49" charset="-122"/>
                          <a:ea typeface="黑体" pitchFamily="49" charset="-122"/>
                        </a:rPr>
                        <a:t>若劳动力需求增加</a:t>
                      </a:r>
                      <a:r>
                        <a:rPr lang="zh-CN" sz="1800" b="1" kern="100" dirty="0">
                          <a:solidFill>
                            <a:srgbClr val="002060"/>
                          </a:solidFill>
                          <a:effectLst/>
                          <a:latin typeface="黑体" pitchFamily="49" charset="-122"/>
                          <a:ea typeface="黑体" pitchFamily="49" charset="-122"/>
                        </a:rPr>
                        <a:t>：</a:t>
                      </a:r>
                      <a:r>
                        <a:rPr lang="en-US" sz="1800" b="1" kern="100" dirty="0">
                          <a:solidFill>
                            <a:srgbClr val="002060"/>
                          </a:solidFill>
                          <a:effectLst/>
                          <a:latin typeface="黑体" pitchFamily="49" charset="-122"/>
                          <a:ea typeface="黑体" pitchFamily="49" charset="-122"/>
                        </a:rPr>
                        <a:t>D0</a:t>
                      </a:r>
                      <a:r>
                        <a:rPr lang="zh-CN" sz="1800" b="1" kern="100" dirty="0">
                          <a:solidFill>
                            <a:srgbClr val="002060"/>
                          </a:solidFill>
                          <a:effectLst/>
                          <a:latin typeface="黑体" pitchFamily="49" charset="-122"/>
                          <a:ea typeface="黑体" pitchFamily="49" charset="-122"/>
                        </a:rPr>
                        <a:t>到</a:t>
                      </a:r>
                      <a:r>
                        <a:rPr lang="en-US" sz="1800" b="1" kern="100" dirty="0">
                          <a:solidFill>
                            <a:srgbClr val="002060"/>
                          </a:solidFill>
                          <a:effectLst/>
                          <a:latin typeface="黑体" pitchFamily="49" charset="-122"/>
                          <a:ea typeface="黑体" pitchFamily="49" charset="-122"/>
                        </a:rPr>
                        <a:t>D2</a:t>
                      </a:r>
                      <a:r>
                        <a:rPr lang="zh-CN" sz="1800" b="1" kern="100" dirty="0">
                          <a:solidFill>
                            <a:srgbClr val="002060"/>
                          </a:solidFill>
                          <a:effectLst/>
                          <a:latin typeface="黑体" pitchFamily="49" charset="-122"/>
                          <a:ea typeface="黑体" pitchFamily="49" charset="-122"/>
                        </a:rPr>
                        <a:t>，则</a:t>
                      </a:r>
                      <a:r>
                        <a:rPr lang="en-US" sz="1800" b="1" kern="100" dirty="0">
                          <a:solidFill>
                            <a:srgbClr val="002060"/>
                          </a:solidFill>
                          <a:effectLst/>
                          <a:latin typeface="黑体" pitchFamily="49" charset="-122"/>
                          <a:ea typeface="黑体" pitchFamily="49" charset="-122"/>
                        </a:rPr>
                        <a:t>Wo</a:t>
                      </a:r>
                      <a:r>
                        <a:rPr lang="zh-CN" sz="1800" b="1" kern="100" dirty="0">
                          <a:solidFill>
                            <a:srgbClr val="002060"/>
                          </a:solidFill>
                          <a:effectLst/>
                          <a:latin typeface="黑体" pitchFamily="49" charset="-122"/>
                          <a:ea typeface="黑体" pitchFamily="49" charset="-122"/>
                        </a:rPr>
                        <a:t>变为</a:t>
                      </a:r>
                      <a:r>
                        <a:rPr lang="en-US" sz="1800" b="1" kern="100" dirty="0">
                          <a:solidFill>
                            <a:srgbClr val="002060"/>
                          </a:solidFill>
                          <a:effectLst/>
                          <a:latin typeface="黑体" pitchFamily="49" charset="-122"/>
                          <a:ea typeface="黑体" pitchFamily="49" charset="-122"/>
                        </a:rPr>
                        <a:t>W2, E0</a:t>
                      </a:r>
                      <a:r>
                        <a:rPr lang="zh-CN" sz="1800" b="1" kern="100" dirty="0">
                          <a:solidFill>
                            <a:srgbClr val="002060"/>
                          </a:solidFill>
                          <a:effectLst/>
                          <a:latin typeface="黑体" pitchFamily="49" charset="-122"/>
                          <a:ea typeface="黑体" pitchFamily="49" charset="-122"/>
                        </a:rPr>
                        <a:t>变为</a:t>
                      </a:r>
                      <a:r>
                        <a:rPr lang="en-US" sz="1800" b="1" kern="100" dirty="0">
                          <a:solidFill>
                            <a:srgbClr val="002060"/>
                          </a:solidFill>
                          <a:effectLst/>
                          <a:latin typeface="黑体" pitchFamily="49" charset="-122"/>
                          <a:ea typeface="黑体" pitchFamily="49" charset="-122"/>
                        </a:rPr>
                        <a:t>E2 </a:t>
                      </a:r>
                      <a:r>
                        <a:rPr lang="zh-CN" sz="1800" b="1" kern="100" dirty="0">
                          <a:solidFill>
                            <a:srgbClr val="002060"/>
                          </a:solidFill>
                          <a:effectLst/>
                          <a:latin typeface="黑体" pitchFamily="49" charset="-122"/>
                          <a:ea typeface="黑体" pitchFamily="49" charset="-122"/>
                        </a:rPr>
                        <a:t>，</a:t>
                      </a:r>
                      <a:r>
                        <a:rPr lang="zh-CN" sz="1800" b="1" u="dbl" kern="100" dirty="0">
                          <a:solidFill>
                            <a:srgbClr val="002060"/>
                          </a:solidFill>
                          <a:effectLst/>
                          <a:latin typeface="黑体" pitchFamily="49" charset="-122"/>
                          <a:ea typeface="黑体" pitchFamily="49" charset="-122"/>
                        </a:rPr>
                        <a:t>即均衡工资率与均衡就业量同时增加。</a:t>
                      </a:r>
                      <a:endParaRPr lang="zh-CN" sz="1800" b="1" kern="100" dirty="0">
                        <a:solidFill>
                          <a:srgbClr val="002060"/>
                        </a:solidFill>
                        <a:effectLst/>
                        <a:latin typeface="黑体" pitchFamily="49" charset="-122"/>
                        <a:ea typeface="黑体" pitchFamily="49" charset="-122"/>
                      </a:endParaRPr>
                    </a:p>
                    <a:p>
                      <a:pPr algn="l">
                        <a:spcAft>
                          <a:spcPts val="0"/>
                        </a:spcAft>
                      </a:pPr>
                      <a:r>
                        <a:rPr lang="en-US" sz="1800" b="1" kern="100" dirty="0">
                          <a:solidFill>
                            <a:srgbClr val="002060"/>
                          </a:solidFill>
                          <a:effectLst/>
                          <a:latin typeface="黑体" pitchFamily="49" charset="-122"/>
                          <a:ea typeface="黑体" pitchFamily="49" charset="-122"/>
                        </a:rPr>
                        <a:t>2. </a:t>
                      </a:r>
                      <a:r>
                        <a:rPr lang="zh-CN" sz="1800" b="1" u="dbl" kern="100" dirty="0">
                          <a:solidFill>
                            <a:srgbClr val="002060"/>
                          </a:solidFill>
                          <a:effectLst/>
                          <a:latin typeface="黑体" pitchFamily="49" charset="-122"/>
                          <a:ea typeface="黑体" pitchFamily="49" charset="-122"/>
                        </a:rPr>
                        <a:t>若劳动力需求减少</a:t>
                      </a:r>
                      <a:r>
                        <a:rPr lang="zh-CN" sz="1800" b="1" kern="100" dirty="0">
                          <a:solidFill>
                            <a:srgbClr val="002060"/>
                          </a:solidFill>
                          <a:effectLst/>
                          <a:latin typeface="黑体" pitchFamily="49" charset="-122"/>
                          <a:ea typeface="黑体" pitchFamily="49" charset="-122"/>
                        </a:rPr>
                        <a:t>：</a:t>
                      </a:r>
                      <a:r>
                        <a:rPr lang="en-US" sz="1800" b="1" kern="100" dirty="0">
                          <a:solidFill>
                            <a:srgbClr val="002060"/>
                          </a:solidFill>
                          <a:effectLst/>
                          <a:latin typeface="黑体" pitchFamily="49" charset="-122"/>
                          <a:ea typeface="黑体" pitchFamily="49" charset="-122"/>
                        </a:rPr>
                        <a:t>D0</a:t>
                      </a:r>
                      <a:r>
                        <a:rPr lang="zh-CN" sz="1800" b="1" kern="100" dirty="0">
                          <a:solidFill>
                            <a:srgbClr val="002060"/>
                          </a:solidFill>
                          <a:effectLst/>
                          <a:latin typeface="黑体" pitchFamily="49" charset="-122"/>
                          <a:ea typeface="黑体" pitchFamily="49" charset="-122"/>
                        </a:rPr>
                        <a:t>到</a:t>
                      </a:r>
                      <a:r>
                        <a:rPr lang="en-US" sz="1800" b="1" kern="100" dirty="0">
                          <a:solidFill>
                            <a:srgbClr val="002060"/>
                          </a:solidFill>
                          <a:effectLst/>
                          <a:latin typeface="黑体" pitchFamily="49" charset="-122"/>
                          <a:ea typeface="黑体" pitchFamily="49" charset="-122"/>
                        </a:rPr>
                        <a:t>D1</a:t>
                      </a:r>
                      <a:r>
                        <a:rPr lang="zh-CN" sz="1800" b="1" kern="100" dirty="0">
                          <a:solidFill>
                            <a:srgbClr val="002060"/>
                          </a:solidFill>
                          <a:effectLst/>
                          <a:latin typeface="黑体" pitchFamily="49" charset="-122"/>
                          <a:ea typeface="黑体" pitchFamily="49" charset="-122"/>
                        </a:rPr>
                        <a:t>，则</a:t>
                      </a:r>
                      <a:r>
                        <a:rPr lang="en-US" sz="1800" b="1" kern="100" dirty="0">
                          <a:solidFill>
                            <a:srgbClr val="002060"/>
                          </a:solidFill>
                          <a:effectLst/>
                          <a:latin typeface="黑体" pitchFamily="49" charset="-122"/>
                          <a:ea typeface="黑体" pitchFamily="49" charset="-122"/>
                        </a:rPr>
                        <a:t>Wo</a:t>
                      </a:r>
                      <a:r>
                        <a:rPr lang="zh-CN" sz="1800" b="1" kern="100" dirty="0">
                          <a:solidFill>
                            <a:srgbClr val="002060"/>
                          </a:solidFill>
                          <a:effectLst/>
                          <a:latin typeface="黑体" pitchFamily="49" charset="-122"/>
                          <a:ea typeface="黑体" pitchFamily="49" charset="-122"/>
                        </a:rPr>
                        <a:t>变为</a:t>
                      </a:r>
                      <a:r>
                        <a:rPr lang="en-US" sz="1800" b="1" kern="100" dirty="0">
                          <a:solidFill>
                            <a:srgbClr val="002060"/>
                          </a:solidFill>
                          <a:effectLst/>
                          <a:latin typeface="黑体" pitchFamily="49" charset="-122"/>
                          <a:ea typeface="黑体" pitchFamily="49" charset="-122"/>
                        </a:rPr>
                        <a:t>W1, E0</a:t>
                      </a:r>
                      <a:r>
                        <a:rPr lang="zh-CN" sz="1800" b="1" kern="100" dirty="0">
                          <a:solidFill>
                            <a:srgbClr val="002060"/>
                          </a:solidFill>
                          <a:effectLst/>
                          <a:latin typeface="黑体" pitchFamily="49" charset="-122"/>
                          <a:ea typeface="黑体" pitchFamily="49" charset="-122"/>
                        </a:rPr>
                        <a:t>变为</a:t>
                      </a:r>
                      <a:r>
                        <a:rPr lang="en-US" sz="1800" b="1" kern="100" dirty="0">
                          <a:solidFill>
                            <a:srgbClr val="002060"/>
                          </a:solidFill>
                          <a:effectLst/>
                          <a:latin typeface="黑体" pitchFamily="49" charset="-122"/>
                          <a:ea typeface="黑体" pitchFamily="49" charset="-122"/>
                        </a:rPr>
                        <a:t>E1 </a:t>
                      </a:r>
                      <a:r>
                        <a:rPr lang="zh-CN" sz="1800" b="1" kern="100" dirty="0">
                          <a:solidFill>
                            <a:srgbClr val="002060"/>
                          </a:solidFill>
                          <a:effectLst/>
                          <a:latin typeface="黑体" pitchFamily="49" charset="-122"/>
                          <a:ea typeface="黑体" pitchFamily="49" charset="-122"/>
                        </a:rPr>
                        <a:t>，</a:t>
                      </a:r>
                      <a:r>
                        <a:rPr lang="zh-CN" sz="1800" b="1" u="dbl" kern="100" dirty="0">
                          <a:solidFill>
                            <a:srgbClr val="002060"/>
                          </a:solidFill>
                          <a:effectLst/>
                          <a:latin typeface="黑体" pitchFamily="49" charset="-122"/>
                          <a:ea typeface="黑体" pitchFamily="49" charset="-122"/>
                        </a:rPr>
                        <a:t>即均衡工资率与均衡就业量同时减少。</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805910939"/>
                  </a:ext>
                </a:extLst>
              </a:tr>
            </a:tbl>
          </a:graphicData>
        </a:graphic>
      </p:graphicFrame>
      <p:sp>
        <p:nvSpPr>
          <p:cNvPr id="19" name="矩形 18">
            <a:extLst>
              <a:ext uri="{FF2B5EF4-FFF2-40B4-BE49-F238E27FC236}">
                <a16:creationId xmlns:a16="http://schemas.microsoft.com/office/drawing/2014/main" id="{81658F7F-3932-4F33-8608-7B89E94576BA}"/>
              </a:ext>
            </a:extLst>
          </p:cNvPr>
          <p:cNvSpPr/>
          <p:nvPr/>
        </p:nvSpPr>
        <p:spPr>
          <a:xfrm>
            <a:off x="692150" y="790744"/>
            <a:ext cx="4770537" cy="507831"/>
          </a:xfrm>
          <a:prstGeom prst="rect">
            <a:avLst/>
          </a:prstGeom>
        </p:spPr>
        <p:txBody>
          <a:bodyPr wrap="square">
            <a:spAutoFit/>
          </a:bodyPr>
          <a:lstStyle/>
          <a:p>
            <a:pPr indent="280670">
              <a:lnSpc>
                <a:spcPct val="150000"/>
              </a:lnSpc>
            </a:pPr>
            <a:r>
              <a:rPr lang="en-US" altLang="zh-CN" b="1" u="sng" kern="100" dirty="0">
                <a:solidFill>
                  <a:srgbClr val="993300"/>
                </a:solidFill>
                <a:latin typeface="黑体" pitchFamily="49" charset="-122"/>
                <a:ea typeface="黑体" pitchFamily="49" charset="-122"/>
                <a:cs typeface="宋体" panose="02010600030101010101" pitchFamily="2" charset="-122"/>
              </a:rPr>
              <a:t>24.</a:t>
            </a:r>
            <a:r>
              <a:rPr lang="zh-CN" altLang="zh-CN" b="1" kern="0" dirty="0">
                <a:solidFill>
                  <a:srgbClr val="993300"/>
                </a:solidFill>
                <a:latin typeface="黑体" pitchFamily="49" charset="-122"/>
                <a:ea typeface="黑体" pitchFamily="49" charset="-122"/>
                <a:cs typeface="宋体" panose="02010600030101010101" pitchFamily="2" charset="-122"/>
              </a:rPr>
              <a:t>劳动力</a:t>
            </a:r>
            <a:r>
              <a:rPr lang="zh-CN" altLang="zh-CN" b="1" u="dbl" kern="0" dirty="0">
                <a:solidFill>
                  <a:srgbClr val="993300"/>
                </a:solidFill>
                <a:latin typeface="黑体" pitchFamily="49" charset="-122"/>
                <a:ea typeface="黑体" pitchFamily="49" charset="-122"/>
                <a:cs typeface="宋体" panose="02010600030101010101" pitchFamily="2" charset="-122"/>
              </a:rPr>
              <a:t>需求曲线移动</a:t>
            </a:r>
            <a:r>
              <a:rPr lang="zh-CN" altLang="zh-CN" b="1" kern="0" dirty="0">
                <a:solidFill>
                  <a:srgbClr val="993300"/>
                </a:solidFill>
                <a:latin typeface="黑体" pitchFamily="49" charset="-122"/>
                <a:ea typeface="黑体" pitchFamily="49" charset="-122"/>
                <a:cs typeface="宋体" panose="02010600030101010101" pitchFamily="2" charset="-122"/>
              </a:rPr>
              <a:t>对均衡位置的影响</a:t>
            </a:r>
            <a:endParaRPr lang="zh-CN" altLang="zh-CN" sz="1600" kern="100" dirty="0">
              <a:effectLst/>
              <a:latin typeface="黑体" pitchFamily="49" charset="-122"/>
              <a:ea typeface="黑体" pitchFamily="49" charset="-122"/>
              <a:cs typeface="Times New Roman" panose="02020603050405020304" pitchFamily="18" charset="0"/>
            </a:endParaRPr>
          </a:p>
        </p:txBody>
      </p:sp>
    </p:spTree>
    <p:extLst>
      <p:ext uri="{BB962C8B-B14F-4D97-AF65-F5344CB8AC3E}">
        <p14:creationId xmlns:p14="http://schemas.microsoft.com/office/powerpoint/2010/main" val="38678291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矩形 16">
            <a:extLst>
              <a:ext uri="{FF2B5EF4-FFF2-40B4-BE49-F238E27FC236}">
                <a16:creationId xmlns:a16="http://schemas.microsoft.com/office/drawing/2014/main" id="{A520CE2C-B0DD-495D-AAFF-E91819C5576A}"/>
              </a:ext>
            </a:extLst>
          </p:cNvPr>
          <p:cNvSpPr/>
          <p:nvPr/>
        </p:nvSpPr>
        <p:spPr>
          <a:xfrm>
            <a:off x="692150" y="531343"/>
            <a:ext cx="6791856" cy="507831"/>
          </a:xfrm>
          <a:prstGeom prst="rect">
            <a:avLst/>
          </a:prstGeom>
        </p:spPr>
        <p:txBody>
          <a:bodyPr wrap="square">
            <a:spAutoFit/>
          </a:bodyPr>
          <a:lstStyle/>
          <a:p>
            <a:pPr indent="280670">
              <a:lnSpc>
                <a:spcPct val="150000"/>
              </a:lnSpc>
            </a:pPr>
            <a:r>
              <a:rPr lang="en-US" altLang="zh-CN" b="1" u="sng" kern="100" dirty="0">
                <a:solidFill>
                  <a:srgbClr val="993300"/>
                </a:solidFill>
                <a:latin typeface="Calibri" panose="020F0502020204030204" pitchFamily="34" charset="0"/>
                <a:ea typeface="宋体" panose="02010600030101010101" pitchFamily="2" charset="-122"/>
                <a:cs typeface="宋体" panose="02010600030101010101" pitchFamily="2" charset="-122"/>
              </a:rPr>
              <a:t>26.</a:t>
            </a:r>
            <a:r>
              <a:rPr lang="zh-CN" altLang="zh-CN" b="1" kern="100" dirty="0">
                <a:solidFill>
                  <a:srgbClr val="993300"/>
                </a:solidFill>
                <a:latin typeface="Calibri" panose="020F0502020204030204" pitchFamily="34" charset="0"/>
                <a:ea typeface="宋体" panose="02010600030101010101" pitchFamily="2" charset="-122"/>
                <a:cs typeface="宋体" panose="02010600030101010101" pitchFamily="2" charset="-122"/>
              </a:rPr>
              <a:t>劳动力</a:t>
            </a:r>
            <a:r>
              <a:rPr lang="zh-CN" altLang="zh-CN" b="1" u="dbl" kern="100" dirty="0">
                <a:solidFill>
                  <a:srgbClr val="993300"/>
                </a:solidFill>
                <a:latin typeface="Calibri" panose="020F0502020204030204" pitchFamily="34" charset="0"/>
                <a:ea typeface="宋体" panose="02010600030101010101" pitchFamily="2" charset="-122"/>
                <a:cs typeface="宋体" panose="02010600030101010101" pitchFamily="2" charset="-122"/>
              </a:rPr>
              <a:t>供求曲线同时移动</a:t>
            </a:r>
            <a:r>
              <a:rPr lang="zh-CN" altLang="zh-CN" b="1" kern="100" dirty="0">
                <a:solidFill>
                  <a:srgbClr val="993300"/>
                </a:solidFill>
                <a:latin typeface="Calibri" panose="020F0502020204030204" pitchFamily="34" charset="0"/>
                <a:ea typeface="宋体" panose="02010600030101010101" pitchFamily="2" charset="-122"/>
                <a:cs typeface="宋体" panose="02010600030101010101" pitchFamily="2" charset="-122"/>
              </a:rPr>
              <a:t>对劳动力市场均衡的影响</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18" name="表格 17">
            <a:extLst>
              <a:ext uri="{FF2B5EF4-FFF2-40B4-BE49-F238E27FC236}">
                <a16:creationId xmlns:a16="http://schemas.microsoft.com/office/drawing/2014/main" id="{4E0E817F-701F-4C93-9154-734937EB258F}"/>
              </a:ext>
            </a:extLst>
          </p:cNvPr>
          <p:cNvGraphicFramePr>
            <a:graphicFrameLocks noGrp="1"/>
          </p:cNvGraphicFramePr>
          <p:nvPr/>
        </p:nvGraphicFramePr>
        <p:xfrm>
          <a:off x="692150" y="1083733"/>
          <a:ext cx="10837863" cy="1097280"/>
        </p:xfrm>
        <a:graphic>
          <a:graphicData uri="http://schemas.openxmlformats.org/drawingml/2006/table">
            <a:tbl>
              <a:tblPr>
                <a:tableStyleId>{5C22544A-7EE6-4342-B048-85BDC9FD1C3A}</a:tableStyleId>
              </a:tblPr>
              <a:tblGrid>
                <a:gridCol w="7222275">
                  <a:extLst>
                    <a:ext uri="{9D8B030D-6E8A-4147-A177-3AD203B41FA5}">
                      <a16:colId xmlns:a16="http://schemas.microsoft.com/office/drawing/2014/main" val="483251019"/>
                    </a:ext>
                  </a:extLst>
                </a:gridCol>
                <a:gridCol w="3615588">
                  <a:extLst>
                    <a:ext uri="{9D8B030D-6E8A-4147-A177-3AD203B41FA5}">
                      <a16:colId xmlns:a16="http://schemas.microsoft.com/office/drawing/2014/main" val="2134448117"/>
                    </a:ext>
                  </a:extLst>
                </a:gridCol>
              </a:tblGrid>
              <a:tr h="0">
                <a:tc>
                  <a:txBody>
                    <a:bodyPr/>
                    <a:lstStyle/>
                    <a:p>
                      <a:pPr algn="l">
                        <a:spcAft>
                          <a:spcPts val="0"/>
                        </a:spcAft>
                      </a:pPr>
                      <a:r>
                        <a:rPr lang="zh-CN" sz="1800" b="1" kern="100" dirty="0">
                          <a:solidFill>
                            <a:srgbClr val="002060"/>
                          </a:solidFill>
                          <a:effectLst/>
                          <a:latin typeface="黑体" pitchFamily="49" charset="-122"/>
                          <a:ea typeface="黑体" pitchFamily="49" charset="-122"/>
                        </a:rPr>
                        <a:t>（</a:t>
                      </a:r>
                      <a:r>
                        <a:rPr lang="en-US" sz="1800" b="1" kern="100" dirty="0">
                          <a:solidFill>
                            <a:srgbClr val="002060"/>
                          </a:solidFill>
                          <a:effectLst/>
                          <a:latin typeface="黑体" pitchFamily="49" charset="-122"/>
                          <a:ea typeface="黑体" pitchFamily="49" charset="-122"/>
                        </a:rPr>
                        <a:t>1</a:t>
                      </a:r>
                      <a:r>
                        <a:rPr lang="zh-CN" sz="1800" b="1" kern="100" dirty="0">
                          <a:solidFill>
                            <a:srgbClr val="002060"/>
                          </a:solidFill>
                          <a:effectLst/>
                          <a:latin typeface="黑体" pitchFamily="49" charset="-122"/>
                          <a:ea typeface="黑体" pitchFamily="49" charset="-122"/>
                        </a:rPr>
                        <a:t>）产品需求量上升导致对生产产品的劳动力需求增加</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spcAft>
                          <a:spcPts val="0"/>
                        </a:spcAft>
                      </a:pPr>
                      <a:r>
                        <a:rPr lang="zh-CN" sz="1800" b="1" kern="100">
                          <a:solidFill>
                            <a:srgbClr val="002060"/>
                          </a:solidFill>
                          <a:effectLst/>
                          <a:latin typeface="黑体" pitchFamily="49" charset="-122"/>
                          <a:ea typeface="黑体" pitchFamily="49" charset="-122"/>
                        </a:rPr>
                        <a:t>劳动力需求曲线右移</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535437801"/>
                  </a:ext>
                </a:extLst>
              </a:tr>
              <a:tr h="0">
                <a:tc>
                  <a:txBody>
                    <a:bodyPr/>
                    <a:lstStyle/>
                    <a:p>
                      <a:pPr algn="l">
                        <a:spcAft>
                          <a:spcPts val="0"/>
                        </a:spcAft>
                      </a:pPr>
                      <a:r>
                        <a:rPr lang="zh-CN" sz="1800" b="1" kern="100">
                          <a:solidFill>
                            <a:srgbClr val="002060"/>
                          </a:solidFill>
                          <a:effectLst/>
                          <a:latin typeface="黑体" pitchFamily="49" charset="-122"/>
                          <a:ea typeface="黑体" pitchFamily="49" charset="-122"/>
                        </a:rPr>
                        <a:t>（</a:t>
                      </a:r>
                      <a:r>
                        <a:rPr lang="en-US" sz="1800" b="1" kern="100">
                          <a:solidFill>
                            <a:srgbClr val="002060"/>
                          </a:solidFill>
                          <a:effectLst/>
                          <a:latin typeface="黑体" pitchFamily="49" charset="-122"/>
                          <a:ea typeface="黑体" pitchFamily="49" charset="-122"/>
                        </a:rPr>
                        <a:t>2</a:t>
                      </a:r>
                      <a:r>
                        <a:rPr lang="zh-CN" sz="1800" b="1" kern="100">
                          <a:solidFill>
                            <a:srgbClr val="002060"/>
                          </a:solidFill>
                          <a:effectLst/>
                          <a:latin typeface="黑体" pitchFamily="49" charset="-122"/>
                          <a:ea typeface="黑体" pitchFamily="49" charset="-122"/>
                        </a:rPr>
                        <a:t>）人口和劳动力数量的增加又必然使劳动力供给总量增加</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spcAft>
                          <a:spcPts val="0"/>
                        </a:spcAft>
                      </a:pPr>
                      <a:r>
                        <a:rPr lang="zh-CN" sz="1800" b="1" kern="100">
                          <a:solidFill>
                            <a:srgbClr val="002060"/>
                          </a:solidFill>
                          <a:effectLst/>
                          <a:latin typeface="黑体" pitchFamily="49" charset="-122"/>
                          <a:ea typeface="黑体" pitchFamily="49" charset="-122"/>
                        </a:rPr>
                        <a:t>劳动力供给曲线整体右移</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225660141"/>
                  </a:ext>
                </a:extLst>
              </a:tr>
              <a:tr h="0">
                <a:tc>
                  <a:txBody>
                    <a:bodyPr/>
                    <a:lstStyle/>
                    <a:p>
                      <a:pPr algn="l">
                        <a:spcAft>
                          <a:spcPts val="0"/>
                        </a:spcAft>
                      </a:pPr>
                      <a:r>
                        <a:rPr lang="zh-CN" sz="1800" b="1" kern="100">
                          <a:solidFill>
                            <a:srgbClr val="002060"/>
                          </a:solidFill>
                          <a:effectLst/>
                          <a:latin typeface="黑体" pitchFamily="49" charset="-122"/>
                          <a:ea typeface="黑体" pitchFamily="49" charset="-122"/>
                        </a:rPr>
                        <a:t>（</a:t>
                      </a:r>
                      <a:r>
                        <a:rPr lang="en-US" sz="1800" b="1" kern="100">
                          <a:solidFill>
                            <a:srgbClr val="002060"/>
                          </a:solidFill>
                          <a:effectLst/>
                          <a:latin typeface="黑体" pitchFamily="49" charset="-122"/>
                          <a:ea typeface="黑体" pitchFamily="49" charset="-122"/>
                        </a:rPr>
                        <a:t>3</a:t>
                      </a:r>
                      <a:r>
                        <a:rPr lang="zh-CN" sz="1800" b="1" kern="100">
                          <a:solidFill>
                            <a:srgbClr val="002060"/>
                          </a:solidFill>
                          <a:effectLst/>
                          <a:latin typeface="黑体" pitchFamily="49" charset="-122"/>
                          <a:ea typeface="黑体" pitchFamily="49" charset="-122"/>
                        </a:rPr>
                        <a:t>）当劳动力需求曲线移动幅度更大时</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spcAft>
                          <a:spcPts val="0"/>
                        </a:spcAft>
                      </a:pPr>
                      <a:r>
                        <a:rPr lang="zh-CN" sz="1800" b="1" kern="100">
                          <a:solidFill>
                            <a:srgbClr val="002060"/>
                          </a:solidFill>
                          <a:effectLst/>
                          <a:latin typeface="黑体" pitchFamily="49" charset="-122"/>
                          <a:ea typeface="黑体" pitchFamily="49" charset="-122"/>
                        </a:rPr>
                        <a:t>均衡工资率上升</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681014823"/>
                  </a:ext>
                </a:extLst>
              </a:tr>
              <a:tr h="0">
                <a:tc>
                  <a:txBody>
                    <a:bodyPr/>
                    <a:lstStyle/>
                    <a:p>
                      <a:pPr algn="l">
                        <a:spcAft>
                          <a:spcPts val="0"/>
                        </a:spcAft>
                      </a:pPr>
                      <a:r>
                        <a:rPr lang="zh-CN" sz="1800" b="1" kern="100" dirty="0">
                          <a:solidFill>
                            <a:srgbClr val="002060"/>
                          </a:solidFill>
                          <a:effectLst/>
                          <a:latin typeface="黑体" pitchFamily="49" charset="-122"/>
                          <a:ea typeface="黑体" pitchFamily="49" charset="-122"/>
                        </a:rPr>
                        <a:t>（</a:t>
                      </a:r>
                      <a:r>
                        <a:rPr lang="en-US" sz="1800" b="1" kern="100" dirty="0">
                          <a:solidFill>
                            <a:srgbClr val="002060"/>
                          </a:solidFill>
                          <a:effectLst/>
                          <a:latin typeface="黑体" pitchFamily="49" charset="-122"/>
                          <a:ea typeface="黑体" pitchFamily="49" charset="-122"/>
                        </a:rPr>
                        <a:t>4</a:t>
                      </a:r>
                      <a:r>
                        <a:rPr lang="zh-CN" sz="1800" b="1" kern="100" dirty="0">
                          <a:solidFill>
                            <a:srgbClr val="002060"/>
                          </a:solidFill>
                          <a:effectLst/>
                          <a:latin typeface="黑体" pitchFamily="49" charset="-122"/>
                          <a:ea typeface="黑体" pitchFamily="49" charset="-122"/>
                        </a:rPr>
                        <a:t>）当劳动力供给曲线移动幅度更大时</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spcAft>
                          <a:spcPts val="0"/>
                        </a:spcAft>
                      </a:pPr>
                      <a:r>
                        <a:rPr lang="zh-CN" sz="1800" b="1" kern="100" dirty="0">
                          <a:solidFill>
                            <a:srgbClr val="002060"/>
                          </a:solidFill>
                          <a:effectLst/>
                          <a:latin typeface="黑体" pitchFamily="49" charset="-122"/>
                          <a:ea typeface="黑体" pitchFamily="49" charset="-122"/>
                        </a:rPr>
                        <a:t>均衡工资率下降</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526355263"/>
                  </a:ext>
                </a:extLst>
              </a:tr>
            </a:tbl>
          </a:graphicData>
        </a:graphic>
      </p:graphicFrame>
      <p:sp>
        <p:nvSpPr>
          <p:cNvPr id="19" name="矩形 18">
            <a:extLst>
              <a:ext uri="{FF2B5EF4-FFF2-40B4-BE49-F238E27FC236}">
                <a16:creationId xmlns:a16="http://schemas.microsoft.com/office/drawing/2014/main" id="{D7A79F3C-3370-4087-8DB5-82E8A8248798}"/>
              </a:ext>
            </a:extLst>
          </p:cNvPr>
          <p:cNvSpPr/>
          <p:nvPr/>
        </p:nvSpPr>
        <p:spPr>
          <a:xfrm>
            <a:off x="692150" y="2369540"/>
            <a:ext cx="3608360" cy="507831"/>
          </a:xfrm>
          <a:prstGeom prst="rect">
            <a:avLst/>
          </a:prstGeom>
        </p:spPr>
        <p:txBody>
          <a:bodyPr wrap="none">
            <a:spAutoFit/>
          </a:bodyPr>
          <a:lstStyle/>
          <a:p>
            <a:pPr indent="280670">
              <a:lnSpc>
                <a:spcPct val="150000"/>
              </a:lnSpc>
            </a:pPr>
            <a:r>
              <a:rPr lang="en-US" altLang="zh-CN" b="1" u="sng" kern="100" dirty="0">
                <a:solidFill>
                  <a:srgbClr val="993300"/>
                </a:solidFill>
                <a:latin typeface="黑体" pitchFamily="49" charset="-122"/>
                <a:ea typeface="黑体" pitchFamily="49" charset="-122"/>
                <a:cs typeface="宋体" panose="02010600030101010101" pitchFamily="2" charset="-122"/>
              </a:rPr>
              <a:t>27.</a:t>
            </a:r>
            <a:r>
              <a:rPr lang="zh-CN" altLang="zh-CN" b="1" u="sng" kern="100" dirty="0">
                <a:solidFill>
                  <a:srgbClr val="993300"/>
                </a:solidFill>
                <a:latin typeface="黑体" pitchFamily="49" charset="-122"/>
                <a:ea typeface="黑体" pitchFamily="49" charset="-122"/>
                <a:cs typeface="宋体" panose="02010600030101010101" pitchFamily="2" charset="-122"/>
              </a:rPr>
              <a:t>劳动力需求方遇到的摩擦力</a:t>
            </a:r>
            <a:endParaRPr lang="zh-CN" altLang="zh-CN" sz="1600" kern="100" dirty="0">
              <a:effectLst/>
              <a:latin typeface="黑体" pitchFamily="49" charset="-122"/>
              <a:ea typeface="黑体" pitchFamily="49" charset="-122"/>
              <a:cs typeface="Times New Roman" panose="02020603050405020304" pitchFamily="18" charset="0"/>
            </a:endParaRPr>
          </a:p>
        </p:txBody>
      </p:sp>
      <p:graphicFrame>
        <p:nvGraphicFramePr>
          <p:cNvPr id="20" name="表格 19">
            <a:extLst>
              <a:ext uri="{FF2B5EF4-FFF2-40B4-BE49-F238E27FC236}">
                <a16:creationId xmlns:a16="http://schemas.microsoft.com/office/drawing/2014/main" id="{369069FF-9531-45FC-A14D-F104CD1164CB}"/>
              </a:ext>
            </a:extLst>
          </p:cNvPr>
          <p:cNvGraphicFramePr>
            <a:graphicFrameLocks noGrp="1"/>
          </p:cNvGraphicFramePr>
          <p:nvPr/>
        </p:nvGraphicFramePr>
        <p:xfrm>
          <a:off x="692149" y="2938780"/>
          <a:ext cx="10837863" cy="3017520"/>
        </p:xfrm>
        <a:graphic>
          <a:graphicData uri="http://schemas.openxmlformats.org/drawingml/2006/table">
            <a:tbl>
              <a:tblPr>
                <a:tableStyleId>{5C22544A-7EE6-4342-B048-85BDC9FD1C3A}</a:tableStyleId>
              </a:tblPr>
              <a:tblGrid>
                <a:gridCol w="2051051">
                  <a:extLst>
                    <a:ext uri="{9D8B030D-6E8A-4147-A177-3AD203B41FA5}">
                      <a16:colId xmlns:a16="http://schemas.microsoft.com/office/drawing/2014/main" val="93654668"/>
                    </a:ext>
                  </a:extLst>
                </a:gridCol>
                <a:gridCol w="8786812">
                  <a:extLst>
                    <a:ext uri="{9D8B030D-6E8A-4147-A177-3AD203B41FA5}">
                      <a16:colId xmlns:a16="http://schemas.microsoft.com/office/drawing/2014/main" val="2871409239"/>
                    </a:ext>
                  </a:extLst>
                </a:gridCol>
              </a:tblGrid>
              <a:tr h="0">
                <a:tc rowSpan="4">
                  <a:txBody>
                    <a:bodyPr/>
                    <a:lstStyle/>
                    <a:p>
                      <a:pPr algn="l">
                        <a:spcAft>
                          <a:spcPts val="0"/>
                        </a:spcAft>
                      </a:pPr>
                      <a:r>
                        <a:rPr lang="en-US" sz="1800" b="1" kern="100" dirty="0">
                          <a:solidFill>
                            <a:srgbClr val="002060"/>
                          </a:solidFill>
                          <a:effectLst/>
                          <a:latin typeface="黑体" pitchFamily="49" charset="-122"/>
                          <a:ea typeface="黑体" pitchFamily="49" charset="-122"/>
                        </a:rPr>
                        <a:t>1. </a:t>
                      </a:r>
                      <a:r>
                        <a:rPr lang="zh-CN" sz="1800" b="1" kern="100" dirty="0">
                          <a:solidFill>
                            <a:srgbClr val="002060"/>
                          </a:solidFill>
                          <a:effectLst/>
                          <a:latin typeface="黑体" pitchFamily="49" charset="-122"/>
                          <a:ea typeface="黑体" pitchFamily="49" charset="-122"/>
                        </a:rPr>
                        <a:t>企业并非必须支付市场通行的工资率</a:t>
                      </a:r>
                    </a:p>
                    <a:p>
                      <a:pPr algn="l">
                        <a:spcAft>
                          <a:spcPts val="0"/>
                        </a:spcAft>
                      </a:pPr>
                      <a:r>
                        <a:rPr lang="en-US" sz="1800" b="1" kern="100" dirty="0">
                          <a:solidFill>
                            <a:srgbClr val="002060"/>
                          </a:solidFill>
                          <a:effectLst/>
                          <a:latin typeface="黑体" pitchFamily="49" charset="-122"/>
                          <a:ea typeface="黑体" pitchFamily="49" charset="-122"/>
                        </a:rPr>
                        <a:t> </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spcAft>
                          <a:spcPts val="0"/>
                        </a:spcAft>
                      </a:pPr>
                      <a:r>
                        <a:rPr lang="en-US" altLang="zh-CN" sz="1800" b="1" kern="100" dirty="0">
                          <a:solidFill>
                            <a:srgbClr val="002060"/>
                          </a:solidFill>
                          <a:effectLst/>
                          <a:latin typeface="黑体" pitchFamily="49" charset="-122"/>
                          <a:ea typeface="黑体" pitchFamily="49" charset="-122"/>
                        </a:rPr>
                        <a:t>1.</a:t>
                      </a:r>
                      <a:r>
                        <a:rPr lang="zh-CN" sz="1800" b="1" kern="100" dirty="0">
                          <a:solidFill>
                            <a:srgbClr val="002060"/>
                          </a:solidFill>
                          <a:effectLst/>
                          <a:latin typeface="黑体" pitchFamily="49" charset="-122"/>
                          <a:ea typeface="黑体" pitchFamily="49" charset="-122"/>
                        </a:rPr>
                        <a:t>企业不仅会向员工支付工资，而且会提供福利以及其他一些员工认为有价值的报酬因素，如良好的工作环境甚至便利的交通条件。</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175090267"/>
                  </a:ext>
                </a:extLst>
              </a:tr>
              <a:tr h="0">
                <a:tc vMerge="1">
                  <a:txBody>
                    <a:bodyPr/>
                    <a:lstStyle/>
                    <a:p>
                      <a:endParaRPr lang="zh-CN" altLang="en-US"/>
                    </a:p>
                  </a:txBody>
                  <a:tcPr/>
                </a:tc>
                <a:tc>
                  <a:txBody>
                    <a:bodyPr/>
                    <a:lstStyle/>
                    <a:p>
                      <a:pPr algn="l">
                        <a:spcAft>
                          <a:spcPts val="0"/>
                        </a:spcAft>
                      </a:pPr>
                      <a:r>
                        <a:rPr lang="en-US" altLang="zh-CN" sz="1800" b="1" kern="100" dirty="0">
                          <a:solidFill>
                            <a:srgbClr val="002060"/>
                          </a:solidFill>
                          <a:effectLst/>
                          <a:latin typeface="黑体" pitchFamily="49" charset="-122"/>
                          <a:ea typeface="黑体" pitchFamily="49" charset="-122"/>
                        </a:rPr>
                        <a:t>2.</a:t>
                      </a:r>
                      <a:r>
                        <a:rPr lang="zh-CN" sz="1800" b="1" kern="100" dirty="0">
                          <a:solidFill>
                            <a:srgbClr val="002060"/>
                          </a:solidFill>
                          <a:effectLst/>
                          <a:latin typeface="黑体" pitchFamily="49" charset="-122"/>
                          <a:ea typeface="黑体" pitchFamily="49" charset="-122"/>
                        </a:rPr>
                        <a:t>会有意提供超过（而不是等于）市场工资率的工资水平</a:t>
                      </a:r>
                      <a:r>
                        <a:rPr lang="en-US" sz="1800" b="1" kern="100" dirty="0">
                          <a:solidFill>
                            <a:srgbClr val="002060"/>
                          </a:solidFill>
                          <a:effectLst/>
                          <a:latin typeface="黑体" pitchFamily="49" charset="-122"/>
                          <a:ea typeface="黑体" pitchFamily="49" charset="-122"/>
                        </a:rPr>
                        <a:t>---</a:t>
                      </a:r>
                      <a:r>
                        <a:rPr lang="zh-CN" sz="1800" b="1" kern="100" dirty="0">
                          <a:solidFill>
                            <a:srgbClr val="002060"/>
                          </a:solidFill>
                          <a:effectLst/>
                          <a:latin typeface="黑体" pitchFamily="49" charset="-122"/>
                          <a:ea typeface="黑体" pitchFamily="49" charset="-122"/>
                        </a:rPr>
                        <a:t>效率工资。</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539982856"/>
                  </a:ext>
                </a:extLst>
              </a:tr>
              <a:tr h="0">
                <a:tc vMerge="1">
                  <a:txBody>
                    <a:bodyPr/>
                    <a:lstStyle/>
                    <a:p>
                      <a:endParaRPr lang="zh-CN" altLang="en-US"/>
                    </a:p>
                  </a:txBody>
                  <a:tcPr/>
                </a:tc>
                <a:tc>
                  <a:txBody>
                    <a:bodyPr/>
                    <a:lstStyle/>
                    <a:p>
                      <a:pPr algn="l">
                        <a:spcAft>
                          <a:spcPts val="0"/>
                        </a:spcAft>
                      </a:pPr>
                      <a:r>
                        <a:rPr lang="en-US" altLang="zh-CN" sz="1800" b="1" kern="100" dirty="0">
                          <a:solidFill>
                            <a:srgbClr val="002060"/>
                          </a:solidFill>
                          <a:effectLst/>
                          <a:latin typeface="黑体" pitchFamily="49" charset="-122"/>
                          <a:ea typeface="黑体" pitchFamily="49" charset="-122"/>
                        </a:rPr>
                        <a:t>3.</a:t>
                      </a:r>
                      <a:r>
                        <a:rPr lang="zh-CN" sz="1800" b="1" kern="100" dirty="0">
                          <a:solidFill>
                            <a:srgbClr val="002060"/>
                          </a:solidFill>
                          <a:effectLst/>
                          <a:latin typeface="黑体" pitchFamily="49" charset="-122"/>
                          <a:ea typeface="黑体" pitchFamily="49" charset="-122"/>
                        </a:rPr>
                        <a:t>政府颁布了最低工资立法等方面的法律法规，在一定程度上阻止了企业根据劳动力市场均衡工资率来支付与市场工资水平相当的工资。</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330005551"/>
                  </a:ext>
                </a:extLst>
              </a:tr>
              <a:tr h="0">
                <a:tc vMerge="1">
                  <a:txBody>
                    <a:bodyPr/>
                    <a:lstStyle/>
                    <a:p>
                      <a:endParaRPr lang="zh-CN" altLang="en-US"/>
                    </a:p>
                  </a:txBody>
                  <a:tcPr/>
                </a:tc>
                <a:tc>
                  <a:txBody>
                    <a:bodyPr/>
                    <a:lstStyle/>
                    <a:p>
                      <a:pPr algn="l">
                        <a:spcAft>
                          <a:spcPts val="0"/>
                        </a:spcAft>
                      </a:pPr>
                      <a:r>
                        <a:rPr lang="en-US" altLang="zh-CN" sz="1800" b="1" kern="100" dirty="0">
                          <a:solidFill>
                            <a:srgbClr val="002060"/>
                          </a:solidFill>
                          <a:effectLst/>
                          <a:latin typeface="黑体" pitchFamily="49" charset="-122"/>
                          <a:ea typeface="黑体" pitchFamily="49" charset="-122"/>
                        </a:rPr>
                        <a:t>4.</a:t>
                      </a:r>
                      <a:r>
                        <a:rPr lang="zh-CN" sz="1800" b="1" kern="100" dirty="0">
                          <a:solidFill>
                            <a:srgbClr val="002060"/>
                          </a:solidFill>
                          <a:effectLst/>
                          <a:latin typeface="黑体" pitchFamily="49" charset="-122"/>
                          <a:ea typeface="黑体" pitchFamily="49" charset="-122"/>
                        </a:rPr>
                        <a:t>工会通过集体谈判迫使企业将工资水平确定在髙于市场通行工资率的水平上。</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316799530"/>
                  </a:ext>
                </a:extLst>
              </a:tr>
              <a:tr h="0">
                <a:tc>
                  <a:txBody>
                    <a:bodyPr/>
                    <a:lstStyle/>
                    <a:p>
                      <a:pPr algn="l">
                        <a:spcAft>
                          <a:spcPts val="0"/>
                        </a:spcAft>
                      </a:pPr>
                      <a:r>
                        <a:rPr lang="en-US" sz="1800" b="1" kern="100" dirty="0">
                          <a:solidFill>
                            <a:srgbClr val="002060"/>
                          </a:solidFill>
                          <a:effectLst/>
                          <a:latin typeface="黑体" pitchFamily="49" charset="-122"/>
                          <a:ea typeface="黑体" pitchFamily="49" charset="-122"/>
                        </a:rPr>
                        <a:t>2. </a:t>
                      </a:r>
                      <a:r>
                        <a:rPr lang="zh-CN" sz="1800" b="1" kern="100" dirty="0">
                          <a:solidFill>
                            <a:srgbClr val="002060"/>
                          </a:solidFill>
                          <a:effectLst/>
                          <a:latin typeface="黑体" pitchFamily="49" charset="-122"/>
                          <a:ea typeface="黑体" pitchFamily="49" charset="-122"/>
                        </a:rPr>
                        <a:t>企业并非可以自由调整雇用量</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spcAft>
                          <a:spcPts val="0"/>
                        </a:spcAft>
                      </a:pPr>
                      <a:r>
                        <a:rPr lang="en-US" sz="1800" b="1" kern="100" dirty="0">
                          <a:solidFill>
                            <a:srgbClr val="002060"/>
                          </a:solidFill>
                          <a:effectLst/>
                          <a:latin typeface="黑体" pitchFamily="49" charset="-122"/>
                          <a:ea typeface="黑体" pitchFamily="49" charset="-122"/>
                        </a:rPr>
                        <a:t>1.</a:t>
                      </a:r>
                      <a:r>
                        <a:rPr lang="zh-CN" sz="1800" b="1" kern="100" dirty="0">
                          <a:solidFill>
                            <a:srgbClr val="002060"/>
                          </a:solidFill>
                          <a:effectLst/>
                          <a:latin typeface="黑体" pitchFamily="49" charset="-122"/>
                          <a:ea typeface="黑体" pitchFamily="49" charset="-122"/>
                        </a:rPr>
                        <a:t>企业雇用和解雇劳动力的过程都是需要耗费成本的。</a:t>
                      </a:r>
                    </a:p>
                    <a:p>
                      <a:pPr algn="l">
                        <a:spcAft>
                          <a:spcPts val="0"/>
                        </a:spcAft>
                      </a:pPr>
                      <a:r>
                        <a:rPr lang="en-US" sz="1800" b="1" kern="100" dirty="0">
                          <a:solidFill>
                            <a:srgbClr val="002060"/>
                          </a:solidFill>
                          <a:effectLst/>
                          <a:latin typeface="黑体" pitchFamily="49" charset="-122"/>
                          <a:ea typeface="黑体" pitchFamily="49" charset="-122"/>
                        </a:rPr>
                        <a:t>2.</a:t>
                      </a:r>
                      <a:r>
                        <a:rPr lang="zh-CN" sz="1800" b="1" kern="100" dirty="0">
                          <a:solidFill>
                            <a:srgbClr val="002060"/>
                          </a:solidFill>
                          <a:effectLst/>
                          <a:latin typeface="黑体" pitchFamily="49" charset="-122"/>
                          <a:ea typeface="黑体" pitchFamily="49" charset="-122"/>
                        </a:rPr>
                        <a:t>解雇员工的做法可能会被视为对员工的不公平，从而影响企业未来在市场上招募员工的能力，甚至会损害留用员工的生产率。</a:t>
                      </a:r>
                    </a:p>
                    <a:p>
                      <a:pPr algn="l">
                        <a:spcAft>
                          <a:spcPts val="0"/>
                        </a:spcAft>
                      </a:pPr>
                      <a:r>
                        <a:rPr lang="en-US" sz="1800" b="1" kern="100" dirty="0">
                          <a:solidFill>
                            <a:srgbClr val="002060"/>
                          </a:solidFill>
                          <a:effectLst/>
                          <a:latin typeface="黑体" pitchFamily="49" charset="-122"/>
                          <a:ea typeface="黑体" pitchFamily="49" charset="-122"/>
                        </a:rPr>
                        <a:t>3.</a:t>
                      </a:r>
                      <a:r>
                        <a:rPr lang="zh-CN" sz="1800" b="1" kern="100" dirty="0">
                          <a:solidFill>
                            <a:srgbClr val="002060"/>
                          </a:solidFill>
                          <a:effectLst/>
                          <a:latin typeface="黑体" pitchFamily="49" charset="-122"/>
                          <a:ea typeface="黑体" pitchFamily="49" charset="-122"/>
                        </a:rPr>
                        <a:t>政府以立法的形式要求企业在解雇员工时必须支付遣散费或提供其他补偿，也会增加企业解雇员工的成本。</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372998184"/>
                  </a:ext>
                </a:extLst>
              </a:tr>
            </a:tbl>
          </a:graphicData>
        </a:graphic>
      </p:graphicFrame>
    </p:spTree>
    <p:extLst>
      <p:ext uri="{BB962C8B-B14F-4D97-AF65-F5344CB8AC3E}">
        <p14:creationId xmlns:p14="http://schemas.microsoft.com/office/powerpoint/2010/main" val="9969897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id="{A00EACBF-A5CA-499D-8B62-DA7B31C7CC2D}"/>
              </a:ext>
            </a:extLst>
          </p:cNvPr>
          <p:cNvSpPr/>
          <p:nvPr/>
        </p:nvSpPr>
        <p:spPr>
          <a:xfrm>
            <a:off x="692150" y="632042"/>
            <a:ext cx="3324949" cy="369332"/>
          </a:xfrm>
          <a:prstGeom prst="rect">
            <a:avLst/>
          </a:prstGeom>
        </p:spPr>
        <p:txBody>
          <a:bodyPr wrap="none">
            <a:spAutoFit/>
          </a:bodyPr>
          <a:lstStyle/>
          <a:p>
            <a:r>
              <a:rPr lang="en-US" altLang="zh-CN" b="1" u="sng" kern="100" dirty="0">
                <a:solidFill>
                  <a:srgbClr val="993300"/>
                </a:solidFill>
                <a:latin typeface="黑体" pitchFamily="49" charset="-122"/>
                <a:ea typeface="黑体" pitchFamily="49" charset="-122"/>
                <a:cs typeface="宋体" panose="02010600030101010101" pitchFamily="2" charset="-122"/>
              </a:rPr>
              <a:t>28.</a:t>
            </a:r>
            <a:r>
              <a:rPr lang="zh-CN" altLang="zh-CN" b="1" u="sng" kern="100" dirty="0">
                <a:solidFill>
                  <a:srgbClr val="993300"/>
                </a:solidFill>
                <a:latin typeface="黑体" pitchFamily="49" charset="-122"/>
                <a:ea typeface="黑体" pitchFamily="49" charset="-122"/>
                <a:cs typeface="宋体" panose="02010600030101010101" pitchFamily="2" charset="-122"/>
              </a:rPr>
              <a:t>劳动力供给方遇到的摩擦力</a:t>
            </a:r>
            <a:endParaRPr lang="zh-CN" altLang="en-US" dirty="0">
              <a:latin typeface="黑体" pitchFamily="49" charset="-122"/>
              <a:ea typeface="黑体" pitchFamily="49" charset="-122"/>
            </a:endParaRPr>
          </a:p>
        </p:txBody>
      </p:sp>
      <p:graphicFrame>
        <p:nvGraphicFramePr>
          <p:cNvPr id="14" name="表格 13">
            <a:extLst>
              <a:ext uri="{FF2B5EF4-FFF2-40B4-BE49-F238E27FC236}">
                <a16:creationId xmlns:a16="http://schemas.microsoft.com/office/drawing/2014/main" id="{46A895B5-2B04-4D3F-A6CB-B56A5DCE5708}"/>
              </a:ext>
            </a:extLst>
          </p:cNvPr>
          <p:cNvGraphicFramePr>
            <a:graphicFrameLocks noGrp="1"/>
          </p:cNvGraphicFramePr>
          <p:nvPr/>
        </p:nvGraphicFramePr>
        <p:xfrm>
          <a:off x="692149" y="1075304"/>
          <a:ext cx="10837863" cy="2194560"/>
        </p:xfrm>
        <a:graphic>
          <a:graphicData uri="http://schemas.openxmlformats.org/drawingml/2006/table">
            <a:tbl>
              <a:tblPr>
                <a:tableStyleId>{5C22544A-7EE6-4342-B048-85BDC9FD1C3A}</a:tableStyleId>
              </a:tblPr>
              <a:tblGrid>
                <a:gridCol w="2796581">
                  <a:extLst>
                    <a:ext uri="{9D8B030D-6E8A-4147-A177-3AD203B41FA5}">
                      <a16:colId xmlns:a16="http://schemas.microsoft.com/office/drawing/2014/main" val="282263833"/>
                    </a:ext>
                  </a:extLst>
                </a:gridCol>
                <a:gridCol w="8041282">
                  <a:extLst>
                    <a:ext uri="{9D8B030D-6E8A-4147-A177-3AD203B41FA5}">
                      <a16:colId xmlns:a16="http://schemas.microsoft.com/office/drawing/2014/main" val="3994151310"/>
                    </a:ext>
                  </a:extLst>
                </a:gridCol>
              </a:tblGrid>
              <a:tr h="0">
                <a:tc>
                  <a:txBody>
                    <a:bodyPr/>
                    <a:lstStyle/>
                    <a:p>
                      <a:pPr algn="l">
                        <a:spcAft>
                          <a:spcPts val="0"/>
                        </a:spcAft>
                      </a:pPr>
                      <a:r>
                        <a:rPr lang="en-US" sz="1800" b="1" kern="100" dirty="0">
                          <a:solidFill>
                            <a:srgbClr val="002060"/>
                          </a:solidFill>
                          <a:effectLst/>
                          <a:latin typeface="黑体" pitchFamily="49" charset="-122"/>
                          <a:ea typeface="黑体" pitchFamily="49" charset="-122"/>
                        </a:rPr>
                        <a:t> 1.</a:t>
                      </a:r>
                      <a:r>
                        <a:rPr lang="zh-CN" sz="1800" b="1" kern="100" dirty="0">
                          <a:solidFill>
                            <a:srgbClr val="002060"/>
                          </a:solidFill>
                          <a:effectLst/>
                          <a:latin typeface="黑体" pitchFamily="49" charset="-122"/>
                          <a:ea typeface="黑体" pitchFamily="49" charset="-122"/>
                        </a:rPr>
                        <a:t>劳动者并非可以零成本自由流动</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spcAft>
                          <a:spcPts val="0"/>
                        </a:spcAft>
                      </a:pPr>
                      <a:r>
                        <a:rPr lang="zh-CN" sz="1800" b="1" kern="100" dirty="0">
                          <a:solidFill>
                            <a:srgbClr val="002060"/>
                          </a:solidFill>
                          <a:effectLst/>
                          <a:latin typeface="黑体" pitchFamily="49" charset="-122"/>
                          <a:ea typeface="黑体" pitchFamily="49" charset="-122"/>
                        </a:rPr>
                        <a:t>劳动力流动确实是有成本的，包括：</a:t>
                      </a:r>
                    </a:p>
                    <a:p>
                      <a:pPr algn="l">
                        <a:spcAft>
                          <a:spcPts val="0"/>
                        </a:spcAft>
                      </a:pPr>
                      <a:r>
                        <a:rPr lang="zh-CN" sz="1800" b="1" kern="100" dirty="0">
                          <a:solidFill>
                            <a:srgbClr val="002060"/>
                          </a:solidFill>
                          <a:effectLst/>
                          <a:latin typeface="黑体" pitchFamily="49" charset="-122"/>
                          <a:ea typeface="黑体" pitchFamily="49" charset="-122"/>
                        </a:rPr>
                        <a:t>●寻找就业信息的成本，</a:t>
                      </a:r>
                      <a:r>
                        <a:rPr lang="zh-CN" altLang="en-US" sz="1800" b="1" kern="100" dirty="0">
                          <a:solidFill>
                            <a:srgbClr val="002060"/>
                          </a:solidFill>
                          <a:effectLst/>
                          <a:latin typeface="黑体" pitchFamily="49" charset="-122"/>
                          <a:ea typeface="黑体" pitchFamily="49" charset="-122"/>
                        </a:rPr>
                        <a:t>离开原来的企业而失去的很多经济或非经济收益，</a:t>
                      </a:r>
                      <a:endParaRPr lang="zh-CN" sz="1800" b="1" kern="100" dirty="0">
                        <a:solidFill>
                          <a:srgbClr val="002060"/>
                        </a:solidFill>
                        <a:effectLst/>
                        <a:latin typeface="黑体" pitchFamily="49" charset="-122"/>
                        <a:ea typeface="黑体" pitchFamily="49" charset="-122"/>
                      </a:endParaRPr>
                    </a:p>
                    <a:p>
                      <a:pPr algn="l">
                        <a:spcAft>
                          <a:spcPts val="0"/>
                        </a:spcAft>
                      </a:pPr>
                      <a:r>
                        <a:rPr lang="zh-CN" sz="1800" b="1" kern="100" dirty="0">
                          <a:solidFill>
                            <a:srgbClr val="002060"/>
                          </a:solidFill>
                          <a:effectLst/>
                          <a:latin typeface="黑体" pitchFamily="49" charset="-122"/>
                          <a:ea typeface="黑体" pitchFamily="49" charset="-122"/>
                        </a:rPr>
                        <a:t>●工作转移还会因为一些在原来企业学习到的技能失效，同时需要在新企业中重新接受培训，以掌握新的技能而产生新的成本。</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881090261"/>
                  </a:ext>
                </a:extLst>
              </a:tr>
              <a:tr h="0">
                <a:tc>
                  <a:txBody>
                    <a:bodyPr/>
                    <a:lstStyle/>
                    <a:p>
                      <a:pPr algn="l">
                        <a:spcAft>
                          <a:spcPts val="0"/>
                        </a:spcAft>
                      </a:pPr>
                      <a:r>
                        <a:rPr lang="en-US" sz="1800" b="1" kern="100">
                          <a:solidFill>
                            <a:srgbClr val="002060"/>
                          </a:solidFill>
                          <a:effectLst/>
                          <a:latin typeface="黑体" pitchFamily="49" charset="-122"/>
                          <a:ea typeface="黑体" pitchFamily="49" charset="-122"/>
                        </a:rPr>
                        <a:t>2.</a:t>
                      </a:r>
                      <a:r>
                        <a:rPr lang="zh-CN" sz="1800" b="1" kern="100">
                          <a:solidFill>
                            <a:srgbClr val="002060"/>
                          </a:solidFill>
                          <a:effectLst/>
                          <a:latin typeface="黑体" pitchFamily="49" charset="-122"/>
                          <a:ea typeface="黑体" pitchFamily="49" charset="-122"/>
                        </a:rPr>
                        <a:t>劳动者对工资率的反应并非极其敏感</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spcAft>
                          <a:spcPts val="0"/>
                        </a:spcAft>
                      </a:pPr>
                      <a:r>
                        <a:rPr lang="zh-CN" sz="1800" b="1" kern="100" dirty="0">
                          <a:solidFill>
                            <a:srgbClr val="002060"/>
                          </a:solidFill>
                          <a:effectLst/>
                          <a:latin typeface="黑体" pitchFamily="49" charset="-122"/>
                          <a:ea typeface="黑体" pitchFamily="49" charset="-122"/>
                        </a:rPr>
                        <a:t>●劳动者认为目前企业支付的工资水平低于市场水平，他们往往也不会马上辞职，</a:t>
                      </a:r>
                      <a:r>
                        <a:rPr lang="zh-CN" altLang="en-US" sz="1800" b="1" kern="100" dirty="0">
                          <a:solidFill>
                            <a:srgbClr val="002060"/>
                          </a:solidFill>
                          <a:effectLst/>
                          <a:latin typeface="黑体" pitchFamily="49" charset="-122"/>
                          <a:ea typeface="黑体" pitchFamily="49" charset="-122"/>
                        </a:rPr>
                        <a:t>不断权衡，确保不会因为两份工作之间出现空挡而失去工资性报酬。</a:t>
                      </a:r>
                      <a:endParaRPr lang="zh-CN" sz="1800" b="1" kern="100" dirty="0">
                        <a:solidFill>
                          <a:srgbClr val="002060"/>
                        </a:solidFill>
                        <a:effectLst/>
                        <a:latin typeface="黑体" pitchFamily="49" charset="-122"/>
                        <a:ea typeface="黑体" pitchFamily="49" charset="-122"/>
                      </a:endParaRPr>
                    </a:p>
                    <a:p>
                      <a:pPr algn="l">
                        <a:spcAft>
                          <a:spcPts val="0"/>
                        </a:spcAft>
                      </a:pPr>
                      <a:r>
                        <a:rPr lang="zh-CN" sz="1800" b="1" kern="100" dirty="0">
                          <a:solidFill>
                            <a:srgbClr val="002060"/>
                          </a:solidFill>
                          <a:effectLst/>
                          <a:latin typeface="黑体" pitchFamily="49" charset="-122"/>
                          <a:ea typeface="黑体" pitchFamily="49" charset="-122"/>
                        </a:rPr>
                        <a:t>●</a:t>
                      </a:r>
                      <a:r>
                        <a:rPr lang="zh-CN" altLang="zh-CN" sz="1800" b="1" kern="100" dirty="0">
                          <a:solidFill>
                            <a:srgbClr val="002060"/>
                          </a:solidFill>
                          <a:effectLst/>
                          <a:latin typeface="黑体" pitchFamily="49" charset="-122"/>
                          <a:ea typeface="黑体" pitchFamily="49" charset="-122"/>
                        </a:rPr>
                        <a:t>工资水平也并非唯一的考虑因素</a:t>
                      </a:r>
                      <a:r>
                        <a:rPr lang="zh-CN" altLang="en-US" sz="1800" b="1" kern="100" dirty="0">
                          <a:solidFill>
                            <a:srgbClr val="002060"/>
                          </a:solidFill>
                          <a:effectLst/>
                          <a:latin typeface="黑体" pitchFamily="49" charset="-122"/>
                          <a:ea typeface="黑体" pitchFamily="49" charset="-122"/>
                        </a:rPr>
                        <a:t>，</a:t>
                      </a:r>
                      <a:r>
                        <a:rPr lang="zh-CN" sz="1800" b="1" kern="100" dirty="0">
                          <a:solidFill>
                            <a:srgbClr val="002060"/>
                          </a:solidFill>
                          <a:effectLst/>
                          <a:latin typeface="黑体" pitchFamily="49" charset="-122"/>
                          <a:ea typeface="黑体" pitchFamily="49" charset="-122"/>
                        </a:rPr>
                        <a:t>福利水平、交通便利程度、企业的地理位置、能否满足照顾家庭的需要等也是劳动者的重要考虑因素。</a:t>
                      </a:r>
                      <a:endParaRPr lang="en-US" altLang="zh-CN" sz="1800" b="1" kern="100" dirty="0">
                        <a:solidFill>
                          <a:srgbClr val="002060"/>
                        </a:solidFill>
                        <a:effectLst/>
                        <a:latin typeface="黑体" pitchFamily="49" charset="-122"/>
                        <a:ea typeface="黑体" pitchFamily="49" charset="-122"/>
                      </a:endParaRPr>
                    </a:p>
                  </a:txBody>
                  <a:tcPr marL="68580" marR="68580" marT="0" marB="0"/>
                </a:tc>
                <a:extLst>
                  <a:ext uri="{0D108BD9-81ED-4DB2-BD59-A6C34878D82A}">
                    <a16:rowId xmlns:a16="http://schemas.microsoft.com/office/drawing/2014/main" val="4241531935"/>
                  </a:ext>
                </a:extLst>
              </a:tr>
            </a:tbl>
          </a:graphicData>
        </a:graphic>
      </p:graphicFrame>
      <p:sp>
        <p:nvSpPr>
          <p:cNvPr id="15" name="矩形 14">
            <a:extLst>
              <a:ext uri="{FF2B5EF4-FFF2-40B4-BE49-F238E27FC236}">
                <a16:creationId xmlns:a16="http://schemas.microsoft.com/office/drawing/2014/main" id="{5ED74F86-A84B-4ADD-A3D1-582ECDCF4EB4}"/>
              </a:ext>
            </a:extLst>
          </p:cNvPr>
          <p:cNvSpPr/>
          <p:nvPr/>
        </p:nvSpPr>
        <p:spPr>
          <a:xfrm>
            <a:off x="438150" y="3606884"/>
            <a:ext cx="3784690" cy="507831"/>
          </a:xfrm>
          <a:prstGeom prst="rect">
            <a:avLst/>
          </a:prstGeom>
        </p:spPr>
        <p:txBody>
          <a:bodyPr wrap="none">
            <a:spAutoFit/>
          </a:bodyPr>
          <a:lstStyle/>
          <a:p>
            <a:pPr indent="280670">
              <a:lnSpc>
                <a:spcPct val="150000"/>
              </a:lnSpc>
            </a:pPr>
            <a:r>
              <a:rPr lang="en-US" altLang="zh-CN" b="1" u="sng" kern="100" dirty="0">
                <a:solidFill>
                  <a:srgbClr val="993300"/>
                </a:solidFill>
                <a:latin typeface="Calibri" panose="020F0502020204030204" pitchFamily="34" charset="0"/>
                <a:ea typeface="宋体" panose="02010600030101010101" pitchFamily="2" charset="-122"/>
                <a:cs typeface="宋体" panose="02010600030101010101" pitchFamily="2" charset="-122"/>
              </a:rPr>
              <a:t>29.</a:t>
            </a:r>
            <a:r>
              <a:rPr lang="zh-CN" altLang="zh-CN" b="1" u="sng" kern="100" dirty="0">
                <a:solidFill>
                  <a:srgbClr val="993300"/>
                </a:solidFill>
                <a:latin typeface="Calibri" panose="020F0502020204030204" pitchFamily="34" charset="0"/>
                <a:ea typeface="宋体" panose="02010600030101010101" pitchFamily="2" charset="-122"/>
                <a:cs typeface="宋体" panose="02010600030101010101" pitchFamily="2" charset="-122"/>
              </a:rPr>
              <a:t>政府促进就业的宏观经济政策</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16" name="表格 15">
            <a:extLst>
              <a:ext uri="{FF2B5EF4-FFF2-40B4-BE49-F238E27FC236}">
                <a16:creationId xmlns:a16="http://schemas.microsoft.com/office/drawing/2014/main" id="{1533097C-CDB7-42BB-AA52-0290FF58B0CB}"/>
              </a:ext>
            </a:extLst>
          </p:cNvPr>
          <p:cNvGraphicFramePr>
            <a:graphicFrameLocks noGrp="1"/>
          </p:cNvGraphicFramePr>
          <p:nvPr/>
        </p:nvGraphicFramePr>
        <p:xfrm>
          <a:off x="692150" y="4301067"/>
          <a:ext cx="10837863" cy="822960"/>
        </p:xfrm>
        <a:graphic>
          <a:graphicData uri="http://schemas.openxmlformats.org/drawingml/2006/table">
            <a:tbl>
              <a:tblPr>
                <a:tableStyleId>{5C22544A-7EE6-4342-B048-85BDC9FD1C3A}</a:tableStyleId>
              </a:tblPr>
              <a:tblGrid>
                <a:gridCol w="2931584">
                  <a:extLst>
                    <a:ext uri="{9D8B030D-6E8A-4147-A177-3AD203B41FA5}">
                      <a16:colId xmlns:a16="http://schemas.microsoft.com/office/drawing/2014/main" val="2434523079"/>
                    </a:ext>
                  </a:extLst>
                </a:gridCol>
                <a:gridCol w="7906279">
                  <a:extLst>
                    <a:ext uri="{9D8B030D-6E8A-4147-A177-3AD203B41FA5}">
                      <a16:colId xmlns:a16="http://schemas.microsoft.com/office/drawing/2014/main" val="4145553144"/>
                    </a:ext>
                  </a:extLst>
                </a:gridCol>
              </a:tblGrid>
              <a:tr h="0">
                <a:tc>
                  <a:txBody>
                    <a:bodyPr/>
                    <a:lstStyle/>
                    <a:p>
                      <a:pPr algn="l">
                        <a:spcAft>
                          <a:spcPts val="0"/>
                        </a:spcAft>
                      </a:pPr>
                      <a:r>
                        <a:rPr lang="en-US" sz="1800" b="1" kern="100">
                          <a:solidFill>
                            <a:srgbClr val="002060"/>
                          </a:solidFill>
                          <a:effectLst/>
                          <a:latin typeface="黑体" pitchFamily="49" charset="-122"/>
                          <a:ea typeface="黑体" pitchFamily="49" charset="-122"/>
                        </a:rPr>
                        <a:t>1.</a:t>
                      </a:r>
                      <a:r>
                        <a:rPr lang="zh-CN" sz="1800" b="1" kern="100">
                          <a:solidFill>
                            <a:srgbClr val="002060"/>
                          </a:solidFill>
                          <a:effectLst/>
                          <a:latin typeface="黑体" pitchFamily="49" charset="-122"/>
                          <a:ea typeface="黑体" pitchFamily="49" charset="-122"/>
                        </a:rPr>
                        <a:t>宏观经济管理的重要目标</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spcAft>
                          <a:spcPts val="0"/>
                        </a:spcAft>
                      </a:pPr>
                      <a:r>
                        <a:rPr lang="zh-CN" sz="1800" b="1" kern="100">
                          <a:solidFill>
                            <a:srgbClr val="002060"/>
                          </a:solidFill>
                          <a:effectLst/>
                          <a:latin typeface="黑体" pitchFamily="49" charset="-122"/>
                          <a:ea typeface="黑体" pitchFamily="49" charset="-122"/>
                        </a:rPr>
                        <a:t>即：充分就业</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349926166"/>
                  </a:ext>
                </a:extLst>
              </a:tr>
              <a:tr h="0">
                <a:tc>
                  <a:txBody>
                    <a:bodyPr/>
                    <a:lstStyle/>
                    <a:p>
                      <a:pPr algn="l">
                        <a:spcAft>
                          <a:spcPts val="0"/>
                        </a:spcAft>
                      </a:pPr>
                      <a:r>
                        <a:rPr lang="en-US" sz="1800" b="1" kern="100">
                          <a:solidFill>
                            <a:srgbClr val="002060"/>
                          </a:solidFill>
                          <a:effectLst/>
                          <a:latin typeface="黑体" pitchFamily="49" charset="-122"/>
                          <a:ea typeface="黑体" pitchFamily="49" charset="-122"/>
                        </a:rPr>
                        <a:t>2.</a:t>
                      </a:r>
                      <a:r>
                        <a:rPr lang="zh-CN" sz="1800" b="1" kern="100">
                          <a:solidFill>
                            <a:srgbClr val="002060"/>
                          </a:solidFill>
                          <a:effectLst/>
                          <a:latin typeface="黑体" pitchFamily="49" charset="-122"/>
                          <a:ea typeface="黑体" pitchFamily="49" charset="-122"/>
                        </a:rPr>
                        <a:t>政策种类</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spcAft>
                          <a:spcPts val="0"/>
                        </a:spcAft>
                      </a:pPr>
                      <a:r>
                        <a:rPr lang="zh-CN" sz="1800" b="1" kern="100" dirty="0">
                          <a:solidFill>
                            <a:srgbClr val="002060"/>
                          </a:solidFill>
                          <a:effectLst/>
                          <a:latin typeface="黑体" pitchFamily="49" charset="-122"/>
                          <a:ea typeface="黑体" pitchFamily="49" charset="-122"/>
                        </a:rPr>
                        <a:t>包括货币政策、财政政策、收入政策、人力政策、产业政策选择和就业结构调整等。</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289140003"/>
                  </a:ext>
                </a:extLst>
              </a:tr>
            </a:tbl>
          </a:graphicData>
        </a:graphic>
      </p:graphicFrame>
    </p:spTree>
    <p:extLst>
      <p:ext uri="{BB962C8B-B14F-4D97-AF65-F5344CB8AC3E}">
        <p14:creationId xmlns:p14="http://schemas.microsoft.com/office/powerpoint/2010/main" val="33916235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CC02C283-19AE-49C2-B7C1-DC3E77AF893E}"/>
              </a:ext>
            </a:extLst>
          </p:cNvPr>
          <p:cNvSpPr/>
          <p:nvPr/>
        </p:nvSpPr>
        <p:spPr>
          <a:xfrm>
            <a:off x="591060" y="487359"/>
            <a:ext cx="1748877" cy="507831"/>
          </a:xfrm>
          <a:prstGeom prst="rect">
            <a:avLst/>
          </a:prstGeom>
        </p:spPr>
        <p:txBody>
          <a:bodyPr wrap="none">
            <a:spAutoFit/>
          </a:bodyPr>
          <a:lstStyle/>
          <a:p>
            <a:pPr indent="280670">
              <a:lnSpc>
                <a:spcPct val="150000"/>
              </a:lnSpc>
            </a:pPr>
            <a:r>
              <a:rPr lang="en-US" altLang="zh-CN" b="1" u="sng" kern="100" dirty="0">
                <a:solidFill>
                  <a:srgbClr val="993300"/>
                </a:solidFill>
                <a:latin typeface="黑体" pitchFamily="49" charset="-122"/>
                <a:ea typeface="黑体" pitchFamily="49" charset="-122"/>
                <a:cs typeface="宋体" panose="02010600030101010101" pitchFamily="2" charset="-122"/>
              </a:rPr>
              <a:t>30.</a:t>
            </a:r>
            <a:r>
              <a:rPr lang="zh-CN" altLang="zh-CN" b="1" u="sng" kern="100" dirty="0">
                <a:solidFill>
                  <a:srgbClr val="993300"/>
                </a:solidFill>
                <a:latin typeface="黑体" pitchFamily="49" charset="-122"/>
                <a:ea typeface="黑体" pitchFamily="49" charset="-122"/>
                <a:cs typeface="宋体" panose="02010600030101010101" pitchFamily="2" charset="-122"/>
              </a:rPr>
              <a:t>货币政策</a:t>
            </a:r>
            <a:endParaRPr lang="zh-CN" altLang="zh-CN" sz="1600" kern="100" dirty="0">
              <a:effectLst/>
              <a:latin typeface="黑体" pitchFamily="49" charset="-122"/>
              <a:ea typeface="黑体"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27DB6199-59E4-4773-BEB8-907E92C12E90}"/>
              </a:ext>
            </a:extLst>
          </p:cNvPr>
          <p:cNvGraphicFramePr>
            <a:graphicFrameLocks noGrp="1"/>
          </p:cNvGraphicFramePr>
          <p:nvPr/>
        </p:nvGraphicFramePr>
        <p:xfrm>
          <a:off x="692149" y="942453"/>
          <a:ext cx="10837864" cy="2743200"/>
        </p:xfrm>
        <a:graphic>
          <a:graphicData uri="http://schemas.openxmlformats.org/drawingml/2006/table">
            <a:tbl>
              <a:tblPr>
                <a:tableStyleId>{5C22544A-7EE6-4342-B048-85BDC9FD1C3A}</a:tableStyleId>
              </a:tblPr>
              <a:tblGrid>
                <a:gridCol w="2474384">
                  <a:extLst>
                    <a:ext uri="{9D8B030D-6E8A-4147-A177-3AD203B41FA5}">
                      <a16:colId xmlns:a16="http://schemas.microsoft.com/office/drawing/2014/main" val="2014963492"/>
                    </a:ext>
                  </a:extLst>
                </a:gridCol>
                <a:gridCol w="8363480">
                  <a:extLst>
                    <a:ext uri="{9D8B030D-6E8A-4147-A177-3AD203B41FA5}">
                      <a16:colId xmlns:a16="http://schemas.microsoft.com/office/drawing/2014/main" val="1923774477"/>
                    </a:ext>
                  </a:extLst>
                </a:gridCol>
              </a:tblGrid>
              <a:tr h="0">
                <a:tc>
                  <a:txBody>
                    <a:bodyPr/>
                    <a:lstStyle/>
                    <a:p>
                      <a:pPr algn="l">
                        <a:spcAft>
                          <a:spcPts val="0"/>
                        </a:spcAft>
                      </a:pPr>
                      <a:r>
                        <a:rPr lang="zh-CN" sz="1800" b="1" kern="100" dirty="0">
                          <a:solidFill>
                            <a:srgbClr val="002060"/>
                          </a:solidFill>
                          <a:effectLst/>
                        </a:rPr>
                        <a:t>（</a:t>
                      </a:r>
                      <a:r>
                        <a:rPr lang="en-US" sz="1800" b="1" kern="100" dirty="0">
                          <a:solidFill>
                            <a:srgbClr val="002060"/>
                          </a:solidFill>
                          <a:effectLst/>
                        </a:rPr>
                        <a:t>1</a:t>
                      </a:r>
                      <a:r>
                        <a:rPr lang="zh-CN" sz="1800" b="1" kern="100" dirty="0">
                          <a:solidFill>
                            <a:srgbClr val="002060"/>
                          </a:solidFill>
                          <a:effectLst/>
                        </a:rPr>
                        <a:t>）货币政策概念</a:t>
                      </a:r>
                      <a:endParaRPr lang="zh-CN" sz="1800" b="1" kern="100" dirty="0">
                        <a:solidFill>
                          <a:srgbClr val="00206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zh-CN" sz="1800" b="1" kern="100" dirty="0">
                          <a:solidFill>
                            <a:srgbClr val="002060"/>
                          </a:solidFill>
                          <a:effectLst/>
                        </a:rPr>
                        <a:t>货币政策是政府通过</a:t>
                      </a:r>
                      <a:r>
                        <a:rPr lang="zh-CN" sz="1800" b="1" u="dbl" kern="100" dirty="0">
                          <a:solidFill>
                            <a:srgbClr val="FF0000"/>
                          </a:solidFill>
                          <a:effectLst/>
                        </a:rPr>
                        <a:t>控制货币供应量</a:t>
                      </a:r>
                      <a:r>
                        <a:rPr lang="zh-CN" sz="1800" b="1" kern="100" dirty="0">
                          <a:solidFill>
                            <a:srgbClr val="002060"/>
                          </a:solidFill>
                          <a:effectLst/>
                        </a:rPr>
                        <a:t>调节经济运行的一种手段。在货币政策有助于实现诸如充分就业、价格稳定和经济增长之类的目标限度内，它主要是通过</a:t>
                      </a:r>
                      <a:r>
                        <a:rPr lang="zh-CN" sz="1800" b="1" u="dbl" kern="100" dirty="0">
                          <a:solidFill>
                            <a:srgbClr val="002060"/>
                          </a:solidFill>
                          <a:effectLst/>
                        </a:rPr>
                        <a:t>对总需求进行调节</a:t>
                      </a:r>
                      <a:r>
                        <a:rPr lang="zh-CN" sz="1800" b="1" kern="100" dirty="0">
                          <a:solidFill>
                            <a:srgbClr val="002060"/>
                          </a:solidFill>
                          <a:effectLst/>
                        </a:rPr>
                        <a:t>从而对收入水平的影响来发挥作用的。</a:t>
                      </a:r>
                      <a:endParaRPr lang="zh-CN" sz="1800" b="1" kern="100" dirty="0">
                        <a:solidFill>
                          <a:srgbClr val="00206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779642461"/>
                  </a:ext>
                </a:extLst>
              </a:tr>
              <a:tr h="0">
                <a:tc rowSpan="2">
                  <a:txBody>
                    <a:bodyPr/>
                    <a:lstStyle/>
                    <a:p>
                      <a:pPr algn="l">
                        <a:spcAft>
                          <a:spcPts val="0"/>
                        </a:spcAft>
                      </a:pPr>
                      <a:r>
                        <a:rPr lang="zh-CN" sz="1800" b="1" kern="100">
                          <a:solidFill>
                            <a:srgbClr val="002060"/>
                          </a:solidFill>
                          <a:effectLst/>
                        </a:rPr>
                        <a:t>（</a:t>
                      </a:r>
                      <a:r>
                        <a:rPr lang="en-US" sz="1800" b="1" kern="100">
                          <a:solidFill>
                            <a:srgbClr val="002060"/>
                          </a:solidFill>
                          <a:effectLst/>
                        </a:rPr>
                        <a:t>2</a:t>
                      </a:r>
                      <a:r>
                        <a:rPr lang="zh-CN" sz="1800" b="1" kern="100">
                          <a:solidFill>
                            <a:srgbClr val="002060"/>
                          </a:solidFill>
                          <a:effectLst/>
                        </a:rPr>
                        <a:t>）货币政策种类</a:t>
                      </a:r>
                      <a:endParaRPr lang="zh-CN" sz="1800" b="1" kern="100">
                        <a:solidFill>
                          <a:srgbClr val="00206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zh-CN" sz="1800" b="1" kern="100">
                          <a:solidFill>
                            <a:srgbClr val="002060"/>
                          </a:solidFill>
                          <a:effectLst/>
                        </a:rPr>
                        <a:t>第一，扩张性货币政策：</a:t>
                      </a:r>
                    </a:p>
                    <a:p>
                      <a:pPr algn="l">
                        <a:spcAft>
                          <a:spcPts val="0"/>
                        </a:spcAft>
                      </a:pPr>
                      <a:r>
                        <a:rPr lang="zh-CN" sz="1800" b="1" kern="100">
                          <a:solidFill>
                            <a:srgbClr val="002060"/>
                          </a:solidFill>
                          <a:effectLst/>
                        </a:rPr>
                        <a:t>●要点：是通过</a:t>
                      </a:r>
                      <a:r>
                        <a:rPr lang="zh-CN" sz="1800" b="1" u="dbl" kern="100">
                          <a:solidFill>
                            <a:srgbClr val="002060"/>
                          </a:solidFill>
                          <a:effectLst/>
                        </a:rPr>
                        <a:t>提高货币供应增长速度</a:t>
                      </a:r>
                      <a:r>
                        <a:rPr lang="zh-CN" sz="1800" b="1" kern="100">
                          <a:solidFill>
                            <a:srgbClr val="002060"/>
                          </a:solidFill>
                          <a:effectLst/>
                        </a:rPr>
                        <a:t>来刺激总需求的增长。</a:t>
                      </a:r>
                    </a:p>
                    <a:p>
                      <a:pPr algn="l">
                        <a:spcAft>
                          <a:spcPts val="0"/>
                        </a:spcAft>
                      </a:pPr>
                      <a:r>
                        <a:rPr lang="zh-CN" sz="1800" b="1" kern="100">
                          <a:solidFill>
                            <a:srgbClr val="002060"/>
                          </a:solidFill>
                          <a:effectLst/>
                        </a:rPr>
                        <a:t>●效果：增加生产、提高就业水平。</a:t>
                      </a:r>
                      <a:endParaRPr lang="zh-CN" sz="1800" b="1" kern="100">
                        <a:solidFill>
                          <a:srgbClr val="00206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586512637"/>
                  </a:ext>
                </a:extLst>
              </a:tr>
              <a:tr h="0">
                <a:tc vMerge="1">
                  <a:txBody>
                    <a:bodyPr/>
                    <a:lstStyle/>
                    <a:p>
                      <a:endParaRPr lang="zh-CN" altLang="en-US"/>
                    </a:p>
                  </a:txBody>
                  <a:tcPr/>
                </a:tc>
                <a:tc>
                  <a:txBody>
                    <a:bodyPr/>
                    <a:lstStyle/>
                    <a:p>
                      <a:pPr algn="l">
                        <a:spcAft>
                          <a:spcPts val="0"/>
                        </a:spcAft>
                      </a:pPr>
                      <a:r>
                        <a:rPr lang="zh-CN" sz="1800" b="1" kern="100">
                          <a:solidFill>
                            <a:srgbClr val="002060"/>
                          </a:solidFill>
                          <a:effectLst/>
                        </a:rPr>
                        <a:t>第二，紧缩性货币政策：</a:t>
                      </a:r>
                    </a:p>
                    <a:p>
                      <a:pPr algn="l">
                        <a:spcAft>
                          <a:spcPts val="0"/>
                        </a:spcAft>
                      </a:pPr>
                      <a:r>
                        <a:rPr lang="zh-CN" sz="1800" b="1" kern="100">
                          <a:solidFill>
                            <a:srgbClr val="002060"/>
                          </a:solidFill>
                          <a:effectLst/>
                        </a:rPr>
                        <a:t>●要点：是通过削减货币供应的增长率来降低总需求水平。</a:t>
                      </a:r>
                    </a:p>
                    <a:p>
                      <a:pPr algn="l">
                        <a:spcAft>
                          <a:spcPts val="0"/>
                        </a:spcAft>
                      </a:pPr>
                      <a:r>
                        <a:rPr lang="zh-CN" sz="1800" b="1" kern="100">
                          <a:solidFill>
                            <a:srgbClr val="002060"/>
                          </a:solidFill>
                          <a:effectLst/>
                        </a:rPr>
                        <a:t>●效果：治理通货膨胀有积极的作用；往往会使</a:t>
                      </a:r>
                      <a:r>
                        <a:rPr lang="zh-CN" sz="1800" b="1" u="dbl" kern="100">
                          <a:solidFill>
                            <a:srgbClr val="002060"/>
                          </a:solidFill>
                          <a:effectLst/>
                        </a:rPr>
                        <a:t>失业水平上升</a:t>
                      </a:r>
                      <a:r>
                        <a:rPr lang="zh-CN" sz="1800" b="1" kern="100">
                          <a:solidFill>
                            <a:srgbClr val="002060"/>
                          </a:solidFill>
                          <a:effectLst/>
                        </a:rPr>
                        <a:t>。</a:t>
                      </a:r>
                      <a:endParaRPr lang="zh-CN" sz="1800" b="1" kern="100">
                        <a:solidFill>
                          <a:srgbClr val="00206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914545784"/>
                  </a:ext>
                </a:extLst>
              </a:tr>
              <a:tr h="0">
                <a:tc>
                  <a:txBody>
                    <a:bodyPr/>
                    <a:lstStyle/>
                    <a:p>
                      <a:pPr algn="l">
                        <a:spcAft>
                          <a:spcPts val="0"/>
                        </a:spcAft>
                      </a:pPr>
                      <a:r>
                        <a:rPr lang="en-US" sz="1800" b="1" kern="100" dirty="0">
                          <a:solidFill>
                            <a:srgbClr val="002060"/>
                          </a:solidFill>
                          <a:effectLst/>
                        </a:rPr>
                        <a:t>(3)</a:t>
                      </a:r>
                      <a:r>
                        <a:rPr lang="zh-CN" sz="1800" b="1" kern="100" dirty="0">
                          <a:solidFill>
                            <a:srgbClr val="002060"/>
                          </a:solidFill>
                          <a:effectLst/>
                        </a:rPr>
                        <a:t>货币政策施行手段</a:t>
                      </a:r>
                      <a:endParaRPr lang="zh-CN" sz="1800" b="1" kern="100" dirty="0">
                        <a:solidFill>
                          <a:srgbClr val="00206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zh-CN" sz="1800" b="1" kern="100" dirty="0">
                          <a:solidFill>
                            <a:srgbClr val="002060"/>
                          </a:solidFill>
                          <a:effectLst/>
                        </a:rPr>
                        <a:t>包括：法定准备金制度、贴现率调整、公开市场业务。</a:t>
                      </a:r>
                      <a:endParaRPr lang="zh-CN" sz="1800" b="1" kern="100" dirty="0">
                        <a:solidFill>
                          <a:srgbClr val="00206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39924536"/>
                  </a:ext>
                </a:extLst>
              </a:tr>
            </a:tbl>
          </a:graphicData>
        </a:graphic>
      </p:graphicFrame>
      <p:sp>
        <p:nvSpPr>
          <p:cNvPr id="8" name="矩形 7">
            <a:extLst>
              <a:ext uri="{FF2B5EF4-FFF2-40B4-BE49-F238E27FC236}">
                <a16:creationId xmlns:a16="http://schemas.microsoft.com/office/drawing/2014/main" id="{91057383-0C7E-4E7F-81B0-80E5DFCCF4C9}"/>
              </a:ext>
            </a:extLst>
          </p:cNvPr>
          <p:cNvSpPr/>
          <p:nvPr/>
        </p:nvSpPr>
        <p:spPr>
          <a:xfrm>
            <a:off x="692150" y="3639361"/>
            <a:ext cx="1748877" cy="507831"/>
          </a:xfrm>
          <a:prstGeom prst="rect">
            <a:avLst/>
          </a:prstGeom>
        </p:spPr>
        <p:txBody>
          <a:bodyPr wrap="none">
            <a:spAutoFit/>
          </a:bodyPr>
          <a:lstStyle/>
          <a:p>
            <a:pPr indent="280670">
              <a:lnSpc>
                <a:spcPct val="150000"/>
              </a:lnSpc>
            </a:pPr>
            <a:r>
              <a:rPr lang="en-US" altLang="zh-CN" b="1" u="sng" kern="100" dirty="0">
                <a:solidFill>
                  <a:srgbClr val="993300"/>
                </a:solidFill>
                <a:latin typeface="黑体" pitchFamily="49" charset="-122"/>
                <a:ea typeface="黑体" pitchFamily="49" charset="-122"/>
                <a:cs typeface="宋体" panose="02010600030101010101" pitchFamily="2" charset="-122"/>
              </a:rPr>
              <a:t>31.</a:t>
            </a:r>
            <a:r>
              <a:rPr lang="zh-CN" altLang="zh-CN" b="1" u="sng" kern="100" dirty="0">
                <a:solidFill>
                  <a:srgbClr val="993300"/>
                </a:solidFill>
                <a:latin typeface="黑体" pitchFamily="49" charset="-122"/>
                <a:ea typeface="黑体" pitchFamily="49" charset="-122"/>
                <a:cs typeface="宋体" panose="02010600030101010101" pitchFamily="2" charset="-122"/>
              </a:rPr>
              <a:t>财政政策</a:t>
            </a:r>
            <a:endParaRPr lang="zh-CN" altLang="zh-CN" sz="1600" kern="100" dirty="0">
              <a:effectLst/>
              <a:latin typeface="黑体" pitchFamily="49" charset="-122"/>
              <a:ea typeface="黑体" pitchFamily="49"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id="{6AECB409-7ECB-455E-AA46-DF5F626A1C3F}"/>
              </a:ext>
            </a:extLst>
          </p:cNvPr>
          <p:cNvGraphicFramePr>
            <a:graphicFrameLocks noGrp="1"/>
          </p:cNvGraphicFramePr>
          <p:nvPr/>
        </p:nvGraphicFramePr>
        <p:xfrm>
          <a:off x="692148" y="4201055"/>
          <a:ext cx="10837864" cy="2331720"/>
        </p:xfrm>
        <a:graphic>
          <a:graphicData uri="http://schemas.openxmlformats.org/drawingml/2006/table">
            <a:tbl>
              <a:tblPr>
                <a:tableStyleId>{5C22544A-7EE6-4342-B048-85BDC9FD1C3A}</a:tableStyleId>
              </a:tblPr>
              <a:tblGrid>
                <a:gridCol w="2525185">
                  <a:extLst>
                    <a:ext uri="{9D8B030D-6E8A-4147-A177-3AD203B41FA5}">
                      <a16:colId xmlns:a16="http://schemas.microsoft.com/office/drawing/2014/main" val="298175706"/>
                    </a:ext>
                  </a:extLst>
                </a:gridCol>
                <a:gridCol w="8312679">
                  <a:extLst>
                    <a:ext uri="{9D8B030D-6E8A-4147-A177-3AD203B41FA5}">
                      <a16:colId xmlns:a16="http://schemas.microsoft.com/office/drawing/2014/main" val="3365318261"/>
                    </a:ext>
                  </a:extLst>
                </a:gridCol>
              </a:tblGrid>
              <a:tr h="0">
                <a:tc>
                  <a:txBody>
                    <a:bodyPr/>
                    <a:lstStyle/>
                    <a:p>
                      <a:pPr algn="l">
                        <a:spcAft>
                          <a:spcPts val="0"/>
                        </a:spcAft>
                      </a:pPr>
                      <a:r>
                        <a:rPr lang="zh-CN" sz="1700" b="1" kern="100" dirty="0">
                          <a:solidFill>
                            <a:srgbClr val="002060"/>
                          </a:solidFill>
                          <a:effectLst/>
                          <a:latin typeface="黑体" pitchFamily="49" charset="-122"/>
                          <a:ea typeface="黑体" pitchFamily="49" charset="-122"/>
                        </a:rPr>
                        <a:t>（</a:t>
                      </a:r>
                      <a:r>
                        <a:rPr lang="en-US" sz="1700" b="1" kern="100" dirty="0">
                          <a:solidFill>
                            <a:srgbClr val="002060"/>
                          </a:solidFill>
                          <a:effectLst/>
                          <a:latin typeface="黑体" pitchFamily="49" charset="-122"/>
                          <a:ea typeface="黑体" pitchFamily="49" charset="-122"/>
                        </a:rPr>
                        <a:t>1</a:t>
                      </a:r>
                      <a:r>
                        <a:rPr lang="zh-CN" sz="1700" b="1" kern="100" dirty="0">
                          <a:solidFill>
                            <a:srgbClr val="002060"/>
                          </a:solidFill>
                          <a:effectLst/>
                          <a:latin typeface="黑体" pitchFamily="49" charset="-122"/>
                          <a:ea typeface="黑体" pitchFamily="49" charset="-122"/>
                        </a:rPr>
                        <a:t>）财政政策概念</a:t>
                      </a:r>
                      <a:endParaRPr lang="zh-CN" sz="17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spcAft>
                          <a:spcPts val="0"/>
                        </a:spcAft>
                      </a:pPr>
                      <a:r>
                        <a:rPr lang="zh-CN" sz="1700" b="1" kern="100" dirty="0">
                          <a:solidFill>
                            <a:srgbClr val="002060"/>
                          </a:solidFill>
                          <a:effectLst/>
                          <a:latin typeface="黑体" pitchFamily="49" charset="-122"/>
                          <a:ea typeface="黑体" pitchFamily="49" charset="-122"/>
                        </a:rPr>
                        <a:t>财政政策是利用</a:t>
                      </a:r>
                      <a:r>
                        <a:rPr lang="zh-CN" sz="1700" b="1" u="dbl" kern="100" dirty="0">
                          <a:solidFill>
                            <a:srgbClr val="FF0000"/>
                          </a:solidFill>
                          <a:effectLst/>
                          <a:latin typeface="黑体" pitchFamily="49" charset="-122"/>
                          <a:ea typeface="黑体" pitchFamily="49" charset="-122"/>
                        </a:rPr>
                        <a:t>政府预算</a:t>
                      </a:r>
                      <a:r>
                        <a:rPr lang="zh-CN" sz="1700" b="1" kern="100" dirty="0">
                          <a:solidFill>
                            <a:srgbClr val="002060"/>
                          </a:solidFill>
                          <a:effectLst/>
                          <a:latin typeface="黑体" pitchFamily="49" charset="-122"/>
                          <a:ea typeface="黑体" pitchFamily="49" charset="-122"/>
                        </a:rPr>
                        <a:t>来影响总需求的一种政策。</a:t>
                      </a:r>
                      <a:endParaRPr lang="zh-CN" sz="17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800216105"/>
                  </a:ext>
                </a:extLst>
              </a:tr>
              <a:tr h="0">
                <a:tc rowSpan="2">
                  <a:txBody>
                    <a:bodyPr/>
                    <a:lstStyle/>
                    <a:p>
                      <a:pPr algn="l">
                        <a:spcAft>
                          <a:spcPts val="0"/>
                        </a:spcAft>
                      </a:pPr>
                      <a:r>
                        <a:rPr lang="zh-CN" sz="1700" b="1" kern="100" dirty="0">
                          <a:solidFill>
                            <a:srgbClr val="002060"/>
                          </a:solidFill>
                          <a:effectLst/>
                          <a:latin typeface="黑体" pitchFamily="49" charset="-122"/>
                          <a:ea typeface="黑体" pitchFamily="49" charset="-122"/>
                        </a:rPr>
                        <a:t>（</a:t>
                      </a:r>
                      <a:r>
                        <a:rPr lang="en-US" sz="1700" b="1" kern="100" dirty="0">
                          <a:solidFill>
                            <a:srgbClr val="002060"/>
                          </a:solidFill>
                          <a:effectLst/>
                          <a:latin typeface="黑体" pitchFamily="49" charset="-122"/>
                          <a:ea typeface="黑体" pitchFamily="49" charset="-122"/>
                        </a:rPr>
                        <a:t>2</a:t>
                      </a:r>
                      <a:r>
                        <a:rPr lang="zh-CN" sz="1700" b="1" kern="100" dirty="0">
                          <a:solidFill>
                            <a:srgbClr val="002060"/>
                          </a:solidFill>
                          <a:effectLst/>
                          <a:latin typeface="黑体" pitchFamily="49" charset="-122"/>
                          <a:ea typeface="黑体" pitchFamily="49" charset="-122"/>
                        </a:rPr>
                        <a:t>）财政政策种类</a:t>
                      </a:r>
                      <a:endParaRPr lang="zh-CN" sz="17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spcAft>
                          <a:spcPts val="0"/>
                        </a:spcAft>
                      </a:pPr>
                      <a:r>
                        <a:rPr lang="zh-CN" sz="1700" b="1" kern="100" dirty="0">
                          <a:solidFill>
                            <a:srgbClr val="002060"/>
                          </a:solidFill>
                          <a:effectLst/>
                          <a:latin typeface="黑体" pitchFamily="49" charset="-122"/>
                          <a:ea typeface="黑体" pitchFamily="49" charset="-122"/>
                        </a:rPr>
                        <a:t>第一，扩张性财政政策：</a:t>
                      </a:r>
                    </a:p>
                    <a:p>
                      <a:pPr algn="l">
                        <a:spcAft>
                          <a:spcPts val="0"/>
                        </a:spcAft>
                      </a:pPr>
                      <a:r>
                        <a:rPr lang="zh-CN" sz="1700" b="1" kern="100" dirty="0">
                          <a:solidFill>
                            <a:srgbClr val="002060"/>
                          </a:solidFill>
                          <a:effectLst/>
                          <a:latin typeface="黑体" pitchFamily="49" charset="-122"/>
                          <a:ea typeface="黑体" pitchFamily="49" charset="-122"/>
                        </a:rPr>
                        <a:t>●要点：通过</a:t>
                      </a:r>
                      <a:r>
                        <a:rPr lang="zh-CN" sz="1700" b="1" u="dbl" kern="100" dirty="0">
                          <a:solidFill>
                            <a:srgbClr val="002060"/>
                          </a:solidFill>
                          <a:effectLst/>
                          <a:latin typeface="黑体" pitchFamily="49" charset="-122"/>
                          <a:ea typeface="黑体" pitchFamily="49" charset="-122"/>
                        </a:rPr>
                        <a:t>降低税率、增加转移支付、扩大政府支出</a:t>
                      </a:r>
                      <a:r>
                        <a:rPr lang="zh-CN" sz="1700" b="1" kern="100" dirty="0">
                          <a:solidFill>
                            <a:srgbClr val="002060"/>
                          </a:solidFill>
                          <a:effectLst/>
                          <a:latin typeface="黑体" pitchFamily="49" charset="-122"/>
                          <a:ea typeface="黑体" pitchFamily="49" charset="-122"/>
                        </a:rPr>
                        <a:t>的方法刺激总需求的增加， 进而</a:t>
                      </a:r>
                      <a:r>
                        <a:rPr lang="zh-CN" sz="1700" b="1" u="dbl" kern="100" dirty="0">
                          <a:solidFill>
                            <a:srgbClr val="002060"/>
                          </a:solidFill>
                          <a:effectLst/>
                          <a:latin typeface="黑体" pitchFamily="49" charset="-122"/>
                          <a:ea typeface="黑体" pitchFamily="49" charset="-122"/>
                        </a:rPr>
                        <a:t>降低失业率</a:t>
                      </a:r>
                      <a:r>
                        <a:rPr lang="zh-CN" sz="1700" b="1" kern="100" dirty="0">
                          <a:solidFill>
                            <a:srgbClr val="002060"/>
                          </a:solidFill>
                          <a:effectLst/>
                          <a:latin typeface="黑体" pitchFamily="49" charset="-122"/>
                          <a:ea typeface="黑体" pitchFamily="49" charset="-122"/>
                        </a:rPr>
                        <a:t>的政策。</a:t>
                      </a:r>
                    </a:p>
                    <a:p>
                      <a:pPr algn="l">
                        <a:spcAft>
                          <a:spcPts val="0"/>
                        </a:spcAft>
                      </a:pPr>
                      <a:r>
                        <a:rPr lang="zh-CN" sz="1700" b="1" kern="100" dirty="0">
                          <a:solidFill>
                            <a:srgbClr val="002060"/>
                          </a:solidFill>
                          <a:effectLst/>
                          <a:latin typeface="黑体" pitchFamily="49" charset="-122"/>
                          <a:ea typeface="黑体" pitchFamily="49" charset="-122"/>
                        </a:rPr>
                        <a:t>●主要目标：</a:t>
                      </a:r>
                      <a:r>
                        <a:rPr lang="zh-CN" sz="1700" b="1" u="dbl" kern="100" dirty="0">
                          <a:solidFill>
                            <a:srgbClr val="002060"/>
                          </a:solidFill>
                          <a:effectLst/>
                          <a:latin typeface="黑体" pitchFamily="49" charset="-122"/>
                          <a:ea typeface="黑体" pitchFamily="49" charset="-122"/>
                        </a:rPr>
                        <a:t>提高就业水平</a:t>
                      </a:r>
                      <a:endParaRPr lang="zh-CN" sz="17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825633894"/>
                  </a:ext>
                </a:extLst>
              </a:tr>
              <a:tr h="0">
                <a:tc vMerge="1">
                  <a:txBody>
                    <a:bodyPr/>
                    <a:lstStyle/>
                    <a:p>
                      <a:endParaRPr lang="zh-CN" altLang="en-US"/>
                    </a:p>
                  </a:txBody>
                  <a:tcPr/>
                </a:tc>
                <a:tc>
                  <a:txBody>
                    <a:bodyPr/>
                    <a:lstStyle/>
                    <a:p>
                      <a:pPr algn="l">
                        <a:spcAft>
                          <a:spcPts val="0"/>
                        </a:spcAft>
                      </a:pPr>
                      <a:r>
                        <a:rPr lang="zh-CN" sz="1700" b="1" kern="100">
                          <a:solidFill>
                            <a:srgbClr val="002060"/>
                          </a:solidFill>
                          <a:effectLst/>
                          <a:latin typeface="黑体" pitchFamily="49" charset="-122"/>
                          <a:ea typeface="黑体" pitchFamily="49" charset="-122"/>
                        </a:rPr>
                        <a:t>第二，紧缩性财政政策：</a:t>
                      </a:r>
                    </a:p>
                    <a:p>
                      <a:pPr algn="l">
                        <a:spcAft>
                          <a:spcPts val="0"/>
                        </a:spcAft>
                      </a:pPr>
                      <a:r>
                        <a:rPr lang="zh-CN" sz="1700" b="1" kern="100">
                          <a:solidFill>
                            <a:srgbClr val="002060"/>
                          </a:solidFill>
                          <a:effectLst/>
                          <a:latin typeface="黑体" pitchFamily="49" charset="-122"/>
                          <a:ea typeface="黑体" pitchFamily="49" charset="-122"/>
                        </a:rPr>
                        <a:t>●要点：主要是</a:t>
                      </a:r>
                      <a:r>
                        <a:rPr lang="zh-CN" sz="1700" b="1" u="dbl" kern="100">
                          <a:solidFill>
                            <a:srgbClr val="002060"/>
                          </a:solidFill>
                          <a:effectLst/>
                          <a:latin typeface="黑体" pitchFamily="49" charset="-122"/>
                          <a:ea typeface="黑体" pitchFamily="49" charset="-122"/>
                        </a:rPr>
                        <a:t>提高税率、减少转移支付、降低政府支出</a:t>
                      </a:r>
                      <a:r>
                        <a:rPr lang="zh-CN" sz="1700" b="1" kern="100">
                          <a:solidFill>
                            <a:srgbClr val="002060"/>
                          </a:solidFill>
                          <a:effectLst/>
                          <a:latin typeface="黑体" pitchFamily="49" charset="-122"/>
                          <a:ea typeface="黑体" pitchFamily="49" charset="-122"/>
                        </a:rPr>
                        <a:t>。</a:t>
                      </a:r>
                    </a:p>
                    <a:p>
                      <a:pPr algn="l">
                        <a:spcAft>
                          <a:spcPts val="0"/>
                        </a:spcAft>
                      </a:pPr>
                      <a:r>
                        <a:rPr lang="zh-CN" sz="1700" b="1" kern="100">
                          <a:solidFill>
                            <a:srgbClr val="002060"/>
                          </a:solidFill>
                          <a:effectLst/>
                          <a:latin typeface="黑体" pitchFamily="49" charset="-122"/>
                          <a:ea typeface="黑体" pitchFamily="49" charset="-122"/>
                        </a:rPr>
                        <a:t>●效果：降低通货膨胀率有积极的作用，但</a:t>
                      </a:r>
                      <a:r>
                        <a:rPr lang="zh-CN" sz="1700" b="1" u="dbl" kern="100">
                          <a:solidFill>
                            <a:srgbClr val="002060"/>
                          </a:solidFill>
                          <a:effectLst/>
                          <a:latin typeface="黑体" pitchFamily="49" charset="-122"/>
                          <a:ea typeface="黑体" pitchFamily="49" charset="-122"/>
                        </a:rPr>
                        <a:t>不利于就业水平的提高</a:t>
                      </a:r>
                      <a:r>
                        <a:rPr lang="zh-CN" sz="1700" b="1" kern="100">
                          <a:solidFill>
                            <a:srgbClr val="002060"/>
                          </a:solidFill>
                          <a:effectLst/>
                          <a:latin typeface="黑体" pitchFamily="49" charset="-122"/>
                          <a:ea typeface="黑体" pitchFamily="49" charset="-122"/>
                        </a:rPr>
                        <a:t>。</a:t>
                      </a:r>
                      <a:endParaRPr lang="zh-CN" sz="17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557837341"/>
                  </a:ext>
                </a:extLst>
              </a:tr>
              <a:tr h="0">
                <a:tc>
                  <a:txBody>
                    <a:bodyPr/>
                    <a:lstStyle/>
                    <a:p>
                      <a:pPr algn="l">
                        <a:spcAft>
                          <a:spcPts val="0"/>
                        </a:spcAft>
                      </a:pPr>
                      <a:r>
                        <a:rPr lang="en-US" sz="1700" b="1" kern="100" dirty="0">
                          <a:solidFill>
                            <a:srgbClr val="002060"/>
                          </a:solidFill>
                          <a:effectLst/>
                          <a:latin typeface="黑体" pitchFamily="49" charset="-122"/>
                          <a:ea typeface="黑体" pitchFamily="49" charset="-122"/>
                        </a:rPr>
                        <a:t>(3)</a:t>
                      </a:r>
                      <a:r>
                        <a:rPr lang="zh-CN" sz="1700" b="1" kern="100" dirty="0">
                          <a:solidFill>
                            <a:srgbClr val="002060"/>
                          </a:solidFill>
                          <a:effectLst/>
                          <a:latin typeface="黑体" pitchFamily="49" charset="-122"/>
                          <a:ea typeface="黑体" pitchFamily="49" charset="-122"/>
                        </a:rPr>
                        <a:t>财政政策施行手段</a:t>
                      </a:r>
                      <a:endParaRPr lang="zh-CN" sz="17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spcAft>
                          <a:spcPts val="0"/>
                        </a:spcAft>
                      </a:pPr>
                      <a:r>
                        <a:rPr lang="zh-CN" sz="1700" b="1" kern="100" dirty="0">
                          <a:solidFill>
                            <a:srgbClr val="002060"/>
                          </a:solidFill>
                          <a:effectLst/>
                          <a:latin typeface="黑体" pitchFamily="49" charset="-122"/>
                          <a:ea typeface="黑体" pitchFamily="49" charset="-122"/>
                        </a:rPr>
                        <a:t>包括：</a:t>
                      </a:r>
                      <a:r>
                        <a:rPr lang="zh-CN" sz="1700" b="1" u="dbl" kern="100" dirty="0">
                          <a:solidFill>
                            <a:srgbClr val="002060"/>
                          </a:solidFill>
                          <a:effectLst/>
                          <a:latin typeface="黑体" pitchFamily="49" charset="-122"/>
                          <a:ea typeface="黑体" pitchFamily="49" charset="-122"/>
                        </a:rPr>
                        <a:t>调整税率和政府支出水平。</a:t>
                      </a:r>
                      <a:endParaRPr lang="zh-CN" sz="17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665413474"/>
                  </a:ext>
                </a:extLst>
              </a:tr>
            </a:tbl>
          </a:graphicData>
        </a:graphic>
      </p:graphicFrame>
    </p:spTree>
    <p:extLst>
      <p:ext uri="{BB962C8B-B14F-4D97-AF65-F5344CB8AC3E}">
        <p14:creationId xmlns:p14="http://schemas.microsoft.com/office/powerpoint/2010/main" val="21780671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AA3610E9-2816-432D-B336-F7B700BBE201}"/>
              </a:ext>
            </a:extLst>
          </p:cNvPr>
          <p:cNvSpPr/>
          <p:nvPr/>
        </p:nvSpPr>
        <p:spPr>
          <a:xfrm>
            <a:off x="958698" y="641400"/>
            <a:ext cx="1465466" cy="369332"/>
          </a:xfrm>
          <a:prstGeom prst="rect">
            <a:avLst/>
          </a:prstGeom>
        </p:spPr>
        <p:txBody>
          <a:bodyPr wrap="none">
            <a:spAutoFit/>
          </a:bodyPr>
          <a:lstStyle/>
          <a:p>
            <a:r>
              <a:rPr lang="en-US" altLang="zh-CN" b="1" u="sng" kern="100" dirty="0">
                <a:solidFill>
                  <a:srgbClr val="993300"/>
                </a:solidFill>
                <a:latin typeface="黑体" pitchFamily="49" charset="-122"/>
                <a:ea typeface="黑体" pitchFamily="49" charset="-122"/>
                <a:cs typeface="宋体" panose="02010600030101010101" pitchFamily="2" charset="-122"/>
              </a:rPr>
              <a:t>32.</a:t>
            </a:r>
            <a:r>
              <a:rPr lang="zh-CN" altLang="zh-CN" b="1" u="sng" kern="100" dirty="0">
                <a:solidFill>
                  <a:srgbClr val="993300"/>
                </a:solidFill>
                <a:latin typeface="黑体" pitchFamily="49" charset="-122"/>
                <a:ea typeface="黑体" pitchFamily="49" charset="-122"/>
                <a:cs typeface="宋体" panose="02010600030101010101" pitchFamily="2" charset="-122"/>
              </a:rPr>
              <a:t>收入政策</a:t>
            </a:r>
            <a:endParaRPr lang="zh-CN" altLang="en-US" dirty="0">
              <a:latin typeface="黑体" pitchFamily="49" charset="-122"/>
              <a:ea typeface="黑体" pitchFamily="49" charset="-122"/>
            </a:endParaRPr>
          </a:p>
        </p:txBody>
      </p:sp>
      <p:graphicFrame>
        <p:nvGraphicFramePr>
          <p:cNvPr id="7" name="表格 6">
            <a:extLst>
              <a:ext uri="{FF2B5EF4-FFF2-40B4-BE49-F238E27FC236}">
                <a16:creationId xmlns:a16="http://schemas.microsoft.com/office/drawing/2014/main" id="{64CA9045-9DCD-47A6-895B-7C5E6D3F7B27}"/>
              </a:ext>
            </a:extLst>
          </p:cNvPr>
          <p:cNvGraphicFramePr>
            <a:graphicFrameLocks noGrp="1"/>
          </p:cNvGraphicFramePr>
          <p:nvPr/>
        </p:nvGraphicFramePr>
        <p:xfrm>
          <a:off x="692150" y="1023931"/>
          <a:ext cx="10837863" cy="1371600"/>
        </p:xfrm>
        <a:graphic>
          <a:graphicData uri="http://schemas.openxmlformats.org/drawingml/2006/table">
            <a:tbl>
              <a:tblPr>
                <a:tableStyleId>{5C22544A-7EE6-4342-B048-85BDC9FD1C3A}</a:tableStyleId>
              </a:tblPr>
              <a:tblGrid>
                <a:gridCol w="2942152">
                  <a:extLst>
                    <a:ext uri="{9D8B030D-6E8A-4147-A177-3AD203B41FA5}">
                      <a16:colId xmlns:a16="http://schemas.microsoft.com/office/drawing/2014/main" val="368479188"/>
                    </a:ext>
                  </a:extLst>
                </a:gridCol>
                <a:gridCol w="7895711">
                  <a:extLst>
                    <a:ext uri="{9D8B030D-6E8A-4147-A177-3AD203B41FA5}">
                      <a16:colId xmlns:a16="http://schemas.microsoft.com/office/drawing/2014/main" val="487205797"/>
                    </a:ext>
                  </a:extLst>
                </a:gridCol>
              </a:tblGrid>
              <a:tr h="0">
                <a:tc>
                  <a:txBody>
                    <a:bodyPr/>
                    <a:lstStyle/>
                    <a:p>
                      <a:pPr algn="l">
                        <a:spcAft>
                          <a:spcPts val="0"/>
                        </a:spcAft>
                      </a:pPr>
                      <a:r>
                        <a:rPr lang="zh-CN" sz="1800" b="1" kern="100" dirty="0">
                          <a:solidFill>
                            <a:srgbClr val="002060"/>
                          </a:solidFill>
                          <a:effectLst/>
                          <a:latin typeface="黑体" pitchFamily="49" charset="-122"/>
                          <a:ea typeface="黑体" pitchFamily="49" charset="-122"/>
                        </a:rPr>
                        <a:t>（</a:t>
                      </a:r>
                      <a:r>
                        <a:rPr lang="en-US" sz="1800" b="1" kern="100" dirty="0">
                          <a:solidFill>
                            <a:srgbClr val="002060"/>
                          </a:solidFill>
                          <a:effectLst/>
                          <a:latin typeface="黑体" pitchFamily="49" charset="-122"/>
                          <a:ea typeface="黑体" pitchFamily="49" charset="-122"/>
                        </a:rPr>
                        <a:t>1</a:t>
                      </a:r>
                      <a:r>
                        <a:rPr lang="zh-CN" sz="1800" b="1" kern="100" dirty="0">
                          <a:solidFill>
                            <a:srgbClr val="002060"/>
                          </a:solidFill>
                          <a:effectLst/>
                          <a:latin typeface="黑体" pitchFamily="49" charset="-122"/>
                          <a:ea typeface="黑体" pitchFamily="49" charset="-122"/>
                        </a:rPr>
                        <a:t>）收入政策概念</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spcAft>
                          <a:spcPts val="0"/>
                        </a:spcAft>
                      </a:pPr>
                      <a:r>
                        <a:rPr lang="zh-CN" sz="1800" b="1" kern="100" dirty="0">
                          <a:solidFill>
                            <a:srgbClr val="002060"/>
                          </a:solidFill>
                          <a:effectLst/>
                          <a:latin typeface="黑体" pitchFamily="49" charset="-122"/>
                          <a:ea typeface="黑体" pitchFamily="49" charset="-122"/>
                        </a:rPr>
                        <a:t>收入政策实标上是一种</a:t>
                      </a:r>
                      <a:r>
                        <a:rPr lang="zh-CN" sz="1800" b="1" u="sng" kern="100" dirty="0">
                          <a:solidFill>
                            <a:srgbClr val="002060"/>
                          </a:solidFill>
                          <a:effectLst/>
                          <a:latin typeface="黑体" pitchFamily="49" charset="-122"/>
                          <a:ea typeface="黑体" pitchFamily="49" charset="-122"/>
                        </a:rPr>
                        <a:t>工资、物价管理政策</a:t>
                      </a:r>
                      <a:r>
                        <a:rPr lang="zh-CN" sz="1800" b="1" kern="100" dirty="0">
                          <a:solidFill>
                            <a:srgbClr val="002060"/>
                          </a:solidFill>
                          <a:effectLst/>
                          <a:latin typeface="黑体" pitchFamily="49" charset="-122"/>
                          <a:ea typeface="黑体" pitchFamily="49" charset="-122"/>
                        </a:rPr>
                        <a:t>。</a:t>
                      </a:r>
                    </a:p>
                    <a:p>
                      <a:pPr algn="l">
                        <a:spcAft>
                          <a:spcPts val="0"/>
                        </a:spcAft>
                      </a:pPr>
                      <a:r>
                        <a:rPr lang="zh-CN" sz="1800" b="1" kern="100" dirty="0">
                          <a:solidFill>
                            <a:srgbClr val="002060"/>
                          </a:solidFill>
                          <a:effectLst/>
                          <a:latin typeface="黑体" pitchFamily="49" charset="-122"/>
                          <a:ea typeface="黑体" pitchFamily="49" charset="-122"/>
                        </a:rPr>
                        <a:t>●工资管理的目标是对劳动力市场、劳动者的收入水平实施控制。</a:t>
                      </a:r>
                    </a:p>
                    <a:p>
                      <a:pPr algn="l">
                        <a:spcAft>
                          <a:spcPts val="0"/>
                        </a:spcAft>
                      </a:pPr>
                      <a:r>
                        <a:rPr lang="zh-CN" sz="1800" b="1" kern="100" dirty="0">
                          <a:solidFill>
                            <a:srgbClr val="002060"/>
                          </a:solidFill>
                          <a:effectLst/>
                          <a:latin typeface="黑体" pitchFamily="49" charset="-122"/>
                          <a:ea typeface="黑体" pitchFamily="49" charset="-122"/>
                        </a:rPr>
                        <a:t>●价格管理的目标是使企业能获得必要的利润，又能对价格水平实施控制。</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954306741"/>
                  </a:ext>
                </a:extLst>
              </a:tr>
              <a:tr h="213995">
                <a:tc>
                  <a:txBody>
                    <a:bodyPr/>
                    <a:lstStyle/>
                    <a:p>
                      <a:pPr algn="l">
                        <a:spcAft>
                          <a:spcPts val="0"/>
                        </a:spcAft>
                      </a:pPr>
                      <a:r>
                        <a:rPr lang="zh-CN" sz="1800" b="1" kern="100">
                          <a:solidFill>
                            <a:srgbClr val="002060"/>
                          </a:solidFill>
                          <a:effectLst/>
                          <a:latin typeface="黑体" pitchFamily="49" charset="-122"/>
                          <a:ea typeface="黑体" pitchFamily="49" charset="-122"/>
                        </a:rPr>
                        <a:t>（</a:t>
                      </a:r>
                      <a:r>
                        <a:rPr lang="en-US" sz="1800" b="1" kern="100">
                          <a:solidFill>
                            <a:srgbClr val="002060"/>
                          </a:solidFill>
                          <a:effectLst/>
                          <a:latin typeface="黑体" pitchFamily="49" charset="-122"/>
                          <a:ea typeface="黑体" pitchFamily="49" charset="-122"/>
                        </a:rPr>
                        <a:t>2</a:t>
                      </a:r>
                      <a:r>
                        <a:rPr lang="zh-CN" sz="1800" b="1" kern="100">
                          <a:solidFill>
                            <a:srgbClr val="002060"/>
                          </a:solidFill>
                          <a:effectLst/>
                          <a:latin typeface="黑体" pitchFamily="49" charset="-122"/>
                          <a:ea typeface="黑体" pitchFamily="49" charset="-122"/>
                        </a:rPr>
                        <a:t>）</a:t>
                      </a:r>
                      <a:r>
                        <a:rPr lang="zh-CN" sz="1800" b="1" u="sng" kern="100">
                          <a:solidFill>
                            <a:srgbClr val="002060"/>
                          </a:solidFill>
                          <a:effectLst/>
                          <a:latin typeface="黑体" pitchFamily="49" charset="-122"/>
                          <a:ea typeface="黑体" pitchFamily="49" charset="-122"/>
                        </a:rPr>
                        <a:t>政府实行的</a:t>
                      </a:r>
                      <a:r>
                        <a:rPr lang="zh-CN" sz="1800" b="1" kern="100">
                          <a:solidFill>
                            <a:srgbClr val="002060"/>
                          </a:solidFill>
                          <a:effectLst/>
                          <a:latin typeface="黑体" pitchFamily="49" charset="-122"/>
                          <a:ea typeface="黑体" pitchFamily="49" charset="-122"/>
                        </a:rPr>
                        <a:t>收入政策</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spcAft>
                          <a:spcPts val="0"/>
                        </a:spcAft>
                      </a:pPr>
                      <a:r>
                        <a:rPr lang="zh-CN" sz="1800" b="1" kern="100">
                          <a:solidFill>
                            <a:srgbClr val="002060"/>
                          </a:solidFill>
                          <a:effectLst/>
                          <a:latin typeface="黑体" pitchFamily="49" charset="-122"/>
                          <a:ea typeface="黑体" pitchFamily="49" charset="-122"/>
                        </a:rPr>
                        <a:t>即：工资一价格</a:t>
                      </a:r>
                      <a:r>
                        <a:rPr lang="zh-CN" sz="1800" b="1" u="dbl" kern="100">
                          <a:solidFill>
                            <a:srgbClr val="002060"/>
                          </a:solidFill>
                          <a:effectLst/>
                          <a:latin typeface="黑体" pitchFamily="49" charset="-122"/>
                          <a:ea typeface="黑体" pitchFamily="49" charset="-122"/>
                        </a:rPr>
                        <a:t>指导</a:t>
                      </a:r>
                      <a:r>
                        <a:rPr lang="zh-CN" sz="1800" b="1" kern="100">
                          <a:solidFill>
                            <a:srgbClr val="002060"/>
                          </a:solidFill>
                          <a:effectLst/>
                          <a:latin typeface="黑体" pitchFamily="49" charset="-122"/>
                          <a:ea typeface="黑体" pitchFamily="49" charset="-122"/>
                        </a:rPr>
                        <a:t>的方针（思想）</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057394673"/>
                  </a:ext>
                </a:extLst>
              </a:tr>
              <a:tr h="0">
                <a:tc>
                  <a:txBody>
                    <a:bodyPr/>
                    <a:lstStyle/>
                    <a:p>
                      <a:pPr algn="l">
                        <a:spcAft>
                          <a:spcPts val="0"/>
                        </a:spcAft>
                      </a:pPr>
                      <a:r>
                        <a:rPr lang="zh-CN" sz="1800" b="1" kern="100" dirty="0">
                          <a:solidFill>
                            <a:srgbClr val="002060"/>
                          </a:solidFill>
                          <a:effectLst/>
                          <a:latin typeface="黑体" pitchFamily="49" charset="-122"/>
                          <a:ea typeface="黑体" pitchFamily="49" charset="-122"/>
                        </a:rPr>
                        <a:t>（</a:t>
                      </a:r>
                      <a:r>
                        <a:rPr lang="en-US" sz="1800" b="1" kern="100" dirty="0">
                          <a:solidFill>
                            <a:srgbClr val="002060"/>
                          </a:solidFill>
                          <a:effectLst/>
                          <a:latin typeface="黑体" pitchFamily="49" charset="-122"/>
                          <a:ea typeface="黑体" pitchFamily="49" charset="-122"/>
                        </a:rPr>
                        <a:t>3</a:t>
                      </a:r>
                      <a:r>
                        <a:rPr lang="zh-CN" sz="1800" b="1" kern="100" dirty="0">
                          <a:solidFill>
                            <a:srgbClr val="002060"/>
                          </a:solidFill>
                          <a:effectLst/>
                          <a:latin typeface="黑体" pitchFamily="49" charset="-122"/>
                          <a:ea typeface="黑体" pitchFamily="49" charset="-122"/>
                        </a:rPr>
                        <a:t>）工资指导线制定原则</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spcAft>
                          <a:spcPts val="0"/>
                        </a:spcAft>
                      </a:pPr>
                      <a:r>
                        <a:rPr lang="zh-CN" sz="1800" b="1" kern="100" dirty="0">
                          <a:solidFill>
                            <a:srgbClr val="002060"/>
                          </a:solidFill>
                          <a:effectLst/>
                          <a:latin typeface="黑体" pitchFamily="49" charset="-122"/>
                          <a:ea typeface="黑体" pitchFamily="49" charset="-122"/>
                        </a:rPr>
                        <a:t>年度报酬增加百分比</a:t>
                      </a:r>
                      <a:r>
                        <a:rPr lang="zh-CN" sz="1800" b="1" u="sng" kern="100" dirty="0">
                          <a:solidFill>
                            <a:srgbClr val="002060"/>
                          </a:solidFill>
                          <a:effectLst/>
                          <a:latin typeface="黑体" pitchFamily="49" charset="-122"/>
                          <a:ea typeface="黑体" pitchFamily="49" charset="-122"/>
                        </a:rPr>
                        <a:t>不超过</a:t>
                      </a:r>
                      <a:r>
                        <a:rPr lang="zh-CN" sz="1800" b="1" kern="100" dirty="0">
                          <a:solidFill>
                            <a:srgbClr val="002060"/>
                          </a:solidFill>
                          <a:effectLst/>
                          <a:latin typeface="黑体" pitchFamily="49" charset="-122"/>
                          <a:ea typeface="黑体" pitchFamily="49" charset="-122"/>
                        </a:rPr>
                        <a:t>劳动生产率的增长趋势</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616715561"/>
                  </a:ext>
                </a:extLst>
              </a:tr>
            </a:tbl>
          </a:graphicData>
        </a:graphic>
      </p:graphicFrame>
      <p:sp>
        <p:nvSpPr>
          <p:cNvPr id="8" name="矩形 7">
            <a:extLst>
              <a:ext uri="{FF2B5EF4-FFF2-40B4-BE49-F238E27FC236}">
                <a16:creationId xmlns:a16="http://schemas.microsoft.com/office/drawing/2014/main" id="{431A6533-3DDB-48FE-8A73-1B8BC4B46053}"/>
              </a:ext>
            </a:extLst>
          </p:cNvPr>
          <p:cNvSpPr/>
          <p:nvPr/>
        </p:nvSpPr>
        <p:spPr>
          <a:xfrm>
            <a:off x="692150" y="2371827"/>
            <a:ext cx="1748877" cy="507831"/>
          </a:xfrm>
          <a:prstGeom prst="rect">
            <a:avLst/>
          </a:prstGeom>
        </p:spPr>
        <p:txBody>
          <a:bodyPr wrap="none">
            <a:spAutoFit/>
          </a:bodyPr>
          <a:lstStyle/>
          <a:p>
            <a:pPr indent="280670">
              <a:lnSpc>
                <a:spcPct val="150000"/>
              </a:lnSpc>
            </a:pPr>
            <a:r>
              <a:rPr lang="en-US" altLang="zh-CN" b="1" u="sng" kern="100" dirty="0">
                <a:solidFill>
                  <a:srgbClr val="993300"/>
                </a:solidFill>
                <a:latin typeface="黑体" pitchFamily="49" charset="-122"/>
                <a:ea typeface="黑体" pitchFamily="49" charset="-122"/>
                <a:cs typeface="宋体" panose="02010600030101010101" pitchFamily="2" charset="-122"/>
              </a:rPr>
              <a:t>33.</a:t>
            </a:r>
            <a:r>
              <a:rPr lang="zh-CN" altLang="zh-CN" b="1" u="sng" kern="100" dirty="0">
                <a:solidFill>
                  <a:srgbClr val="993300"/>
                </a:solidFill>
                <a:latin typeface="黑体" pitchFamily="49" charset="-122"/>
                <a:ea typeface="黑体" pitchFamily="49" charset="-122"/>
                <a:cs typeface="宋体" panose="02010600030101010101" pitchFamily="2" charset="-122"/>
              </a:rPr>
              <a:t>人力政策</a:t>
            </a:r>
            <a:endParaRPr lang="zh-CN" altLang="zh-CN" sz="1600" kern="100" dirty="0">
              <a:effectLst/>
              <a:latin typeface="黑体" pitchFamily="49" charset="-122"/>
              <a:ea typeface="黑体" pitchFamily="49"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id="{152DBCBD-CBCA-4A66-B769-805F997829BC}"/>
              </a:ext>
            </a:extLst>
          </p:cNvPr>
          <p:cNvGraphicFramePr>
            <a:graphicFrameLocks noGrp="1"/>
          </p:cNvGraphicFramePr>
          <p:nvPr/>
        </p:nvGraphicFramePr>
        <p:xfrm>
          <a:off x="692150" y="2917613"/>
          <a:ext cx="10837863" cy="548640"/>
        </p:xfrm>
        <a:graphic>
          <a:graphicData uri="http://schemas.openxmlformats.org/drawingml/2006/table">
            <a:tbl>
              <a:tblPr>
                <a:tableStyleId>{5C22544A-7EE6-4342-B048-85BDC9FD1C3A}</a:tableStyleId>
              </a:tblPr>
              <a:tblGrid>
                <a:gridCol w="1051983">
                  <a:extLst>
                    <a:ext uri="{9D8B030D-6E8A-4147-A177-3AD203B41FA5}">
                      <a16:colId xmlns:a16="http://schemas.microsoft.com/office/drawing/2014/main" val="1525739226"/>
                    </a:ext>
                  </a:extLst>
                </a:gridCol>
                <a:gridCol w="9785880">
                  <a:extLst>
                    <a:ext uri="{9D8B030D-6E8A-4147-A177-3AD203B41FA5}">
                      <a16:colId xmlns:a16="http://schemas.microsoft.com/office/drawing/2014/main" val="2331713041"/>
                    </a:ext>
                  </a:extLst>
                </a:gridCol>
              </a:tblGrid>
              <a:tr h="0">
                <a:tc>
                  <a:txBody>
                    <a:bodyPr/>
                    <a:lstStyle/>
                    <a:p>
                      <a:pPr algn="l">
                        <a:spcAft>
                          <a:spcPts val="0"/>
                        </a:spcAft>
                      </a:pPr>
                      <a:r>
                        <a:rPr lang="en-US" sz="1800" b="1" kern="100" dirty="0">
                          <a:solidFill>
                            <a:srgbClr val="002060"/>
                          </a:solidFill>
                          <a:effectLst/>
                          <a:latin typeface="黑体" pitchFamily="49" charset="-122"/>
                          <a:ea typeface="黑体" pitchFamily="49" charset="-122"/>
                        </a:rPr>
                        <a:t>1.</a:t>
                      </a:r>
                      <a:r>
                        <a:rPr lang="zh-CN" sz="1800" b="1" kern="100" dirty="0">
                          <a:solidFill>
                            <a:srgbClr val="002060"/>
                          </a:solidFill>
                          <a:effectLst/>
                          <a:latin typeface="黑体" pitchFamily="49" charset="-122"/>
                          <a:ea typeface="黑体" pitchFamily="49" charset="-122"/>
                        </a:rPr>
                        <a:t>性质</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spcAft>
                          <a:spcPts val="0"/>
                        </a:spcAft>
                      </a:pPr>
                      <a:r>
                        <a:rPr lang="zh-CN" sz="1800" b="1" kern="100">
                          <a:solidFill>
                            <a:srgbClr val="002060"/>
                          </a:solidFill>
                          <a:effectLst/>
                          <a:latin typeface="黑体" pitchFamily="49" charset="-122"/>
                          <a:ea typeface="黑体" pitchFamily="49" charset="-122"/>
                        </a:rPr>
                        <a:t>主要是针对劳动力市场的</a:t>
                      </a:r>
                      <a:r>
                        <a:rPr lang="zh-CN" sz="1800" b="1" u="sng" kern="100">
                          <a:solidFill>
                            <a:srgbClr val="002060"/>
                          </a:solidFill>
                          <a:effectLst/>
                          <a:latin typeface="黑体" pitchFamily="49" charset="-122"/>
                          <a:ea typeface="黑体" pitchFamily="49" charset="-122"/>
                        </a:rPr>
                        <a:t>结构性失业</a:t>
                      </a:r>
                      <a:r>
                        <a:rPr lang="zh-CN" sz="1800" b="1" kern="100">
                          <a:solidFill>
                            <a:srgbClr val="002060"/>
                          </a:solidFill>
                          <a:effectLst/>
                          <a:latin typeface="黑体" pitchFamily="49" charset="-122"/>
                          <a:ea typeface="黑体" pitchFamily="49" charset="-122"/>
                        </a:rPr>
                        <a:t>而提出的一种扩大就业的政策。</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777260597"/>
                  </a:ext>
                </a:extLst>
              </a:tr>
              <a:tr h="0">
                <a:tc>
                  <a:txBody>
                    <a:bodyPr/>
                    <a:lstStyle/>
                    <a:p>
                      <a:pPr algn="l">
                        <a:spcAft>
                          <a:spcPts val="0"/>
                        </a:spcAft>
                      </a:pPr>
                      <a:r>
                        <a:rPr lang="en-US" sz="1800" b="1" kern="100">
                          <a:solidFill>
                            <a:srgbClr val="002060"/>
                          </a:solidFill>
                          <a:effectLst/>
                          <a:latin typeface="黑体" pitchFamily="49" charset="-122"/>
                          <a:ea typeface="黑体" pitchFamily="49" charset="-122"/>
                        </a:rPr>
                        <a:t>2.</a:t>
                      </a:r>
                      <a:r>
                        <a:rPr lang="zh-CN" sz="1800" b="1" kern="100">
                          <a:solidFill>
                            <a:srgbClr val="002060"/>
                          </a:solidFill>
                          <a:effectLst/>
                          <a:latin typeface="黑体" pitchFamily="49" charset="-122"/>
                          <a:ea typeface="黑体" pitchFamily="49" charset="-122"/>
                        </a:rPr>
                        <a:t>依据</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spcAft>
                          <a:spcPts val="0"/>
                        </a:spcAft>
                      </a:pPr>
                      <a:r>
                        <a:rPr lang="zh-CN" sz="1800" b="1" kern="100" dirty="0">
                          <a:solidFill>
                            <a:srgbClr val="002060"/>
                          </a:solidFill>
                          <a:effectLst/>
                          <a:latin typeface="黑体" pitchFamily="49" charset="-122"/>
                          <a:ea typeface="黑体" pitchFamily="49" charset="-122"/>
                        </a:rPr>
                        <a:t>人力资本理论：论证了参加市场工作的能力</a:t>
                      </a:r>
                      <a:r>
                        <a:rPr lang="zh-CN" sz="1800" b="1" u="sng" kern="100" dirty="0">
                          <a:solidFill>
                            <a:srgbClr val="002060"/>
                          </a:solidFill>
                          <a:effectLst/>
                          <a:latin typeface="黑体" pitchFamily="49" charset="-122"/>
                          <a:ea typeface="黑体" pitchFamily="49" charset="-122"/>
                        </a:rPr>
                        <a:t>取决于经验、正规教育以及培训。</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561658712"/>
                  </a:ext>
                </a:extLst>
              </a:tr>
            </a:tbl>
          </a:graphicData>
        </a:graphic>
      </p:graphicFrame>
      <p:sp>
        <p:nvSpPr>
          <p:cNvPr id="10" name="矩形 9">
            <a:extLst>
              <a:ext uri="{FF2B5EF4-FFF2-40B4-BE49-F238E27FC236}">
                <a16:creationId xmlns:a16="http://schemas.microsoft.com/office/drawing/2014/main" id="{E2E231C3-6CB1-4FC2-ABA2-C3784FD4EED2}"/>
              </a:ext>
            </a:extLst>
          </p:cNvPr>
          <p:cNvSpPr/>
          <p:nvPr/>
        </p:nvSpPr>
        <p:spPr>
          <a:xfrm>
            <a:off x="692150" y="3417922"/>
            <a:ext cx="1748877" cy="507831"/>
          </a:xfrm>
          <a:prstGeom prst="rect">
            <a:avLst/>
          </a:prstGeom>
        </p:spPr>
        <p:txBody>
          <a:bodyPr wrap="none">
            <a:spAutoFit/>
          </a:bodyPr>
          <a:lstStyle/>
          <a:p>
            <a:pPr indent="280670">
              <a:lnSpc>
                <a:spcPct val="150000"/>
              </a:lnSpc>
            </a:pPr>
            <a:r>
              <a:rPr lang="en-US" altLang="zh-CN" b="1" u="sng" kern="100" dirty="0">
                <a:solidFill>
                  <a:srgbClr val="993300"/>
                </a:solidFill>
                <a:latin typeface="黑体" pitchFamily="49" charset="-122"/>
                <a:ea typeface="黑体" pitchFamily="49" charset="-122"/>
                <a:cs typeface="宋体" panose="02010600030101010101" pitchFamily="2" charset="-122"/>
              </a:rPr>
              <a:t>34.</a:t>
            </a:r>
            <a:r>
              <a:rPr lang="zh-CN" altLang="zh-CN" b="1" u="sng" kern="100" dirty="0">
                <a:solidFill>
                  <a:srgbClr val="993300"/>
                </a:solidFill>
                <a:latin typeface="黑体" pitchFamily="49" charset="-122"/>
                <a:ea typeface="黑体" pitchFamily="49" charset="-122"/>
                <a:cs typeface="宋体" panose="02010600030101010101" pitchFamily="2" charset="-122"/>
              </a:rPr>
              <a:t>产业政策</a:t>
            </a:r>
            <a:endParaRPr lang="zh-CN" altLang="zh-CN" sz="1600" kern="100" dirty="0">
              <a:effectLst/>
              <a:latin typeface="黑体" pitchFamily="49" charset="-122"/>
              <a:ea typeface="黑体" pitchFamily="49" charset="-122"/>
              <a:cs typeface="Times New Roman" panose="02020603050405020304" pitchFamily="18" charset="0"/>
            </a:endParaRPr>
          </a:p>
        </p:txBody>
      </p:sp>
      <p:graphicFrame>
        <p:nvGraphicFramePr>
          <p:cNvPr id="14" name="表格 13">
            <a:extLst>
              <a:ext uri="{FF2B5EF4-FFF2-40B4-BE49-F238E27FC236}">
                <a16:creationId xmlns:a16="http://schemas.microsoft.com/office/drawing/2014/main" id="{611410A7-1E68-4B4E-A314-8808B25F25A9}"/>
              </a:ext>
            </a:extLst>
          </p:cNvPr>
          <p:cNvGraphicFramePr>
            <a:graphicFrameLocks noGrp="1"/>
          </p:cNvGraphicFramePr>
          <p:nvPr/>
        </p:nvGraphicFramePr>
        <p:xfrm>
          <a:off x="692149" y="3860800"/>
          <a:ext cx="10837863" cy="1920240"/>
        </p:xfrm>
        <a:graphic>
          <a:graphicData uri="http://schemas.openxmlformats.org/drawingml/2006/table">
            <a:tbl>
              <a:tblPr>
                <a:tableStyleId>{5C22544A-7EE6-4342-B048-85BDC9FD1C3A}</a:tableStyleId>
              </a:tblPr>
              <a:tblGrid>
                <a:gridCol w="2548589">
                  <a:extLst>
                    <a:ext uri="{9D8B030D-6E8A-4147-A177-3AD203B41FA5}">
                      <a16:colId xmlns:a16="http://schemas.microsoft.com/office/drawing/2014/main" val="143141462"/>
                    </a:ext>
                  </a:extLst>
                </a:gridCol>
                <a:gridCol w="8289274">
                  <a:extLst>
                    <a:ext uri="{9D8B030D-6E8A-4147-A177-3AD203B41FA5}">
                      <a16:colId xmlns:a16="http://schemas.microsoft.com/office/drawing/2014/main" val="740873328"/>
                    </a:ext>
                  </a:extLst>
                </a:gridCol>
              </a:tblGrid>
              <a:tr h="0">
                <a:tc>
                  <a:txBody>
                    <a:bodyPr/>
                    <a:lstStyle/>
                    <a:p>
                      <a:pPr algn="l">
                        <a:spcAft>
                          <a:spcPts val="0"/>
                        </a:spcAft>
                      </a:pPr>
                      <a:r>
                        <a:rPr lang="zh-CN" sz="1800" b="1" kern="100">
                          <a:solidFill>
                            <a:srgbClr val="002060"/>
                          </a:solidFill>
                          <a:effectLst/>
                          <a:latin typeface="黑体" pitchFamily="49" charset="-122"/>
                          <a:ea typeface="黑体" pitchFamily="49" charset="-122"/>
                        </a:rPr>
                        <a:t>（</a:t>
                      </a:r>
                      <a:r>
                        <a:rPr lang="en-US" sz="1800" b="1" kern="100">
                          <a:solidFill>
                            <a:srgbClr val="002060"/>
                          </a:solidFill>
                          <a:effectLst/>
                          <a:latin typeface="黑体" pitchFamily="49" charset="-122"/>
                          <a:ea typeface="黑体" pitchFamily="49" charset="-122"/>
                        </a:rPr>
                        <a:t>1</a:t>
                      </a:r>
                      <a:r>
                        <a:rPr lang="zh-CN" sz="1800" b="1" kern="100">
                          <a:solidFill>
                            <a:srgbClr val="002060"/>
                          </a:solidFill>
                          <a:effectLst/>
                          <a:latin typeface="黑体" pitchFamily="49" charset="-122"/>
                          <a:ea typeface="黑体" pitchFamily="49" charset="-122"/>
                        </a:rPr>
                        <a:t>）产业政策概念</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spcAft>
                          <a:spcPts val="0"/>
                        </a:spcAft>
                      </a:pPr>
                      <a:r>
                        <a:rPr lang="zh-CN" sz="1800" b="1" kern="100">
                          <a:solidFill>
                            <a:srgbClr val="002060"/>
                          </a:solidFill>
                          <a:effectLst/>
                          <a:latin typeface="黑体" pitchFamily="49" charset="-122"/>
                          <a:ea typeface="黑体" pitchFamily="49" charset="-122"/>
                        </a:rPr>
                        <a:t>所谓产业政策，就是一个国家对其</a:t>
                      </a:r>
                      <a:r>
                        <a:rPr lang="zh-CN" sz="1800" b="1" u="sng" kern="100">
                          <a:solidFill>
                            <a:srgbClr val="002060"/>
                          </a:solidFill>
                          <a:effectLst/>
                          <a:latin typeface="黑体" pitchFamily="49" charset="-122"/>
                          <a:ea typeface="黑体" pitchFamily="49" charset="-122"/>
                        </a:rPr>
                        <a:t>产业结构</a:t>
                      </a:r>
                      <a:r>
                        <a:rPr lang="zh-CN" sz="1800" b="1" kern="100">
                          <a:solidFill>
                            <a:srgbClr val="002060"/>
                          </a:solidFill>
                          <a:effectLst/>
                          <a:latin typeface="黑体" pitchFamily="49" charset="-122"/>
                          <a:ea typeface="黑体" pitchFamily="49" charset="-122"/>
                        </a:rPr>
                        <a:t>实施引导、调节、管理的方针和政策。</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975604100"/>
                  </a:ext>
                </a:extLst>
              </a:tr>
              <a:tr h="0">
                <a:tc>
                  <a:txBody>
                    <a:bodyPr/>
                    <a:lstStyle/>
                    <a:p>
                      <a:pPr algn="l">
                        <a:spcAft>
                          <a:spcPts val="0"/>
                        </a:spcAft>
                      </a:pPr>
                      <a:r>
                        <a:rPr lang="zh-CN" sz="1800" b="1" kern="100">
                          <a:solidFill>
                            <a:srgbClr val="002060"/>
                          </a:solidFill>
                          <a:effectLst/>
                          <a:latin typeface="黑体" pitchFamily="49" charset="-122"/>
                          <a:ea typeface="黑体" pitchFamily="49" charset="-122"/>
                        </a:rPr>
                        <a:t>（</a:t>
                      </a:r>
                      <a:r>
                        <a:rPr lang="en-US" sz="1800" b="1" kern="100">
                          <a:solidFill>
                            <a:srgbClr val="002060"/>
                          </a:solidFill>
                          <a:effectLst/>
                          <a:latin typeface="黑体" pitchFamily="49" charset="-122"/>
                          <a:ea typeface="黑体" pitchFamily="49" charset="-122"/>
                        </a:rPr>
                        <a:t>2</a:t>
                      </a:r>
                      <a:r>
                        <a:rPr lang="zh-CN" sz="1800" b="1" kern="100">
                          <a:solidFill>
                            <a:srgbClr val="002060"/>
                          </a:solidFill>
                          <a:effectLst/>
                          <a:latin typeface="黑体" pitchFamily="49" charset="-122"/>
                          <a:ea typeface="黑体" pitchFamily="49" charset="-122"/>
                        </a:rPr>
                        <a:t>）“就业弹性”</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spcAft>
                          <a:spcPts val="0"/>
                        </a:spcAft>
                      </a:pPr>
                      <a:r>
                        <a:rPr lang="zh-CN" sz="1800" b="1" kern="100" dirty="0">
                          <a:solidFill>
                            <a:srgbClr val="002060"/>
                          </a:solidFill>
                          <a:effectLst/>
                          <a:latin typeface="黑体" pitchFamily="49" charset="-122"/>
                          <a:ea typeface="黑体" pitchFamily="49" charset="-122"/>
                        </a:rPr>
                        <a:t>●</a:t>
                      </a:r>
                      <a:r>
                        <a:rPr lang="zh-CN" sz="1800" b="1" u="sng" kern="100" dirty="0">
                          <a:solidFill>
                            <a:srgbClr val="002060"/>
                          </a:solidFill>
                          <a:effectLst/>
                          <a:latin typeface="黑体" pitchFamily="49" charset="-122"/>
                          <a:ea typeface="黑体" pitchFamily="49" charset="-122"/>
                        </a:rPr>
                        <a:t>产业的“就业弹性”：是反映产业政策对就业结构以及就业水平的影响程度的指标。它是指在某产业中产出增长百分比或经济增长百分比所带来的就业增长百分比</a:t>
                      </a:r>
                      <a:r>
                        <a:rPr lang="zh-CN" sz="1800" b="1" kern="100" dirty="0">
                          <a:solidFill>
                            <a:srgbClr val="002060"/>
                          </a:solidFill>
                          <a:effectLst/>
                          <a:latin typeface="黑体" pitchFamily="49" charset="-122"/>
                          <a:ea typeface="黑体" pitchFamily="49" charset="-122"/>
                        </a:rPr>
                        <a:t>。</a:t>
                      </a:r>
                    </a:p>
                    <a:p>
                      <a:pPr algn="l">
                        <a:spcAft>
                          <a:spcPts val="0"/>
                        </a:spcAft>
                      </a:pPr>
                      <a:r>
                        <a:rPr lang="zh-CN" sz="1800" b="1" kern="100" dirty="0">
                          <a:solidFill>
                            <a:srgbClr val="002060"/>
                          </a:solidFill>
                          <a:effectLst/>
                          <a:latin typeface="黑体" pitchFamily="49" charset="-122"/>
                          <a:ea typeface="黑体" pitchFamily="49" charset="-122"/>
                        </a:rPr>
                        <a:t>●</a:t>
                      </a:r>
                      <a:r>
                        <a:rPr lang="zh-CN" sz="1800" b="1" u="sng" kern="100" dirty="0">
                          <a:solidFill>
                            <a:srgbClr val="002060"/>
                          </a:solidFill>
                          <a:effectLst/>
                          <a:latin typeface="黑体" pitchFamily="49" charset="-122"/>
                          <a:ea typeface="黑体" pitchFamily="49" charset="-122"/>
                        </a:rPr>
                        <a:t>就业弹性高</a:t>
                      </a:r>
                      <a:r>
                        <a:rPr lang="zh-CN" sz="1800" b="1" kern="100" dirty="0">
                          <a:solidFill>
                            <a:srgbClr val="002060"/>
                          </a:solidFill>
                          <a:effectLst/>
                          <a:latin typeface="黑体" pitchFamily="49" charset="-122"/>
                          <a:ea typeface="黑体" pitchFamily="49" charset="-122"/>
                        </a:rPr>
                        <a:t>的国家或地区：</a:t>
                      </a:r>
                      <a:r>
                        <a:rPr lang="zh-CN" sz="1800" b="1" u="sng" kern="100" dirty="0">
                          <a:solidFill>
                            <a:srgbClr val="002060"/>
                          </a:solidFill>
                          <a:effectLst/>
                          <a:latin typeface="黑体" pitchFamily="49" charset="-122"/>
                          <a:ea typeface="黑体" pitchFamily="49" charset="-122"/>
                        </a:rPr>
                        <a:t>劳动密集型产业的比重较大</a:t>
                      </a:r>
                      <a:r>
                        <a:rPr lang="en-US" sz="1800" b="1" kern="100" dirty="0">
                          <a:solidFill>
                            <a:srgbClr val="002060"/>
                          </a:solidFill>
                          <a:effectLst/>
                          <a:latin typeface="黑体" pitchFamily="49" charset="-122"/>
                          <a:ea typeface="黑体" pitchFamily="49" charset="-122"/>
                        </a:rPr>
                        <a:t>;</a:t>
                      </a:r>
                      <a:endParaRPr lang="zh-CN" sz="1800" b="1" kern="100" dirty="0">
                        <a:solidFill>
                          <a:srgbClr val="002060"/>
                        </a:solidFill>
                        <a:effectLst/>
                        <a:latin typeface="黑体" pitchFamily="49" charset="-122"/>
                        <a:ea typeface="黑体" pitchFamily="49" charset="-122"/>
                      </a:endParaRPr>
                    </a:p>
                    <a:p>
                      <a:pPr algn="l">
                        <a:spcAft>
                          <a:spcPts val="0"/>
                        </a:spcAft>
                      </a:pPr>
                      <a:r>
                        <a:rPr lang="zh-CN" sz="1800" b="1" kern="100" dirty="0">
                          <a:solidFill>
                            <a:srgbClr val="002060"/>
                          </a:solidFill>
                          <a:effectLst/>
                          <a:latin typeface="黑体" pitchFamily="49" charset="-122"/>
                          <a:ea typeface="黑体" pitchFamily="49" charset="-122"/>
                        </a:rPr>
                        <a:t>●</a:t>
                      </a:r>
                      <a:r>
                        <a:rPr lang="zh-CN" sz="1800" b="1" u="sng" kern="100" dirty="0">
                          <a:solidFill>
                            <a:srgbClr val="002060"/>
                          </a:solidFill>
                          <a:effectLst/>
                          <a:latin typeface="黑体" pitchFamily="49" charset="-122"/>
                          <a:ea typeface="黑体" pitchFamily="49" charset="-122"/>
                        </a:rPr>
                        <a:t>就业弹性低</a:t>
                      </a:r>
                      <a:r>
                        <a:rPr lang="zh-CN" sz="1800" b="1" kern="100" dirty="0">
                          <a:solidFill>
                            <a:srgbClr val="002060"/>
                          </a:solidFill>
                          <a:effectLst/>
                          <a:latin typeface="黑体" pitchFamily="49" charset="-122"/>
                          <a:ea typeface="黑体" pitchFamily="49" charset="-122"/>
                        </a:rPr>
                        <a:t>的国家或地区：偏重</a:t>
                      </a:r>
                      <a:r>
                        <a:rPr lang="zh-CN" sz="1800" b="1" u="sng" kern="100" dirty="0">
                          <a:solidFill>
                            <a:srgbClr val="002060"/>
                          </a:solidFill>
                          <a:effectLst/>
                          <a:latin typeface="黑体" pitchFamily="49" charset="-122"/>
                          <a:ea typeface="黑体" pitchFamily="49" charset="-122"/>
                        </a:rPr>
                        <a:t>资本或技术密集型</a:t>
                      </a:r>
                      <a:r>
                        <a:rPr lang="zh-CN" sz="1800" b="1" kern="100" dirty="0">
                          <a:solidFill>
                            <a:srgbClr val="002060"/>
                          </a:solidFill>
                          <a:effectLst/>
                          <a:latin typeface="黑体" pitchFamily="49" charset="-122"/>
                          <a:ea typeface="黑体" pitchFamily="49" charset="-122"/>
                        </a:rPr>
                        <a:t>产业的产业政策。</a:t>
                      </a:r>
                    </a:p>
                    <a:p>
                      <a:pPr algn="l">
                        <a:spcAft>
                          <a:spcPts val="0"/>
                        </a:spcAft>
                      </a:pPr>
                      <a:r>
                        <a:rPr lang="zh-CN" sz="1800" b="1" kern="100" dirty="0">
                          <a:solidFill>
                            <a:srgbClr val="002060"/>
                          </a:solidFill>
                          <a:effectLst/>
                          <a:latin typeface="黑体" pitchFamily="49" charset="-122"/>
                          <a:ea typeface="黑体" pitchFamily="49" charset="-122"/>
                        </a:rPr>
                        <a:t>●</a:t>
                      </a:r>
                      <a:r>
                        <a:rPr lang="zh-CN" sz="1800" b="1" u="sng" kern="100" dirty="0">
                          <a:solidFill>
                            <a:srgbClr val="002060"/>
                          </a:solidFill>
                          <a:effectLst/>
                          <a:latin typeface="黑体" pitchFamily="49" charset="-122"/>
                          <a:ea typeface="黑体" pitchFamily="49" charset="-122"/>
                        </a:rPr>
                        <a:t>提高就业水平</a:t>
                      </a:r>
                      <a:r>
                        <a:rPr lang="zh-CN" sz="1800" b="1" kern="100" dirty="0">
                          <a:solidFill>
                            <a:srgbClr val="002060"/>
                          </a:solidFill>
                          <a:effectLst/>
                          <a:latin typeface="黑体" pitchFamily="49" charset="-122"/>
                          <a:ea typeface="黑体" pitchFamily="49" charset="-122"/>
                        </a:rPr>
                        <a:t>目标：</a:t>
                      </a:r>
                      <a:r>
                        <a:rPr lang="zh-CN" sz="1800" b="1" u="sng" kern="100" dirty="0">
                          <a:solidFill>
                            <a:srgbClr val="002060"/>
                          </a:solidFill>
                          <a:effectLst/>
                          <a:latin typeface="黑体" pitchFamily="49" charset="-122"/>
                          <a:ea typeface="黑体" pitchFamily="49" charset="-122"/>
                        </a:rPr>
                        <a:t>发展就业弹性高的产业</a:t>
                      </a:r>
                      <a:r>
                        <a:rPr lang="zh-CN" sz="1800" b="1" kern="100" dirty="0">
                          <a:solidFill>
                            <a:srgbClr val="002060"/>
                          </a:solidFill>
                          <a:effectLst/>
                          <a:latin typeface="黑体" pitchFamily="49" charset="-122"/>
                          <a:ea typeface="黑体" pitchFamily="49" charset="-122"/>
                        </a:rPr>
                        <a:t>无疑是一条重要出路。</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567070848"/>
                  </a:ext>
                </a:extLst>
              </a:tr>
            </a:tbl>
          </a:graphicData>
        </a:graphic>
      </p:graphicFrame>
    </p:spTree>
    <p:extLst>
      <p:ext uri="{BB962C8B-B14F-4D97-AF65-F5344CB8AC3E}">
        <p14:creationId xmlns:p14="http://schemas.microsoft.com/office/powerpoint/2010/main" val="26711242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2185E38A-CABB-4CFC-A11C-F96EF1A5E143}"/>
              </a:ext>
            </a:extLst>
          </p:cNvPr>
          <p:cNvSpPr/>
          <p:nvPr/>
        </p:nvSpPr>
        <p:spPr>
          <a:xfrm>
            <a:off x="483870" y="532723"/>
            <a:ext cx="3143489" cy="507831"/>
          </a:xfrm>
          <a:prstGeom prst="rect">
            <a:avLst/>
          </a:prstGeom>
        </p:spPr>
        <p:txBody>
          <a:bodyPr wrap="none">
            <a:spAutoFit/>
          </a:bodyPr>
          <a:lstStyle/>
          <a:p>
            <a:pPr indent="280670">
              <a:lnSpc>
                <a:spcPct val="150000"/>
              </a:lnSpc>
            </a:pPr>
            <a:r>
              <a:rPr lang="en-US" altLang="zh-CN" b="1" u="sng" kern="100" dirty="0">
                <a:solidFill>
                  <a:srgbClr val="993300"/>
                </a:solidFill>
                <a:latin typeface="黑体" pitchFamily="49" charset="-122"/>
                <a:ea typeface="黑体" pitchFamily="49" charset="-122"/>
                <a:cs typeface="宋体" panose="02010600030101010101" pitchFamily="2" charset="-122"/>
              </a:rPr>
              <a:t>35.</a:t>
            </a:r>
            <a:r>
              <a:rPr lang="zh-CN" altLang="zh-CN" b="1" u="sng" kern="100" dirty="0">
                <a:solidFill>
                  <a:srgbClr val="993300"/>
                </a:solidFill>
                <a:latin typeface="黑体" pitchFamily="49" charset="-122"/>
                <a:ea typeface="黑体" pitchFamily="49" charset="-122"/>
                <a:cs typeface="宋体" panose="02010600030101010101" pitchFamily="2" charset="-122"/>
              </a:rPr>
              <a:t>最低工资立法及其影响</a:t>
            </a:r>
            <a:endParaRPr lang="zh-CN" altLang="zh-CN" sz="1600" kern="100" dirty="0">
              <a:effectLst/>
              <a:latin typeface="黑体" pitchFamily="49" charset="-122"/>
              <a:ea typeface="黑体"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2FF84683-4E6E-4052-B74D-D7567930ECE8}"/>
              </a:ext>
            </a:extLst>
          </p:cNvPr>
          <p:cNvGraphicFramePr>
            <a:graphicFrameLocks noGrp="1"/>
          </p:cNvGraphicFramePr>
          <p:nvPr/>
        </p:nvGraphicFramePr>
        <p:xfrm>
          <a:off x="852729" y="1028658"/>
          <a:ext cx="10677284" cy="2468880"/>
        </p:xfrm>
        <a:graphic>
          <a:graphicData uri="http://schemas.openxmlformats.org/drawingml/2006/table">
            <a:tbl>
              <a:tblPr>
                <a:tableStyleId>{5C22544A-7EE6-4342-B048-85BDC9FD1C3A}</a:tableStyleId>
              </a:tblPr>
              <a:tblGrid>
                <a:gridCol w="2134956">
                  <a:extLst>
                    <a:ext uri="{9D8B030D-6E8A-4147-A177-3AD203B41FA5}">
                      <a16:colId xmlns:a16="http://schemas.microsoft.com/office/drawing/2014/main" val="2620499445"/>
                    </a:ext>
                  </a:extLst>
                </a:gridCol>
                <a:gridCol w="8542328">
                  <a:extLst>
                    <a:ext uri="{9D8B030D-6E8A-4147-A177-3AD203B41FA5}">
                      <a16:colId xmlns:a16="http://schemas.microsoft.com/office/drawing/2014/main" val="2493250975"/>
                    </a:ext>
                  </a:extLst>
                </a:gridCol>
              </a:tblGrid>
              <a:tr h="0">
                <a:tc>
                  <a:txBody>
                    <a:bodyPr/>
                    <a:lstStyle/>
                    <a:p>
                      <a:pPr algn="l">
                        <a:spcAft>
                          <a:spcPts val="0"/>
                        </a:spcAft>
                      </a:pPr>
                      <a:r>
                        <a:rPr lang="en-US" sz="1800" b="1" kern="100" dirty="0">
                          <a:solidFill>
                            <a:srgbClr val="002060"/>
                          </a:solidFill>
                          <a:effectLst/>
                          <a:latin typeface="黑体" pitchFamily="49" charset="-122"/>
                          <a:ea typeface="黑体" pitchFamily="49" charset="-122"/>
                        </a:rPr>
                        <a:t>(1)</a:t>
                      </a:r>
                      <a:r>
                        <a:rPr lang="zh-CN" sz="1800" b="1" kern="100" dirty="0">
                          <a:solidFill>
                            <a:srgbClr val="002060"/>
                          </a:solidFill>
                          <a:effectLst/>
                          <a:latin typeface="黑体" pitchFamily="49" charset="-122"/>
                          <a:ea typeface="黑体" pitchFamily="49" charset="-122"/>
                        </a:rPr>
                        <a:t>压缩效应</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spcAft>
                          <a:spcPts val="0"/>
                        </a:spcAft>
                      </a:pPr>
                      <a:r>
                        <a:rPr lang="zh-CN" sz="1800" b="1" kern="100" dirty="0">
                          <a:solidFill>
                            <a:srgbClr val="002060"/>
                          </a:solidFill>
                          <a:effectLst/>
                          <a:latin typeface="黑体" pitchFamily="49" charset="-122"/>
                          <a:ea typeface="黑体" pitchFamily="49" charset="-122"/>
                        </a:rPr>
                        <a:t>●最低工资立法</a:t>
                      </a:r>
                      <a:r>
                        <a:rPr lang="zh-CN" sz="1800" b="1" u="sng" kern="100" dirty="0">
                          <a:solidFill>
                            <a:srgbClr val="002060"/>
                          </a:solidFill>
                          <a:effectLst/>
                          <a:latin typeface="黑体" pitchFamily="49" charset="-122"/>
                          <a:ea typeface="黑体" pitchFamily="49" charset="-122"/>
                        </a:rPr>
                        <a:t>提高了</a:t>
                      </a:r>
                      <a:r>
                        <a:rPr lang="zh-CN" sz="1800" b="1" kern="100" dirty="0">
                          <a:solidFill>
                            <a:srgbClr val="002060"/>
                          </a:solidFill>
                          <a:effectLst/>
                          <a:latin typeface="黑体" pitchFamily="49" charset="-122"/>
                          <a:ea typeface="黑体" pitchFamily="49" charset="-122"/>
                        </a:rPr>
                        <a:t>原来所获得的</a:t>
                      </a:r>
                      <a:r>
                        <a:rPr lang="zh-CN" sz="1800" b="1" u="sng" kern="100" dirty="0">
                          <a:solidFill>
                            <a:srgbClr val="002060"/>
                          </a:solidFill>
                          <a:effectLst/>
                          <a:latin typeface="黑体" pitchFamily="49" charset="-122"/>
                          <a:ea typeface="黑体" pitchFamily="49" charset="-122"/>
                        </a:rPr>
                        <a:t>工资率低于最低工资的那些工人的收入水平。</a:t>
                      </a:r>
                      <a:endParaRPr lang="zh-CN" sz="1800" b="1" kern="100" dirty="0">
                        <a:solidFill>
                          <a:srgbClr val="002060"/>
                        </a:solidFill>
                        <a:effectLst/>
                        <a:latin typeface="黑体" pitchFamily="49" charset="-122"/>
                        <a:ea typeface="黑体" pitchFamily="49" charset="-122"/>
                      </a:endParaRPr>
                    </a:p>
                    <a:p>
                      <a:pPr algn="l">
                        <a:spcAft>
                          <a:spcPts val="0"/>
                        </a:spcAft>
                      </a:pPr>
                      <a:r>
                        <a:rPr lang="zh-CN" sz="1800" b="1" kern="100" dirty="0">
                          <a:solidFill>
                            <a:srgbClr val="002060"/>
                          </a:solidFill>
                          <a:effectLst/>
                          <a:latin typeface="黑体" pitchFamily="49" charset="-122"/>
                          <a:ea typeface="黑体" pitchFamily="49" charset="-122"/>
                        </a:rPr>
                        <a:t>●有可能通过</a:t>
                      </a:r>
                      <a:r>
                        <a:rPr lang="zh-CN" sz="1800" b="1" u="sng" kern="100" dirty="0">
                          <a:solidFill>
                            <a:srgbClr val="002060"/>
                          </a:solidFill>
                          <a:effectLst/>
                          <a:latin typeface="黑体" pitchFamily="49" charset="-122"/>
                          <a:ea typeface="黑体" pitchFamily="49" charset="-122"/>
                        </a:rPr>
                        <a:t>缩小其他低工资工人以及技术工人与监督管理人员之间的收入差距</a:t>
                      </a:r>
                      <a:r>
                        <a:rPr lang="zh-CN" sz="1800" b="1" kern="100" dirty="0">
                          <a:solidFill>
                            <a:srgbClr val="002060"/>
                          </a:solidFill>
                          <a:effectLst/>
                          <a:latin typeface="黑体" pitchFamily="49" charset="-122"/>
                          <a:ea typeface="黑体" pitchFamily="49" charset="-122"/>
                        </a:rPr>
                        <a:t>来压缩收入的不平等程度。</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747384943"/>
                  </a:ext>
                </a:extLst>
              </a:tr>
              <a:tr h="0">
                <a:tc>
                  <a:txBody>
                    <a:bodyPr/>
                    <a:lstStyle/>
                    <a:p>
                      <a:pPr algn="l">
                        <a:spcAft>
                          <a:spcPts val="0"/>
                        </a:spcAft>
                      </a:pPr>
                      <a:r>
                        <a:rPr lang="en-US" sz="1800" b="1" kern="100" dirty="0">
                          <a:solidFill>
                            <a:srgbClr val="002060"/>
                          </a:solidFill>
                          <a:effectLst/>
                          <a:latin typeface="黑体" pitchFamily="49" charset="-122"/>
                          <a:ea typeface="黑体" pitchFamily="49" charset="-122"/>
                        </a:rPr>
                        <a:t>(2)</a:t>
                      </a:r>
                      <a:r>
                        <a:rPr lang="zh-CN" sz="1800" b="1" kern="100" dirty="0">
                          <a:solidFill>
                            <a:srgbClr val="002060"/>
                          </a:solidFill>
                          <a:effectLst/>
                          <a:latin typeface="黑体" pitchFamily="49" charset="-122"/>
                          <a:ea typeface="黑体" pitchFamily="49" charset="-122"/>
                        </a:rPr>
                        <a:t>扩大效应</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spcAft>
                          <a:spcPts val="0"/>
                        </a:spcAft>
                      </a:pPr>
                      <a:r>
                        <a:rPr lang="zh-CN" sz="1800" b="1" kern="100">
                          <a:solidFill>
                            <a:srgbClr val="002060"/>
                          </a:solidFill>
                          <a:effectLst/>
                          <a:latin typeface="黑体" pitchFamily="49" charset="-122"/>
                          <a:ea typeface="黑体" pitchFamily="49" charset="-122"/>
                        </a:rPr>
                        <a:t>最低工资立法</a:t>
                      </a:r>
                      <a:r>
                        <a:rPr lang="zh-CN" sz="1800" b="1" u="sng" kern="100">
                          <a:solidFill>
                            <a:srgbClr val="002060"/>
                          </a:solidFill>
                          <a:effectLst/>
                          <a:latin typeface="黑体" pitchFamily="49" charset="-122"/>
                          <a:ea typeface="黑体" pitchFamily="49" charset="-122"/>
                        </a:rPr>
                        <a:t>超过了</a:t>
                      </a:r>
                      <a:r>
                        <a:rPr lang="zh-CN" sz="1800" b="1" kern="100">
                          <a:solidFill>
                            <a:srgbClr val="002060"/>
                          </a:solidFill>
                          <a:effectLst/>
                          <a:latin typeface="黑体" pitchFamily="49" charset="-122"/>
                          <a:ea typeface="黑体" pitchFamily="49" charset="-122"/>
                        </a:rPr>
                        <a:t>均衡工资率，必然会导致企业</a:t>
                      </a:r>
                      <a:r>
                        <a:rPr lang="zh-CN" sz="1800" b="1" u="sng" kern="100">
                          <a:solidFill>
                            <a:srgbClr val="002060"/>
                          </a:solidFill>
                          <a:effectLst/>
                          <a:latin typeface="黑体" pitchFamily="49" charset="-122"/>
                          <a:ea typeface="黑体" pitchFamily="49" charset="-122"/>
                        </a:rPr>
                        <a:t>不愿意继续雇用</a:t>
                      </a:r>
                      <a:r>
                        <a:rPr lang="zh-CN" sz="1800" b="1" kern="100">
                          <a:solidFill>
                            <a:srgbClr val="002060"/>
                          </a:solidFill>
                          <a:effectLst/>
                          <a:latin typeface="黑体" pitchFamily="49" charset="-122"/>
                          <a:ea typeface="黑体" pitchFamily="49" charset="-122"/>
                        </a:rPr>
                        <a:t>生产率水平低于最低工资的那些工人，于是这些工人就会失去工作</a:t>
                      </a:r>
                      <a:r>
                        <a:rPr lang="en-US" sz="1800" b="1" kern="100">
                          <a:solidFill>
                            <a:srgbClr val="002060"/>
                          </a:solidFill>
                          <a:effectLst/>
                          <a:latin typeface="黑体" pitchFamily="49" charset="-122"/>
                          <a:ea typeface="黑体" pitchFamily="49" charset="-122"/>
                        </a:rPr>
                        <a:t>,</a:t>
                      </a:r>
                      <a:r>
                        <a:rPr lang="zh-CN" sz="1800" b="1" kern="100">
                          <a:solidFill>
                            <a:srgbClr val="002060"/>
                          </a:solidFill>
                          <a:effectLst/>
                          <a:latin typeface="黑体" pitchFamily="49" charset="-122"/>
                          <a:ea typeface="黑体" pitchFamily="49" charset="-122"/>
                        </a:rPr>
                        <a:t>就会扩大收入差距。</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899064582"/>
                  </a:ext>
                </a:extLst>
              </a:tr>
              <a:tr h="0">
                <a:tc>
                  <a:txBody>
                    <a:bodyPr/>
                    <a:lstStyle/>
                    <a:p>
                      <a:pPr algn="l">
                        <a:spcAft>
                          <a:spcPts val="0"/>
                        </a:spcAft>
                      </a:pPr>
                      <a:r>
                        <a:rPr lang="en-US" altLang="zh-CN" sz="1800" b="1" kern="100" dirty="0">
                          <a:solidFill>
                            <a:srgbClr val="002060"/>
                          </a:solidFill>
                          <a:effectLst/>
                          <a:latin typeface="黑体" pitchFamily="49" charset="-122"/>
                          <a:ea typeface="黑体" pitchFamily="49" charset="-122"/>
                        </a:rPr>
                        <a:t>(3)</a:t>
                      </a:r>
                      <a:r>
                        <a:rPr lang="zh-CN" sz="1800" b="1" kern="100" dirty="0">
                          <a:solidFill>
                            <a:srgbClr val="002060"/>
                          </a:solidFill>
                          <a:effectLst/>
                          <a:latin typeface="黑体" pitchFamily="49" charset="-122"/>
                          <a:ea typeface="黑体" pitchFamily="49" charset="-122"/>
                        </a:rPr>
                        <a:t>最低工资立法的最终影响</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just">
                        <a:spcAft>
                          <a:spcPts val="0"/>
                        </a:spcAft>
                      </a:pPr>
                      <a:r>
                        <a:rPr lang="zh-CN" sz="1800" b="1" kern="100" dirty="0">
                          <a:solidFill>
                            <a:srgbClr val="002060"/>
                          </a:solidFill>
                          <a:effectLst/>
                          <a:latin typeface="黑体" pitchFamily="49" charset="-122"/>
                          <a:ea typeface="黑体" pitchFamily="49" charset="-122"/>
                        </a:rPr>
                        <a:t>●最低工资立法对于收入分配不平等程度的最终影响，要取决于</a:t>
                      </a:r>
                      <a:r>
                        <a:rPr lang="zh-CN" sz="1800" b="1" u="sng" kern="100" dirty="0">
                          <a:solidFill>
                            <a:srgbClr val="002060"/>
                          </a:solidFill>
                          <a:effectLst/>
                          <a:latin typeface="黑体" pitchFamily="49" charset="-122"/>
                          <a:ea typeface="黑体" pitchFamily="49" charset="-122"/>
                        </a:rPr>
                        <a:t>压缩效应和扩大效应的力量哪一个更大。</a:t>
                      </a:r>
                      <a:endParaRPr lang="zh-CN" sz="1800" b="1" kern="100" dirty="0">
                        <a:solidFill>
                          <a:srgbClr val="002060"/>
                        </a:solidFill>
                        <a:effectLst/>
                        <a:latin typeface="黑体" pitchFamily="49" charset="-122"/>
                        <a:ea typeface="黑体" pitchFamily="49" charset="-122"/>
                      </a:endParaRPr>
                    </a:p>
                    <a:p>
                      <a:pPr algn="just">
                        <a:spcAft>
                          <a:spcPts val="0"/>
                        </a:spcAft>
                      </a:pPr>
                      <a:r>
                        <a:rPr lang="zh-CN" sz="1800" b="1" kern="100" dirty="0">
                          <a:solidFill>
                            <a:srgbClr val="002060"/>
                          </a:solidFill>
                          <a:effectLst/>
                          <a:latin typeface="黑体" pitchFamily="49" charset="-122"/>
                          <a:ea typeface="黑体" pitchFamily="49" charset="-122"/>
                        </a:rPr>
                        <a:t>●</a:t>
                      </a:r>
                      <a:r>
                        <a:rPr lang="zh-CN" sz="1800" b="1" u="sng" kern="100" dirty="0">
                          <a:solidFill>
                            <a:srgbClr val="002060"/>
                          </a:solidFill>
                          <a:effectLst/>
                          <a:latin typeface="黑体" pitchFamily="49" charset="-122"/>
                          <a:ea typeface="黑体" pitchFamily="49" charset="-122"/>
                        </a:rPr>
                        <a:t>压缩效应</a:t>
                      </a:r>
                      <a:r>
                        <a:rPr lang="en-US" sz="1800" b="1" u="sng" kern="100" dirty="0">
                          <a:solidFill>
                            <a:srgbClr val="002060"/>
                          </a:solidFill>
                          <a:effectLst/>
                          <a:latin typeface="黑体" pitchFamily="49" charset="-122"/>
                          <a:ea typeface="黑体" pitchFamily="49" charset="-122"/>
                        </a:rPr>
                        <a:t>&gt;</a:t>
                      </a:r>
                      <a:r>
                        <a:rPr lang="zh-CN" sz="1800" b="1" u="sng" kern="100" dirty="0">
                          <a:solidFill>
                            <a:srgbClr val="002060"/>
                          </a:solidFill>
                          <a:effectLst/>
                          <a:latin typeface="黑体" pitchFamily="49" charset="-122"/>
                          <a:ea typeface="黑体" pitchFamily="49" charset="-122"/>
                        </a:rPr>
                        <a:t>扩大效应</a:t>
                      </a:r>
                      <a:r>
                        <a:rPr lang="zh-CN" sz="1800" b="1" kern="100" dirty="0">
                          <a:solidFill>
                            <a:srgbClr val="002060"/>
                          </a:solidFill>
                          <a:effectLst/>
                          <a:latin typeface="黑体" pitchFamily="49" charset="-122"/>
                          <a:ea typeface="黑体" pitchFamily="49" charset="-122"/>
                        </a:rPr>
                        <a:t>：最低工资立法</a:t>
                      </a:r>
                      <a:r>
                        <a:rPr lang="zh-CN" sz="1800" b="1" u="sng" kern="100" dirty="0">
                          <a:solidFill>
                            <a:srgbClr val="002060"/>
                          </a:solidFill>
                          <a:effectLst/>
                          <a:latin typeface="黑体" pitchFamily="49" charset="-122"/>
                          <a:ea typeface="黑体" pitchFamily="49" charset="-122"/>
                        </a:rPr>
                        <a:t>削弱了社会上的收入不平等程度</a:t>
                      </a:r>
                      <a:r>
                        <a:rPr lang="en-US" sz="1800" b="1" kern="100" dirty="0">
                          <a:solidFill>
                            <a:srgbClr val="002060"/>
                          </a:solidFill>
                          <a:effectLst/>
                          <a:latin typeface="黑体" pitchFamily="49" charset="-122"/>
                          <a:ea typeface="黑体" pitchFamily="49" charset="-122"/>
                        </a:rPr>
                        <a:t>;</a:t>
                      </a:r>
                      <a:r>
                        <a:rPr lang="zh-CN" sz="1800" b="1" kern="100" dirty="0">
                          <a:solidFill>
                            <a:srgbClr val="002060"/>
                          </a:solidFill>
                          <a:effectLst/>
                          <a:latin typeface="黑体" pitchFamily="49" charset="-122"/>
                          <a:ea typeface="黑体" pitchFamily="49" charset="-122"/>
                        </a:rPr>
                        <a:t>●</a:t>
                      </a:r>
                      <a:r>
                        <a:rPr lang="zh-CN" sz="1800" b="1" u="sng" kern="100" dirty="0">
                          <a:solidFill>
                            <a:srgbClr val="002060"/>
                          </a:solidFill>
                          <a:effectLst/>
                          <a:latin typeface="黑体" pitchFamily="49" charset="-122"/>
                          <a:ea typeface="黑体" pitchFamily="49" charset="-122"/>
                        </a:rPr>
                        <a:t>扩大效应</a:t>
                      </a:r>
                      <a:r>
                        <a:rPr lang="en-US" sz="1800" b="1" u="sng" kern="100" dirty="0">
                          <a:solidFill>
                            <a:srgbClr val="002060"/>
                          </a:solidFill>
                          <a:effectLst/>
                          <a:latin typeface="黑体" pitchFamily="49" charset="-122"/>
                          <a:ea typeface="黑体" pitchFamily="49" charset="-122"/>
                        </a:rPr>
                        <a:t>&gt;</a:t>
                      </a:r>
                      <a:r>
                        <a:rPr lang="zh-CN" sz="1800" b="1" u="sng" kern="100" dirty="0">
                          <a:solidFill>
                            <a:srgbClr val="002060"/>
                          </a:solidFill>
                          <a:effectLst/>
                          <a:latin typeface="黑体" pitchFamily="49" charset="-122"/>
                          <a:ea typeface="黑体" pitchFamily="49" charset="-122"/>
                        </a:rPr>
                        <a:t>压缩效应</a:t>
                      </a:r>
                      <a:r>
                        <a:rPr lang="zh-CN" sz="1800" b="1" kern="100" dirty="0">
                          <a:solidFill>
                            <a:srgbClr val="002060"/>
                          </a:solidFill>
                          <a:effectLst/>
                          <a:latin typeface="黑体" pitchFamily="49" charset="-122"/>
                          <a:ea typeface="黑体" pitchFamily="49" charset="-122"/>
                        </a:rPr>
                        <a:t>：社会上的</a:t>
                      </a:r>
                      <a:r>
                        <a:rPr lang="zh-CN" sz="1800" b="1" u="sng" kern="100" dirty="0">
                          <a:solidFill>
                            <a:srgbClr val="002060"/>
                          </a:solidFill>
                          <a:effectLst/>
                          <a:latin typeface="黑体" pitchFamily="49" charset="-122"/>
                          <a:ea typeface="黑体" pitchFamily="49" charset="-122"/>
                        </a:rPr>
                        <a:t>不平等程度会进一步加剧</a:t>
                      </a:r>
                      <a:r>
                        <a:rPr lang="zh-CN" sz="1800" b="1" kern="100" dirty="0">
                          <a:solidFill>
                            <a:srgbClr val="002060"/>
                          </a:solidFill>
                          <a:effectLst/>
                          <a:latin typeface="黑体" pitchFamily="49" charset="-122"/>
                          <a:ea typeface="黑体" pitchFamily="49" charset="-122"/>
                        </a:rPr>
                        <a:t>。</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867176275"/>
                  </a:ext>
                </a:extLst>
              </a:tr>
            </a:tbl>
          </a:graphicData>
        </a:graphic>
      </p:graphicFrame>
    </p:spTree>
    <p:extLst>
      <p:ext uri="{BB962C8B-B14F-4D97-AF65-F5344CB8AC3E}">
        <p14:creationId xmlns:p14="http://schemas.microsoft.com/office/powerpoint/2010/main" val="1537398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CA206A58-5637-411B-A1AF-2C907027FED7}"/>
              </a:ext>
            </a:extLst>
          </p:cNvPr>
          <p:cNvSpPr/>
          <p:nvPr/>
        </p:nvSpPr>
        <p:spPr>
          <a:xfrm>
            <a:off x="977462" y="484882"/>
            <a:ext cx="10730667" cy="5755422"/>
          </a:xfrm>
          <a:prstGeom prst="rect">
            <a:avLst/>
          </a:prstGeom>
        </p:spPr>
        <p:txBody>
          <a:bodyPr wrap="square">
            <a:spAutoFit/>
          </a:bodyPr>
          <a:lstStyle/>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30</a:t>
            </a:r>
            <a:r>
              <a:rPr lang="zh-CN" altLang="en-US" sz="1600" b="1" kern="100" dirty="0">
                <a:solidFill>
                  <a:srgbClr val="002060"/>
                </a:solidFill>
                <a:latin typeface="黑体" pitchFamily="49" charset="-122"/>
                <a:ea typeface="黑体" pitchFamily="49" charset="-122"/>
                <a:cs typeface="Times New Roman" panose="02020603050405020304" pitchFamily="18" charset="0"/>
              </a:rPr>
              <a:t>考点：劳动力市场的概念和特征</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1.</a:t>
            </a:r>
            <a:r>
              <a:rPr lang="zh-CN" altLang="en-US" sz="1600" b="1" kern="100" dirty="0">
                <a:solidFill>
                  <a:srgbClr val="002060"/>
                </a:solidFill>
                <a:latin typeface="黑体" pitchFamily="49" charset="-122"/>
                <a:ea typeface="黑体" pitchFamily="49" charset="-122"/>
                <a:cs typeface="Times New Roman" panose="02020603050405020304" pitchFamily="18" charset="0"/>
              </a:rPr>
              <a:t>关于劳动力市场的说法，正确的有（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在劳动力市场上有很多机构为劳动力供求双方的接触和联系提供方便</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劳动力供求双方在劳动力市场上会通过某种方式交换劳动力质量和价格信息</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劳动力供求双方通过劳动力市场达成协议后最终都会签订书面的正式雇佣合同</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它是在市场经济条件下对劳动力这种生产性资源进行有效配置的根本手段</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E.</a:t>
            </a:r>
            <a:r>
              <a:rPr lang="zh-CN" altLang="en-US" sz="1600" b="1" kern="100" dirty="0">
                <a:solidFill>
                  <a:srgbClr val="002060"/>
                </a:solidFill>
                <a:latin typeface="黑体" pitchFamily="49" charset="-122"/>
                <a:ea typeface="黑体" pitchFamily="49" charset="-122"/>
                <a:cs typeface="Times New Roman" panose="02020603050405020304" pitchFamily="18" charset="0"/>
              </a:rPr>
              <a:t>它是一种特殊的产品市场</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2.</a:t>
            </a:r>
            <a:r>
              <a:rPr lang="zh-CN" altLang="en-US" sz="1600" b="1" kern="100" dirty="0">
                <a:solidFill>
                  <a:srgbClr val="002060"/>
                </a:solidFill>
                <a:latin typeface="黑体" pitchFamily="49" charset="-122"/>
                <a:ea typeface="黑体" pitchFamily="49" charset="-122"/>
                <a:cs typeface="Times New Roman" panose="02020603050405020304" pitchFamily="18" charset="0"/>
              </a:rPr>
              <a:t>为了应对劳动力市场交易对象的难以衡量性问题，企业通常可以采用的做法包括（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提供高于市场水平的工资</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利用受教育程度、工作经验等对求职者进行筛选</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加强对新员工的培训</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利用面试、笔试和心理测试等手段对求职者进行筛选</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E.</a:t>
            </a:r>
            <a:r>
              <a:rPr lang="zh-CN" altLang="en-US" sz="1600" b="1" kern="100" dirty="0">
                <a:solidFill>
                  <a:srgbClr val="002060"/>
                </a:solidFill>
                <a:latin typeface="黑体" pitchFamily="49" charset="-122"/>
                <a:ea typeface="黑体" pitchFamily="49" charset="-122"/>
                <a:cs typeface="Times New Roman" panose="02020603050405020304" pitchFamily="18" charset="0"/>
              </a:rPr>
              <a:t>通过试用期来对求职者进行考察</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p:txBody>
      </p:sp>
    </p:spTree>
    <p:extLst>
      <p:ext uri="{BB962C8B-B14F-4D97-AF65-F5344CB8AC3E}">
        <p14:creationId xmlns:p14="http://schemas.microsoft.com/office/powerpoint/2010/main" val="2214377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790380B3-203D-493A-AD87-4E631012B751}"/>
              </a:ext>
            </a:extLst>
          </p:cNvPr>
          <p:cNvSpPr/>
          <p:nvPr/>
        </p:nvSpPr>
        <p:spPr>
          <a:xfrm>
            <a:off x="979805" y="469582"/>
            <a:ext cx="2858475"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rPr>
              <a:t>4</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培训与开发效果的评估</a:t>
            </a:r>
            <a:r>
              <a:rPr lang="zh-CN" altLang="zh-CN" kern="100" dirty="0">
                <a:solidFill>
                  <a:srgbClr val="000080"/>
                </a:solidFill>
                <a:latin typeface="黑体" panose="02010609060101010101" pitchFamily="49" charset="-122"/>
                <a:ea typeface="黑体" panose="02010609060101010101" pitchFamily="49" charset="-122"/>
              </a:rPr>
              <a:t> </a:t>
            </a:r>
            <a:endParaRPr lang="zh-CN" altLang="en-US" dirty="0">
              <a:latin typeface="黑体" panose="02010609060101010101" pitchFamily="49" charset="-122"/>
              <a:ea typeface="黑体" panose="02010609060101010101" pitchFamily="49" charset="-122"/>
            </a:endParaRPr>
          </a:p>
        </p:txBody>
      </p:sp>
      <p:graphicFrame>
        <p:nvGraphicFramePr>
          <p:cNvPr id="7" name="表格 6">
            <a:extLst>
              <a:ext uri="{FF2B5EF4-FFF2-40B4-BE49-F238E27FC236}">
                <a16:creationId xmlns:a16="http://schemas.microsoft.com/office/drawing/2014/main" id="{7AC61FFA-F994-4871-BFD5-D18683379D4A}"/>
              </a:ext>
            </a:extLst>
          </p:cNvPr>
          <p:cNvGraphicFramePr>
            <a:graphicFrameLocks noGrp="1"/>
          </p:cNvGraphicFramePr>
          <p:nvPr>
            <p:extLst>
              <p:ext uri="{D42A27DB-BD31-4B8C-83A1-F6EECF244321}">
                <p14:modId xmlns:p14="http://schemas.microsoft.com/office/powerpoint/2010/main" val="3521822335"/>
              </p:ext>
            </p:extLst>
          </p:nvPr>
        </p:nvGraphicFramePr>
        <p:xfrm>
          <a:off x="787154" y="868240"/>
          <a:ext cx="10617692" cy="5623576"/>
        </p:xfrm>
        <a:graphic>
          <a:graphicData uri="http://schemas.openxmlformats.org/drawingml/2006/table">
            <a:tbl>
              <a:tblPr>
                <a:tableStyleId>{5C22544A-7EE6-4342-B048-85BDC9FD1C3A}</a:tableStyleId>
              </a:tblPr>
              <a:tblGrid>
                <a:gridCol w="1447059">
                  <a:extLst>
                    <a:ext uri="{9D8B030D-6E8A-4147-A177-3AD203B41FA5}">
                      <a16:colId xmlns:a16="http://schemas.microsoft.com/office/drawing/2014/main" val="762991038"/>
                    </a:ext>
                  </a:extLst>
                </a:gridCol>
                <a:gridCol w="1482379">
                  <a:extLst>
                    <a:ext uri="{9D8B030D-6E8A-4147-A177-3AD203B41FA5}">
                      <a16:colId xmlns:a16="http://schemas.microsoft.com/office/drawing/2014/main" val="2366388953"/>
                    </a:ext>
                  </a:extLst>
                </a:gridCol>
                <a:gridCol w="2828106">
                  <a:extLst>
                    <a:ext uri="{9D8B030D-6E8A-4147-A177-3AD203B41FA5}">
                      <a16:colId xmlns:a16="http://schemas.microsoft.com/office/drawing/2014/main" val="158889823"/>
                    </a:ext>
                  </a:extLst>
                </a:gridCol>
                <a:gridCol w="4860148">
                  <a:extLst>
                    <a:ext uri="{9D8B030D-6E8A-4147-A177-3AD203B41FA5}">
                      <a16:colId xmlns:a16="http://schemas.microsoft.com/office/drawing/2014/main" val="1100657804"/>
                    </a:ext>
                  </a:extLst>
                </a:gridCol>
              </a:tblGrid>
              <a:tr h="637376">
                <a:tc rowSpan="5">
                  <a:txBody>
                    <a:bodyPr/>
                    <a:lstStyle/>
                    <a:p>
                      <a:pPr indent="266700" algn="just">
                        <a:lnSpc>
                          <a:spcPct val="150000"/>
                        </a:lnSpc>
                        <a:spcAft>
                          <a:spcPts val="0"/>
                        </a:spcAft>
                      </a:pPr>
                      <a:r>
                        <a:rPr lang="en-US" sz="1100" b="1" kern="100" dirty="0">
                          <a:solidFill>
                            <a:srgbClr val="002060"/>
                          </a:solidFill>
                          <a:effectLst/>
                          <a:latin typeface="黑体" panose="02010609060101010101" pitchFamily="49" charset="-122"/>
                          <a:ea typeface="黑体" panose="02010609060101010101" pitchFamily="49" charset="-122"/>
                        </a:rPr>
                        <a:t> </a:t>
                      </a:r>
                      <a:endParaRPr lang="zh-CN" sz="11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en-US" sz="1100" b="1" kern="100" dirty="0">
                          <a:solidFill>
                            <a:srgbClr val="002060"/>
                          </a:solidFill>
                          <a:effectLst/>
                          <a:latin typeface="黑体" panose="02010609060101010101" pitchFamily="49" charset="-122"/>
                          <a:ea typeface="黑体" panose="02010609060101010101" pitchFamily="49" charset="-122"/>
                        </a:rPr>
                        <a:t> </a:t>
                      </a:r>
                      <a:endParaRPr lang="zh-CN" sz="11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100" b="1" kern="100" dirty="0">
                          <a:solidFill>
                            <a:srgbClr val="002060"/>
                          </a:solidFill>
                          <a:effectLst/>
                          <a:latin typeface="黑体" panose="02010609060101010101" pitchFamily="49" charset="-122"/>
                          <a:ea typeface="黑体" panose="02010609060101010101" pitchFamily="49" charset="-122"/>
                        </a:rPr>
                        <a:t>（一）评估内容</a:t>
                      </a:r>
                      <a:endParaRPr lang="zh-CN" sz="11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tc>
                  <a:txBody>
                    <a:bodyPr/>
                    <a:lstStyle/>
                    <a:p>
                      <a:pPr indent="266700" algn="just">
                        <a:lnSpc>
                          <a:spcPct val="150000"/>
                        </a:lnSpc>
                        <a:spcAft>
                          <a:spcPts val="0"/>
                        </a:spcAft>
                      </a:pPr>
                      <a:r>
                        <a:rPr lang="en-US" sz="1100" b="1" kern="100">
                          <a:solidFill>
                            <a:srgbClr val="002060"/>
                          </a:solidFill>
                          <a:effectLst/>
                          <a:latin typeface="黑体" panose="02010609060101010101" pitchFamily="49" charset="-122"/>
                          <a:ea typeface="黑体" panose="02010609060101010101" pitchFamily="49" charset="-122"/>
                        </a:rPr>
                        <a:t>1.</a:t>
                      </a:r>
                      <a:r>
                        <a:rPr lang="zh-CN" sz="1100" b="1" kern="100">
                          <a:solidFill>
                            <a:srgbClr val="002060"/>
                          </a:solidFill>
                          <a:effectLst/>
                          <a:latin typeface="黑体" panose="02010609060101010101" pitchFamily="49" charset="-122"/>
                          <a:ea typeface="黑体" panose="02010609060101010101" pitchFamily="49" charset="-122"/>
                        </a:rPr>
                        <a:t>反应评估</a:t>
                      </a:r>
                      <a:endParaRPr lang="zh-CN" sz="11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tc gridSpan="2">
                  <a:txBody>
                    <a:bodyPr/>
                    <a:lstStyle/>
                    <a:p>
                      <a:pPr indent="266700" algn="just">
                        <a:lnSpc>
                          <a:spcPct val="150000"/>
                        </a:lnSpc>
                        <a:spcAft>
                          <a:spcPts val="0"/>
                        </a:spcAft>
                      </a:pPr>
                      <a:r>
                        <a:rPr lang="en-US" sz="1100" b="1" kern="100">
                          <a:solidFill>
                            <a:srgbClr val="002060"/>
                          </a:solidFill>
                          <a:effectLst/>
                          <a:latin typeface="黑体" panose="02010609060101010101" pitchFamily="49" charset="-122"/>
                          <a:ea typeface="黑体" panose="02010609060101010101" pitchFamily="49" charset="-122"/>
                        </a:rPr>
                        <a:t>(1)</a:t>
                      </a:r>
                      <a:r>
                        <a:rPr lang="zh-CN" sz="1100" b="1" u="sng" kern="100">
                          <a:solidFill>
                            <a:srgbClr val="002060"/>
                          </a:solidFill>
                          <a:effectLst/>
                          <a:latin typeface="黑体" panose="02010609060101010101" pitchFamily="49" charset="-122"/>
                          <a:ea typeface="黑体" panose="02010609060101010101" pitchFamily="49" charset="-122"/>
                        </a:rPr>
                        <a:t>重点：评估受训人员对培训与开发的主观感受和看法</a:t>
                      </a:r>
                      <a:endParaRPr lang="zh-CN" sz="1100" b="1" kern="10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en-US" sz="1100" b="1" kern="100">
                          <a:solidFill>
                            <a:srgbClr val="002060"/>
                          </a:solidFill>
                          <a:effectLst/>
                          <a:latin typeface="黑体" panose="02010609060101010101" pitchFamily="49" charset="-122"/>
                          <a:ea typeface="黑体" panose="02010609060101010101" pitchFamily="49" charset="-122"/>
                        </a:rPr>
                        <a:t>(2)</a:t>
                      </a:r>
                      <a:r>
                        <a:rPr lang="zh-CN" sz="1100" b="1" u="sng" kern="100">
                          <a:solidFill>
                            <a:srgbClr val="002060"/>
                          </a:solidFill>
                          <a:effectLst/>
                          <a:latin typeface="黑体" panose="02010609060101010101" pitchFamily="49" charset="-122"/>
                          <a:ea typeface="黑体" panose="02010609060101010101" pitchFamily="49" charset="-122"/>
                        </a:rPr>
                        <a:t>优点：易于进行，也是最基本、最常用的评估方式</a:t>
                      </a:r>
                      <a:endParaRPr lang="zh-CN" sz="1100" b="1" kern="10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en-US" sz="1100" b="1" kern="100">
                          <a:solidFill>
                            <a:srgbClr val="002060"/>
                          </a:solidFill>
                          <a:effectLst/>
                          <a:latin typeface="黑体" panose="02010609060101010101" pitchFamily="49" charset="-122"/>
                          <a:ea typeface="黑体" panose="02010609060101010101" pitchFamily="49" charset="-122"/>
                        </a:rPr>
                        <a:t>(3)</a:t>
                      </a:r>
                      <a:r>
                        <a:rPr lang="zh-CN" sz="1100" b="1" kern="100">
                          <a:solidFill>
                            <a:srgbClr val="002060"/>
                          </a:solidFill>
                          <a:effectLst/>
                          <a:latin typeface="黑体" panose="02010609060101010101" pitchFamily="49" charset="-122"/>
                          <a:ea typeface="黑体" panose="02010609060101010101" pitchFamily="49" charset="-122"/>
                        </a:rPr>
                        <a:t>通常采用访谈、问卷调查等方法，其中</a:t>
                      </a:r>
                      <a:r>
                        <a:rPr lang="zh-CN" sz="1100" b="1" u="sng" kern="100">
                          <a:solidFill>
                            <a:srgbClr val="002060"/>
                          </a:solidFill>
                          <a:effectLst/>
                          <a:latin typeface="黑体" panose="02010609060101010101" pitchFamily="49" charset="-122"/>
                          <a:ea typeface="黑体" panose="02010609060101010101" pitchFamily="49" charset="-122"/>
                        </a:rPr>
                        <a:t>问卷调查法应用最为普遍</a:t>
                      </a:r>
                      <a:endParaRPr lang="zh-CN" sz="11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tc hMerge="1">
                  <a:txBody>
                    <a:bodyPr/>
                    <a:lstStyle/>
                    <a:p>
                      <a:pPr indent="266700" algn="just">
                        <a:lnSpc>
                          <a:spcPct val="150000"/>
                        </a:lnSpc>
                        <a:spcAft>
                          <a:spcPts val="0"/>
                        </a:spcAft>
                      </a:pPr>
                      <a:r>
                        <a:rPr lang="en-US" sz="900" b="1" kern="100">
                          <a:solidFill>
                            <a:srgbClr val="002060"/>
                          </a:solidFill>
                          <a:effectLst/>
                          <a:latin typeface="黑体" panose="02010609060101010101" pitchFamily="49" charset="-122"/>
                          <a:ea typeface="黑体" panose="02010609060101010101" pitchFamily="49" charset="-122"/>
                        </a:rPr>
                        <a:t>(1)</a:t>
                      </a:r>
                      <a:r>
                        <a:rPr lang="zh-CN" sz="900" b="1" u="sng" kern="100">
                          <a:solidFill>
                            <a:srgbClr val="002060"/>
                          </a:solidFill>
                          <a:effectLst/>
                          <a:latin typeface="黑体" panose="02010609060101010101" pitchFamily="49" charset="-122"/>
                          <a:ea typeface="黑体" panose="02010609060101010101" pitchFamily="49" charset="-122"/>
                        </a:rPr>
                        <a:t>重点：评估受训人员对培训与开发的主观感受和看法</a:t>
                      </a:r>
                      <a:endParaRPr lang="zh-CN" sz="900" b="1" kern="10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en-US" sz="900" b="1" kern="100">
                          <a:solidFill>
                            <a:srgbClr val="002060"/>
                          </a:solidFill>
                          <a:effectLst/>
                          <a:latin typeface="黑体" panose="02010609060101010101" pitchFamily="49" charset="-122"/>
                          <a:ea typeface="黑体" panose="02010609060101010101" pitchFamily="49" charset="-122"/>
                        </a:rPr>
                        <a:t>(2)</a:t>
                      </a:r>
                      <a:r>
                        <a:rPr lang="zh-CN" sz="900" b="1" u="sng" kern="100">
                          <a:solidFill>
                            <a:srgbClr val="002060"/>
                          </a:solidFill>
                          <a:effectLst/>
                          <a:latin typeface="黑体" panose="02010609060101010101" pitchFamily="49" charset="-122"/>
                          <a:ea typeface="黑体" panose="02010609060101010101" pitchFamily="49" charset="-122"/>
                        </a:rPr>
                        <a:t>优点：易于进行，也是最基本、最常用的评估方式</a:t>
                      </a:r>
                      <a:endParaRPr lang="zh-CN" sz="900" b="1" kern="10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en-US" sz="900" b="1" kern="100">
                          <a:solidFill>
                            <a:srgbClr val="002060"/>
                          </a:solidFill>
                          <a:effectLst/>
                          <a:latin typeface="黑体" panose="02010609060101010101" pitchFamily="49" charset="-122"/>
                          <a:ea typeface="黑体" panose="02010609060101010101" pitchFamily="49" charset="-122"/>
                        </a:rPr>
                        <a:t>(3)</a:t>
                      </a:r>
                      <a:r>
                        <a:rPr lang="zh-CN" sz="900" b="1" kern="100">
                          <a:solidFill>
                            <a:srgbClr val="002060"/>
                          </a:solidFill>
                          <a:effectLst/>
                          <a:latin typeface="黑体" panose="02010609060101010101" pitchFamily="49" charset="-122"/>
                          <a:ea typeface="黑体" panose="02010609060101010101" pitchFamily="49" charset="-122"/>
                        </a:rPr>
                        <a:t>通常采用访谈、问卷调查等方法，其中</a:t>
                      </a:r>
                      <a:r>
                        <a:rPr lang="zh-CN" sz="900" b="1" u="sng" kern="100">
                          <a:solidFill>
                            <a:srgbClr val="002060"/>
                          </a:solidFill>
                          <a:effectLst/>
                          <a:latin typeface="黑体" panose="02010609060101010101" pitchFamily="49" charset="-122"/>
                          <a:ea typeface="黑体" panose="02010609060101010101" pitchFamily="49" charset="-122"/>
                        </a:rPr>
                        <a:t>问卷调查法应用最为普遍</a:t>
                      </a:r>
                      <a:endParaRPr lang="zh-CN" sz="9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extLst>
                  <a:ext uri="{0D108BD9-81ED-4DB2-BD59-A6C34878D82A}">
                    <a16:rowId xmlns:a16="http://schemas.microsoft.com/office/drawing/2014/main" val="3325781333"/>
                  </a:ext>
                </a:extLst>
              </a:tr>
              <a:tr h="426329">
                <a:tc vMerge="1">
                  <a:txBody>
                    <a:bodyPr/>
                    <a:lstStyle/>
                    <a:p>
                      <a:endParaRPr lang="zh-CN" altLang="en-US"/>
                    </a:p>
                  </a:txBody>
                  <a:tcPr/>
                </a:tc>
                <a:tc>
                  <a:txBody>
                    <a:bodyPr/>
                    <a:lstStyle/>
                    <a:p>
                      <a:pPr indent="266700" algn="just">
                        <a:lnSpc>
                          <a:spcPct val="150000"/>
                        </a:lnSpc>
                        <a:spcAft>
                          <a:spcPts val="0"/>
                        </a:spcAft>
                      </a:pPr>
                      <a:r>
                        <a:rPr lang="en-US" sz="1100" b="1" kern="100">
                          <a:solidFill>
                            <a:srgbClr val="002060"/>
                          </a:solidFill>
                          <a:effectLst/>
                          <a:latin typeface="黑体" panose="02010609060101010101" pitchFamily="49" charset="-122"/>
                          <a:ea typeface="黑体" panose="02010609060101010101" pitchFamily="49" charset="-122"/>
                        </a:rPr>
                        <a:t>2.</a:t>
                      </a:r>
                      <a:r>
                        <a:rPr lang="zh-CN" sz="1100" b="1" kern="100">
                          <a:solidFill>
                            <a:srgbClr val="002060"/>
                          </a:solidFill>
                          <a:effectLst/>
                          <a:latin typeface="黑体" panose="02010609060101010101" pitchFamily="49" charset="-122"/>
                          <a:ea typeface="黑体" panose="02010609060101010101" pitchFamily="49" charset="-122"/>
                        </a:rPr>
                        <a:t>学习评估</a:t>
                      </a:r>
                      <a:endParaRPr lang="zh-CN" sz="11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tc gridSpan="2">
                  <a:txBody>
                    <a:bodyPr/>
                    <a:lstStyle/>
                    <a:p>
                      <a:pPr indent="266700" algn="just">
                        <a:lnSpc>
                          <a:spcPct val="150000"/>
                        </a:lnSpc>
                        <a:spcAft>
                          <a:spcPts val="0"/>
                        </a:spcAft>
                      </a:pPr>
                      <a:r>
                        <a:rPr lang="en-US" sz="1100" b="1" kern="100" dirty="0">
                          <a:solidFill>
                            <a:srgbClr val="002060"/>
                          </a:solidFill>
                          <a:effectLst/>
                          <a:latin typeface="黑体" panose="02010609060101010101" pitchFamily="49" charset="-122"/>
                          <a:ea typeface="黑体" panose="02010609060101010101" pitchFamily="49" charset="-122"/>
                        </a:rPr>
                        <a:t>(1)</a:t>
                      </a:r>
                      <a:r>
                        <a:rPr lang="zh-CN" sz="1100" b="1" u="sng" kern="100" dirty="0">
                          <a:solidFill>
                            <a:srgbClr val="002060"/>
                          </a:solidFill>
                          <a:effectLst/>
                          <a:latin typeface="黑体" panose="02010609060101010101" pitchFamily="49" charset="-122"/>
                          <a:ea typeface="黑体" panose="02010609060101010101" pitchFamily="49" charset="-122"/>
                        </a:rPr>
                        <a:t>主要内容：在知识、技能或态度是有了提高或改变</a:t>
                      </a:r>
                      <a:endParaRPr lang="zh-CN" sz="1100" b="1" kern="100" dirty="0">
                        <a:solidFill>
                          <a:srgbClr val="002060"/>
                        </a:solidFill>
                        <a:effectLst/>
                        <a:latin typeface="黑体" panose="02010609060101010101" pitchFamily="49" charset="-122"/>
                        <a:ea typeface="黑体" panose="02010609060101010101" pitchFamily="49" charset="-122"/>
                      </a:endParaRPr>
                    </a:p>
                    <a:p>
                      <a:pPr marL="1047750" indent="-1047750" algn="just">
                        <a:lnSpc>
                          <a:spcPct val="150000"/>
                        </a:lnSpc>
                        <a:spcAft>
                          <a:spcPts val="0"/>
                        </a:spcAft>
                      </a:pPr>
                      <a:r>
                        <a:rPr lang="en-US" sz="1100" b="1" kern="100" dirty="0">
                          <a:solidFill>
                            <a:srgbClr val="002060"/>
                          </a:solidFill>
                          <a:effectLst/>
                          <a:latin typeface="黑体" panose="02010609060101010101" pitchFamily="49" charset="-122"/>
                          <a:ea typeface="黑体" panose="02010609060101010101" pitchFamily="49" charset="-122"/>
                        </a:rPr>
                        <a:t>(2)</a:t>
                      </a:r>
                      <a:r>
                        <a:rPr lang="zh-CN" sz="1100" b="1" kern="100" dirty="0">
                          <a:solidFill>
                            <a:srgbClr val="002060"/>
                          </a:solidFill>
                          <a:effectLst/>
                          <a:latin typeface="黑体" panose="02010609060101010101" pitchFamily="49" charset="-122"/>
                          <a:ea typeface="黑体" panose="02010609060101010101" pitchFamily="49" charset="-122"/>
                        </a:rPr>
                        <a:t>测试方式：</a:t>
                      </a:r>
                      <a:r>
                        <a:rPr lang="zh-CN" sz="1100" b="1" u="sng" kern="100" dirty="0">
                          <a:solidFill>
                            <a:srgbClr val="002060"/>
                          </a:solidFill>
                          <a:effectLst/>
                          <a:latin typeface="黑体" panose="02010609060101010101" pitchFamily="49" charset="-122"/>
                          <a:ea typeface="黑体" panose="02010609060101010101" pitchFamily="49" charset="-122"/>
                        </a:rPr>
                        <a:t>知识通过笔试测试、技能通过实际操作、态度采用自我评价的态度量表。</a:t>
                      </a:r>
                      <a:endParaRPr lang="zh-CN" sz="11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tc hMerge="1">
                  <a:txBody>
                    <a:bodyPr/>
                    <a:lstStyle/>
                    <a:p>
                      <a:pPr indent="266700" algn="just">
                        <a:lnSpc>
                          <a:spcPct val="150000"/>
                        </a:lnSpc>
                        <a:spcAft>
                          <a:spcPts val="0"/>
                        </a:spcAft>
                      </a:pPr>
                      <a:r>
                        <a:rPr lang="en-US" sz="900" b="1" kern="100">
                          <a:solidFill>
                            <a:srgbClr val="002060"/>
                          </a:solidFill>
                          <a:effectLst/>
                          <a:latin typeface="黑体" panose="02010609060101010101" pitchFamily="49" charset="-122"/>
                          <a:ea typeface="黑体" panose="02010609060101010101" pitchFamily="49" charset="-122"/>
                        </a:rPr>
                        <a:t>(1)</a:t>
                      </a:r>
                      <a:r>
                        <a:rPr lang="zh-CN" sz="900" b="1" u="sng" kern="100">
                          <a:solidFill>
                            <a:srgbClr val="002060"/>
                          </a:solidFill>
                          <a:effectLst/>
                          <a:latin typeface="黑体" panose="02010609060101010101" pitchFamily="49" charset="-122"/>
                          <a:ea typeface="黑体" panose="02010609060101010101" pitchFamily="49" charset="-122"/>
                        </a:rPr>
                        <a:t>主要内容：在知识、技能或态度是有了提高或改变</a:t>
                      </a:r>
                      <a:endParaRPr lang="zh-CN" sz="900" b="1" kern="100">
                        <a:solidFill>
                          <a:srgbClr val="002060"/>
                        </a:solidFill>
                        <a:effectLst/>
                        <a:latin typeface="黑体" panose="02010609060101010101" pitchFamily="49" charset="-122"/>
                        <a:ea typeface="黑体" panose="02010609060101010101" pitchFamily="49" charset="-122"/>
                      </a:endParaRPr>
                    </a:p>
                    <a:p>
                      <a:pPr marL="1047750" indent="-1047750" algn="just">
                        <a:lnSpc>
                          <a:spcPct val="150000"/>
                        </a:lnSpc>
                        <a:spcAft>
                          <a:spcPts val="0"/>
                        </a:spcAft>
                      </a:pPr>
                      <a:r>
                        <a:rPr lang="en-US" sz="900" b="1" kern="100">
                          <a:solidFill>
                            <a:srgbClr val="002060"/>
                          </a:solidFill>
                          <a:effectLst/>
                          <a:latin typeface="黑体" panose="02010609060101010101" pitchFamily="49" charset="-122"/>
                          <a:ea typeface="黑体" panose="02010609060101010101" pitchFamily="49" charset="-122"/>
                        </a:rPr>
                        <a:t>(2)</a:t>
                      </a:r>
                      <a:r>
                        <a:rPr lang="zh-CN" sz="900" b="1" kern="100">
                          <a:solidFill>
                            <a:srgbClr val="002060"/>
                          </a:solidFill>
                          <a:effectLst/>
                          <a:latin typeface="黑体" panose="02010609060101010101" pitchFamily="49" charset="-122"/>
                          <a:ea typeface="黑体" panose="02010609060101010101" pitchFamily="49" charset="-122"/>
                        </a:rPr>
                        <a:t>测试方式：</a:t>
                      </a:r>
                      <a:r>
                        <a:rPr lang="zh-CN" sz="900" b="1" u="sng" kern="100">
                          <a:solidFill>
                            <a:srgbClr val="002060"/>
                          </a:solidFill>
                          <a:effectLst/>
                          <a:latin typeface="黑体" panose="02010609060101010101" pitchFamily="49" charset="-122"/>
                          <a:ea typeface="黑体" panose="02010609060101010101" pitchFamily="49" charset="-122"/>
                        </a:rPr>
                        <a:t>知识通过笔试测试、技能通过实际操作、态度采用</a:t>
                      </a:r>
                      <a:endParaRPr lang="zh-CN" sz="900" b="1" kern="100">
                        <a:solidFill>
                          <a:srgbClr val="002060"/>
                        </a:solidFill>
                        <a:effectLst/>
                        <a:latin typeface="黑体" panose="02010609060101010101" pitchFamily="49" charset="-122"/>
                        <a:ea typeface="黑体" panose="02010609060101010101" pitchFamily="49" charset="-122"/>
                      </a:endParaRPr>
                    </a:p>
                    <a:p>
                      <a:pPr marL="1047750" indent="-1047750" algn="just">
                        <a:lnSpc>
                          <a:spcPct val="150000"/>
                        </a:lnSpc>
                        <a:spcAft>
                          <a:spcPts val="0"/>
                        </a:spcAft>
                      </a:pPr>
                      <a:r>
                        <a:rPr lang="zh-CN" sz="900" b="1" u="sng" kern="100">
                          <a:solidFill>
                            <a:srgbClr val="002060"/>
                          </a:solidFill>
                          <a:effectLst/>
                          <a:latin typeface="黑体" panose="02010609060101010101" pitchFamily="49" charset="-122"/>
                          <a:ea typeface="黑体" panose="02010609060101010101" pitchFamily="49" charset="-122"/>
                        </a:rPr>
                        <a:t>自我评价的态度量表。</a:t>
                      </a:r>
                      <a:endParaRPr lang="zh-CN" sz="9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extLst>
                  <a:ext uri="{0D108BD9-81ED-4DB2-BD59-A6C34878D82A}">
                    <a16:rowId xmlns:a16="http://schemas.microsoft.com/office/drawing/2014/main" val="2321043944"/>
                  </a:ext>
                </a:extLst>
              </a:tr>
              <a:tr h="869518">
                <a:tc vMerge="1">
                  <a:txBody>
                    <a:bodyPr/>
                    <a:lstStyle/>
                    <a:p>
                      <a:endParaRPr lang="zh-CN" altLang="en-US"/>
                    </a:p>
                  </a:txBody>
                  <a:tcPr/>
                </a:tc>
                <a:tc>
                  <a:txBody>
                    <a:bodyPr/>
                    <a:lstStyle/>
                    <a:p>
                      <a:pPr indent="266700" algn="just">
                        <a:lnSpc>
                          <a:spcPct val="150000"/>
                        </a:lnSpc>
                        <a:spcAft>
                          <a:spcPts val="0"/>
                        </a:spcAft>
                      </a:pPr>
                      <a:r>
                        <a:rPr lang="en-US" sz="1100" b="1" kern="100" dirty="0">
                          <a:solidFill>
                            <a:srgbClr val="002060"/>
                          </a:solidFill>
                          <a:effectLst/>
                          <a:latin typeface="黑体" panose="02010609060101010101" pitchFamily="49" charset="-122"/>
                          <a:ea typeface="黑体" panose="02010609060101010101" pitchFamily="49" charset="-122"/>
                        </a:rPr>
                        <a:t>3.</a:t>
                      </a:r>
                      <a:r>
                        <a:rPr lang="zh-CN" sz="1100" b="1" kern="100" dirty="0">
                          <a:solidFill>
                            <a:srgbClr val="002060"/>
                          </a:solidFill>
                          <a:effectLst/>
                          <a:latin typeface="黑体" panose="02010609060101010101" pitchFamily="49" charset="-122"/>
                          <a:ea typeface="黑体" panose="02010609060101010101" pitchFamily="49" charset="-122"/>
                        </a:rPr>
                        <a:t>工作行为评估</a:t>
                      </a:r>
                      <a:endParaRPr lang="zh-CN" sz="11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tc gridSpan="2">
                  <a:txBody>
                    <a:bodyPr/>
                    <a:lstStyle/>
                    <a:p>
                      <a:pPr marL="768350" indent="-768350" algn="just">
                        <a:lnSpc>
                          <a:spcPct val="150000"/>
                        </a:lnSpc>
                        <a:spcAft>
                          <a:spcPts val="0"/>
                        </a:spcAft>
                      </a:pPr>
                      <a:r>
                        <a:rPr lang="en-US" sz="1100" b="1" kern="100" dirty="0">
                          <a:solidFill>
                            <a:srgbClr val="002060"/>
                          </a:solidFill>
                          <a:effectLst/>
                          <a:latin typeface="黑体" panose="02010609060101010101" pitchFamily="49" charset="-122"/>
                          <a:ea typeface="黑体" panose="02010609060101010101" pitchFamily="49" charset="-122"/>
                        </a:rPr>
                        <a:t>(1)</a:t>
                      </a:r>
                      <a:r>
                        <a:rPr lang="zh-CN" sz="1100" b="1" u="sng" kern="100" dirty="0">
                          <a:solidFill>
                            <a:srgbClr val="002060"/>
                          </a:solidFill>
                          <a:effectLst/>
                          <a:latin typeface="黑体" panose="02010609060101010101" pitchFamily="49" charset="-122"/>
                          <a:ea typeface="黑体" panose="02010609060101010101" pitchFamily="49" charset="-122"/>
                        </a:rPr>
                        <a:t>重点：评价是否带来了受训人员行为上的改变，以及受训人员把所学的运用到工作上的程度</a:t>
                      </a:r>
                      <a:r>
                        <a:rPr lang="en-US" sz="1100" b="1" u="sng" kern="100" dirty="0">
                          <a:solidFill>
                            <a:srgbClr val="002060"/>
                          </a:solidFill>
                          <a:effectLst/>
                          <a:latin typeface="黑体" panose="02010609060101010101" pitchFamily="49" charset="-122"/>
                          <a:ea typeface="黑体" panose="02010609060101010101" pitchFamily="49" charset="-122"/>
                        </a:rPr>
                        <a:t>.</a:t>
                      </a:r>
                      <a:endParaRPr lang="zh-CN" sz="1100" b="1" kern="100" dirty="0">
                        <a:solidFill>
                          <a:srgbClr val="002060"/>
                        </a:solidFill>
                        <a:effectLst/>
                        <a:latin typeface="黑体" panose="02010609060101010101" pitchFamily="49" charset="-122"/>
                        <a:ea typeface="黑体" panose="02010609060101010101" pitchFamily="49" charset="-122"/>
                      </a:endParaRPr>
                    </a:p>
                    <a:p>
                      <a:pPr marL="279400" indent="-279400" algn="just">
                        <a:lnSpc>
                          <a:spcPct val="150000"/>
                        </a:lnSpc>
                        <a:spcAft>
                          <a:spcPts val="0"/>
                        </a:spcAft>
                      </a:pPr>
                      <a:r>
                        <a:rPr lang="en-US" sz="1100" b="1" kern="100" dirty="0">
                          <a:solidFill>
                            <a:srgbClr val="002060"/>
                          </a:solidFill>
                          <a:effectLst/>
                          <a:latin typeface="黑体" panose="02010609060101010101" pitchFamily="49" charset="-122"/>
                          <a:ea typeface="黑体" panose="02010609060101010101" pitchFamily="49" charset="-122"/>
                        </a:rPr>
                        <a:t>(2)</a:t>
                      </a:r>
                      <a:r>
                        <a:rPr lang="zh-CN" sz="1100" b="1" u="sng" kern="100" dirty="0">
                          <a:solidFill>
                            <a:srgbClr val="002060"/>
                          </a:solidFill>
                          <a:effectLst/>
                          <a:latin typeface="黑体" panose="02010609060101010101" pitchFamily="49" charset="-122"/>
                          <a:ea typeface="黑体" panose="02010609060101010101" pitchFamily="49" charset="-122"/>
                        </a:rPr>
                        <a:t>它是效果评估中一项重要的内容，可以直接反映培训与开发的效果，也是组织高管层和直接主管特别关心的。</a:t>
                      </a:r>
                      <a:endParaRPr lang="zh-CN" sz="1100" b="1" kern="100" dirty="0">
                        <a:solidFill>
                          <a:srgbClr val="002060"/>
                        </a:solidFill>
                        <a:effectLst/>
                        <a:latin typeface="黑体" panose="02010609060101010101" pitchFamily="49" charset="-122"/>
                        <a:ea typeface="黑体" panose="02010609060101010101" pitchFamily="49" charset="-122"/>
                      </a:endParaRPr>
                    </a:p>
                    <a:p>
                      <a:pPr marL="768350" indent="-768350" algn="just">
                        <a:lnSpc>
                          <a:spcPct val="150000"/>
                        </a:lnSpc>
                        <a:spcAft>
                          <a:spcPts val="0"/>
                        </a:spcAft>
                      </a:pPr>
                      <a:r>
                        <a:rPr lang="en-US" sz="1100" b="1" kern="100" dirty="0">
                          <a:solidFill>
                            <a:srgbClr val="002060"/>
                          </a:solidFill>
                          <a:effectLst/>
                          <a:latin typeface="黑体" panose="02010609060101010101" pitchFamily="49" charset="-122"/>
                          <a:ea typeface="黑体" panose="02010609060101010101" pitchFamily="49" charset="-122"/>
                        </a:rPr>
                        <a:t>(3)</a:t>
                      </a:r>
                      <a:r>
                        <a:rPr lang="zh-CN" sz="1100" b="1" kern="100" dirty="0">
                          <a:solidFill>
                            <a:srgbClr val="002060"/>
                          </a:solidFill>
                          <a:effectLst/>
                          <a:latin typeface="黑体" panose="02010609060101010101" pitchFamily="49" charset="-122"/>
                          <a:ea typeface="黑体" panose="02010609060101010101" pitchFamily="49" charset="-122"/>
                        </a:rPr>
                        <a:t>方法：面谈、直接观察、绩效检测、行为评价量表等，其中</a:t>
                      </a:r>
                      <a:r>
                        <a:rPr lang="zh-CN" sz="1100" b="1" u="sng" kern="100" dirty="0">
                          <a:solidFill>
                            <a:srgbClr val="002060"/>
                          </a:solidFill>
                          <a:effectLst/>
                          <a:latin typeface="黑体" panose="02010609060101010101" pitchFamily="49" charset="-122"/>
                          <a:ea typeface="黑体" panose="02010609060101010101" pitchFamily="49" charset="-122"/>
                        </a:rPr>
                        <a:t>行为评价量表是最常用的方法</a:t>
                      </a:r>
                      <a:r>
                        <a:rPr lang="zh-CN" sz="1100" b="1" kern="100" dirty="0">
                          <a:solidFill>
                            <a:srgbClr val="002060"/>
                          </a:solidFill>
                          <a:effectLst/>
                          <a:latin typeface="黑体" panose="02010609060101010101" pitchFamily="49" charset="-122"/>
                          <a:ea typeface="黑体" panose="02010609060101010101" pitchFamily="49" charset="-122"/>
                        </a:rPr>
                        <a:t>。</a:t>
                      </a:r>
                      <a:endParaRPr lang="zh-CN" sz="11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tc hMerge="1">
                  <a:txBody>
                    <a:bodyPr/>
                    <a:lstStyle/>
                    <a:p>
                      <a:pPr marL="768350" indent="-768350" algn="just">
                        <a:lnSpc>
                          <a:spcPct val="150000"/>
                        </a:lnSpc>
                        <a:spcAft>
                          <a:spcPts val="0"/>
                        </a:spcAft>
                      </a:pPr>
                      <a:r>
                        <a:rPr lang="en-US" sz="900" b="1" kern="100">
                          <a:solidFill>
                            <a:srgbClr val="002060"/>
                          </a:solidFill>
                          <a:effectLst/>
                          <a:latin typeface="黑体" panose="02010609060101010101" pitchFamily="49" charset="-122"/>
                          <a:ea typeface="黑体" panose="02010609060101010101" pitchFamily="49" charset="-122"/>
                        </a:rPr>
                        <a:t>(1)</a:t>
                      </a:r>
                      <a:r>
                        <a:rPr lang="zh-CN" sz="900" b="1" u="sng" kern="100">
                          <a:solidFill>
                            <a:srgbClr val="002060"/>
                          </a:solidFill>
                          <a:effectLst/>
                          <a:latin typeface="黑体" panose="02010609060101010101" pitchFamily="49" charset="-122"/>
                          <a:ea typeface="黑体" panose="02010609060101010101" pitchFamily="49" charset="-122"/>
                        </a:rPr>
                        <a:t>重点：评价是否带来了受训人员行为上的改变，以及受训人员</a:t>
                      </a:r>
                      <a:endParaRPr lang="zh-CN" sz="900" b="1" kern="100">
                        <a:solidFill>
                          <a:srgbClr val="002060"/>
                        </a:solidFill>
                        <a:effectLst/>
                        <a:latin typeface="黑体" panose="02010609060101010101" pitchFamily="49" charset="-122"/>
                        <a:ea typeface="黑体" panose="02010609060101010101" pitchFamily="49" charset="-122"/>
                      </a:endParaRPr>
                    </a:p>
                    <a:p>
                      <a:pPr marL="771525" indent="-771525" algn="just">
                        <a:lnSpc>
                          <a:spcPct val="150000"/>
                        </a:lnSpc>
                        <a:spcAft>
                          <a:spcPts val="0"/>
                        </a:spcAft>
                      </a:pPr>
                      <a:r>
                        <a:rPr lang="zh-CN" sz="900" b="1" u="sng" kern="100">
                          <a:solidFill>
                            <a:srgbClr val="002060"/>
                          </a:solidFill>
                          <a:effectLst/>
                          <a:latin typeface="黑体" panose="02010609060101010101" pitchFamily="49" charset="-122"/>
                          <a:ea typeface="黑体" panose="02010609060101010101" pitchFamily="49" charset="-122"/>
                        </a:rPr>
                        <a:t>把所学的运用到工作上的程度</a:t>
                      </a:r>
                      <a:r>
                        <a:rPr lang="en-US" sz="900" b="1" u="sng" kern="100">
                          <a:solidFill>
                            <a:srgbClr val="002060"/>
                          </a:solidFill>
                          <a:effectLst/>
                          <a:latin typeface="黑体" panose="02010609060101010101" pitchFamily="49" charset="-122"/>
                          <a:ea typeface="黑体" panose="02010609060101010101" pitchFamily="49" charset="-122"/>
                        </a:rPr>
                        <a:t>.</a:t>
                      </a:r>
                      <a:endParaRPr lang="zh-CN" sz="900" b="1" kern="100">
                        <a:solidFill>
                          <a:srgbClr val="002060"/>
                        </a:solidFill>
                        <a:effectLst/>
                        <a:latin typeface="黑体" panose="02010609060101010101" pitchFamily="49" charset="-122"/>
                        <a:ea typeface="黑体" panose="02010609060101010101" pitchFamily="49" charset="-122"/>
                      </a:endParaRPr>
                    </a:p>
                    <a:p>
                      <a:pPr marL="279400" indent="-279400" algn="just">
                        <a:lnSpc>
                          <a:spcPct val="150000"/>
                        </a:lnSpc>
                        <a:spcAft>
                          <a:spcPts val="0"/>
                        </a:spcAft>
                      </a:pPr>
                      <a:r>
                        <a:rPr lang="en-US" sz="900" b="1" kern="100">
                          <a:solidFill>
                            <a:srgbClr val="002060"/>
                          </a:solidFill>
                          <a:effectLst/>
                          <a:latin typeface="黑体" panose="02010609060101010101" pitchFamily="49" charset="-122"/>
                          <a:ea typeface="黑体" panose="02010609060101010101" pitchFamily="49" charset="-122"/>
                        </a:rPr>
                        <a:t>(2)</a:t>
                      </a:r>
                      <a:r>
                        <a:rPr lang="zh-CN" sz="900" b="1" u="sng" kern="100">
                          <a:solidFill>
                            <a:srgbClr val="002060"/>
                          </a:solidFill>
                          <a:effectLst/>
                          <a:latin typeface="黑体" panose="02010609060101010101" pitchFamily="49" charset="-122"/>
                          <a:ea typeface="黑体" panose="02010609060101010101" pitchFamily="49" charset="-122"/>
                        </a:rPr>
                        <a:t>它是效果评估中一项重要的内容，可以直接反映培训与开发的</a:t>
                      </a:r>
                      <a:endParaRPr lang="zh-CN" sz="900" b="1" kern="100">
                        <a:solidFill>
                          <a:srgbClr val="002060"/>
                        </a:solidFill>
                        <a:effectLst/>
                        <a:latin typeface="黑体" panose="02010609060101010101" pitchFamily="49" charset="-122"/>
                        <a:ea typeface="黑体" panose="02010609060101010101" pitchFamily="49" charset="-122"/>
                      </a:endParaRPr>
                    </a:p>
                    <a:p>
                      <a:pPr marL="280670" indent="-280670" algn="just">
                        <a:lnSpc>
                          <a:spcPct val="150000"/>
                        </a:lnSpc>
                        <a:spcAft>
                          <a:spcPts val="0"/>
                        </a:spcAft>
                      </a:pPr>
                      <a:r>
                        <a:rPr lang="zh-CN" sz="900" b="1" u="sng" kern="100">
                          <a:solidFill>
                            <a:srgbClr val="002060"/>
                          </a:solidFill>
                          <a:effectLst/>
                          <a:latin typeface="黑体" panose="02010609060101010101" pitchFamily="49" charset="-122"/>
                          <a:ea typeface="黑体" panose="02010609060101010101" pitchFamily="49" charset="-122"/>
                        </a:rPr>
                        <a:t>效果，也是组织高管层和直接主管特别关心的。</a:t>
                      </a:r>
                      <a:endParaRPr lang="zh-CN" sz="900" b="1" kern="100">
                        <a:solidFill>
                          <a:srgbClr val="002060"/>
                        </a:solidFill>
                        <a:effectLst/>
                        <a:latin typeface="黑体" panose="02010609060101010101" pitchFamily="49" charset="-122"/>
                        <a:ea typeface="黑体" panose="02010609060101010101" pitchFamily="49" charset="-122"/>
                      </a:endParaRPr>
                    </a:p>
                    <a:p>
                      <a:pPr marL="768350" indent="-768350" algn="just">
                        <a:lnSpc>
                          <a:spcPct val="150000"/>
                        </a:lnSpc>
                        <a:spcAft>
                          <a:spcPts val="0"/>
                        </a:spcAft>
                      </a:pPr>
                      <a:r>
                        <a:rPr lang="en-US" sz="900" b="1" kern="100">
                          <a:solidFill>
                            <a:srgbClr val="002060"/>
                          </a:solidFill>
                          <a:effectLst/>
                          <a:latin typeface="黑体" panose="02010609060101010101" pitchFamily="49" charset="-122"/>
                          <a:ea typeface="黑体" panose="02010609060101010101" pitchFamily="49" charset="-122"/>
                        </a:rPr>
                        <a:t>(3)</a:t>
                      </a:r>
                      <a:r>
                        <a:rPr lang="zh-CN" sz="900" b="1" kern="100">
                          <a:solidFill>
                            <a:srgbClr val="002060"/>
                          </a:solidFill>
                          <a:effectLst/>
                          <a:latin typeface="黑体" panose="02010609060101010101" pitchFamily="49" charset="-122"/>
                          <a:ea typeface="黑体" panose="02010609060101010101" pitchFamily="49" charset="-122"/>
                        </a:rPr>
                        <a:t>方法：面谈、直接观察、绩效检测、行为评价量表等，其中</a:t>
                      </a:r>
                      <a:r>
                        <a:rPr lang="zh-CN" sz="900" b="1" u="sng" kern="100">
                          <a:solidFill>
                            <a:srgbClr val="002060"/>
                          </a:solidFill>
                          <a:effectLst/>
                          <a:latin typeface="黑体" panose="02010609060101010101" pitchFamily="49" charset="-122"/>
                          <a:ea typeface="黑体" panose="02010609060101010101" pitchFamily="49" charset="-122"/>
                        </a:rPr>
                        <a:t>行</a:t>
                      </a:r>
                      <a:endParaRPr lang="zh-CN" sz="900" b="1" kern="100">
                        <a:solidFill>
                          <a:srgbClr val="002060"/>
                        </a:solidFill>
                        <a:effectLst/>
                        <a:latin typeface="黑体" panose="02010609060101010101" pitchFamily="49" charset="-122"/>
                        <a:ea typeface="黑体" panose="02010609060101010101" pitchFamily="49" charset="-122"/>
                      </a:endParaRPr>
                    </a:p>
                    <a:p>
                      <a:pPr marL="771525" indent="-771525" algn="just">
                        <a:lnSpc>
                          <a:spcPct val="150000"/>
                        </a:lnSpc>
                        <a:spcAft>
                          <a:spcPts val="0"/>
                        </a:spcAft>
                      </a:pPr>
                      <a:r>
                        <a:rPr lang="zh-CN" sz="900" b="1" u="sng" kern="100">
                          <a:solidFill>
                            <a:srgbClr val="002060"/>
                          </a:solidFill>
                          <a:effectLst/>
                          <a:latin typeface="黑体" panose="02010609060101010101" pitchFamily="49" charset="-122"/>
                          <a:ea typeface="黑体" panose="02010609060101010101" pitchFamily="49" charset="-122"/>
                        </a:rPr>
                        <a:t>为评价量表是最常用的方法</a:t>
                      </a:r>
                      <a:r>
                        <a:rPr lang="zh-CN" sz="900" b="1" kern="100">
                          <a:solidFill>
                            <a:srgbClr val="002060"/>
                          </a:solidFill>
                          <a:effectLst/>
                          <a:latin typeface="黑体" panose="02010609060101010101" pitchFamily="49" charset="-122"/>
                          <a:ea typeface="黑体" panose="02010609060101010101" pitchFamily="49" charset="-122"/>
                        </a:rPr>
                        <a:t>。</a:t>
                      </a:r>
                      <a:endParaRPr lang="zh-CN" sz="9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extLst>
                  <a:ext uri="{0D108BD9-81ED-4DB2-BD59-A6C34878D82A}">
                    <a16:rowId xmlns:a16="http://schemas.microsoft.com/office/drawing/2014/main" val="2908238014"/>
                  </a:ext>
                </a:extLst>
              </a:tr>
              <a:tr h="1460439">
                <a:tc vMerge="1">
                  <a:txBody>
                    <a:bodyPr/>
                    <a:lstStyle/>
                    <a:p>
                      <a:endParaRPr lang="zh-CN" altLang="en-US"/>
                    </a:p>
                  </a:txBody>
                  <a:tcPr/>
                </a:tc>
                <a:tc>
                  <a:txBody>
                    <a:bodyPr/>
                    <a:lstStyle/>
                    <a:p>
                      <a:pPr indent="266700" algn="just">
                        <a:lnSpc>
                          <a:spcPct val="150000"/>
                        </a:lnSpc>
                        <a:spcAft>
                          <a:spcPts val="0"/>
                        </a:spcAft>
                      </a:pPr>
                      <a:r>
                        <a:rPr lang="en-US" sz="1100" b="1" kern="100">
                          <a:solidFill>
                            <a:srgbClr val="002060"/>
                          </a:solidFill>
                          <a:effectLst/>
                          <a:latin typeface="黑体" panose="02010609060101010101" pitchFamily="49" charset="-122"/>
                          <a:ea typeface="黑体" panose="02010609060101010101" pitchFamily="49" charset="-122"/>
                        </a:rPr>
                        <a:t>4.</a:t>
                      </a:r>
                      <a:r>
                        <a:rPr lang="zh-CN" sz="1100" b="1" kern="100">
                          <a:solidFill>
                            <a:srgbClr val="002060"/>
                          </a:solidFill>
                          <a:effectLst/>
                          <a:latin typeface="黑体" panose="02010609060101010101" pitchFamily="49" charset="-122"/>
                          <a:ea typeface="黑体" panose="02010609060101010101" pitchFamily="49" charset="-122"/>
                        </a:rPr>
                        <a:t>结果评估</a:t>
                      </a:r>
                      <a:endParaRPr lang="zh-CN" sz="11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tc gridSpan="2">
                  <a:txBody>
                    <a:bodyPr/>
                    <a:lstStyle/>
                    <a:p>
                      <a:pPr marL="768350" indent="-768350" algn="just">
                        <a:lnSpc>
                          <a:spcPct val="150000"/>
                        </a:lnSpc>
                        <a:spcAft>
                          <a:spcPts val="0"/>
                        </a:spcAft>
                      </a:pPr>
                      <a:r>
                        <a:rPr lang="en-US" sz="1100" b="1" kern="100" dirty="0">
                          <a:solidFill>
                            <a:srgbClr val="002060"/>
                          </a:solidFill>
                          <a:effectLst/>
                          <a:latin typeface="黑体" panose="02010609060101010101" pitchFamily="49" charset="-122"/>
                          <a:ea typeface="黑体" panose="02010609060101010101" pitchFamily="49" charset="-122"/>
                        </a:rPr>
                        <a:t>(1)</a:t>
                      </a:r>
                      <a:r>
                        <a:rPr lang="zh-CN" sz="1100" b="1" kern="100" dirty="0">
                          <a:solidFill>
                            <a:srgbClr val="002060"/>
                          </a:solidFill>
                          <a:effectLst/>
                          <a:latin typeface="黑体" panose="02010609060101010101" pitchFamily="49" charset="-122"/>
                          <a:ea typeface="黑体" panose="02010609060101010101" pitchFamily="49" charset="-122"/>
                        </a:rPr>
                        <a:t>目标：评估受训人员工作行为改变对其所服务的组织或部门绩效的影响作用</a:t>
                      </a:r>
                    </a:p>
                    <a:p>
                      <a:pPr marL="349250" indent="-349250" algn="just">
                        <a:lnSpc>
                          <a:spcPct val="150000"/>
                        </a:lnSpc>
                        <a:spcAft>
                          <a:spcPts val="0"/>
                        </a:spcAft>
                      </a:pPr>
                      <a:r>
                        <a:rPr lang="en-US" sz="1100" b="1" kern="100" dirty="0">
                          <a:solidFill>
                            <a:srgbClr val="002060"/>
                          </a:solidFill>
                          <a:effectLst/>
                          <a:latin typeface="黑体" panose="02010609060101010101" pitchFamily="49" charset="-122"/>
                          <a:ea typeface="黑体" panose="02010609060101010101" pitchFamily="49" charset="-122"/>
                        </a:rPr>
                        <a:t>(2)</a:t>
                      </a:r>
                      <a:r>
                        <a:rPr lang="zh-CN" sz="1100" b="1" u="sng" kern="100" dirty="0">
                          <a:solidFill>
                            <a:srgbClr val="002060"/>
                          </a:solidFill>
                          <a:effectLst/>
                          <a:latin typeface="黑体" panose="02010609060101010101" pitchFamily="49" charset="-122"/>
                          <a:ea typeface="黑体" panose="02010609060101010101" pitchFamily="49" charset="-122"/>
                        </a:rPr>
                        <a:t>结果如何</a:t>
                      </a:r>
                      <a:r>
                        <a:rPr lang="zh-CN" sz="1100" b="1" kern="100" dirty="0">
                          <a:solidFill>
                            <a:srgbClr val="002060"/>
                          </a:solidFill>
                          <a:effectLst/>
                          <a:latin typeface="黑体" panose="02010609060101010101" pitchFamily="49" charset="-122"/>
                          <a:ea typeface="黑体" panose="02010609060101010101" pitchFamily="49" charset="-122"/>
                        </a:rPr>
                        <a:t>是组织进行培训与开发效果评估的</a:t>
                      </a:r>
                      <a:r>
                        <a:rPr lang="zh-CN" sz="1100" b="1" u="sng" kern="100" dirty="0">
                          <a:solidFill>
                            <a:srgbClr val="002060"/>
                          </a:solidFill>
                          <a:effectLst/>
                          <a:latin typeface="黑体" panose="02010609060101010101" pitchFamily="49" charset="-122"/>
                          <a:ea typeface="黑体" panose="02010609060101010101" pitchFamily="49" charset="-122"/>
                        </a:rPr>
                        <a:t>最重要的内容</a:t>
                      </a:r>
                      <a:r>
                        <a:rPr lang="zh-CN" sz="1100" b="1" kern="100" dirty="0">
                          <a:solidFill>
                            <a:srgbClr val="002060"/>
                          </a:solidFill>
                          <a:effectLst/>
                          <a:latin typeface="黑体" panose="02010609060101010101" pitchFamily="49" charset="-122"/>
                          <a:ea typeface="黑体" panose="02010609060101010101" pitchFamily="49" charset="-122"/>
                        </a:rPr>
                        <a:t>，</a:t>
                      </a:r>
                      <a:r>
                        <a:rPr lang="zh-CN" sz="1100" b="1" u="sng" kern="100" dirty="0">
                          <a:solidFill>
                            <a:srgbClr val="002060"/>
                          </a:solidFill>
                          <a:effectLst/>
                          <a:latin typeface="黑体" panose="02010609060101010101" pitchFamily="49" charset="-122"/>
                          <a:ea typeface="黑体" panose="02010609060101010101" pitchFamily="49" charset="-122"/>
                        </a:rPr>
                        <a:t>是最具说服力的评价指标，也是组织高管层最关心的评估内容。</a:t>
                      </a:r>
                      <a:endParaRPr lang="en-US" altLang="zh-CN" sz="1100" b="1" u="sng"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50000"/>
                        </a:lnSpc>
                        <a:spcAft>
                          <a:spcPts val="0"/>
                        </a:spcAft>
                      </a:pPr>
                      <a:r>
                        <a:rPr lang="en-US" sz="1100" b="1" kern="100" dirty="0">
                          <a:solidFill>
                            <a:srgbClr val="002060"/>
                          </a:solidFill>
                          <a:effectLst/>
                          <a:latin typeface="黑体" panose="02010609060101010101" pitchFamily="49" charset="-122"/>
                          <a:ea typeface="黑体" panose="02010609060101010101" pitchFamily="49" charset="-122"/>
                        </a:rPr>
                        <a:t>(3)</a:t>
                      </a:r>
                      <a:r>
                        <a:rPr lang="zh-CN" sz="1100" b="1" u="sng" kern="100" dirty="0">
                          <a:solidFill>
                            <a:srgbClr val="002060"/>
                          </a:solidFill>
                          <a:effectLst/>
                          <a:latin typeface="黑体" panose="02010609060101010101" pitchFamily="49" charset="-122"/>
                          <a:ea typeface="黑体" panose="02010609060101010101" pitchFamily="49" charset="-122"/>
                        </a:rPr>
                        <a:t>指标</a:t>
                      </a:r>
                      <a:endParaRPr lang="zh-CN" sz="1100" b="1" kern="100" dirty="0">
                        <a:solidFill>
                          <a:srgbClr val="002060"/>
                        </a:solidFill>
                        <a:effectLst/>
                        <a:latin typeface="黑体" panose="02010609060101010101" pitchFamily="49" charset="-122"/>
                        <a:ea typeface="黑体" panose="02010609060101010101" pitchFamily="49" charset="-122"/>
                      </a:endParaRPr>
                    </a:p>
                    <a:p>
                      <a:pPr marL="698500" indent="-698500" algn="just">
                        <a:lnSpc>
                          <a:spcPct val="150000"/>
                        </a:lnSpc>
                        <a:spcAft>
                          <a:spcPts val="0"/>
                        </a:spcAft>
                      </a:pPr>
                      <a:r>
                        <a:rPr lang="zh-CN" sz="1100" b="1" kern="100" dirty="0">
                          <a:solidFill>
                            <a:srgbClr val="002060"/>
                          </a:solidFill>
                          <a:effectLst/>
                          <a:latin typeface="黑体" panose="02010609060101010101" pitchFamily="49" charset="-122"/>
                          <a:ea typeface="黑体" panose="02010609060101010101" pitchFamily="49" charset="-122"/>
                        </a:rPr>
                        <a:t>●</a:t>
                      </a:r>
                      <a:r>
                        <a:rPr lang="zh-CN" sz="1100" b="1" u="sng" kern="100" dirty="0">
                          <a:solidFill>
                            <a:srgbClr val="002060"/>
                          </a:solidFill>
                          <a:effectLst/>
                          <a:latin typeface="黑体" panose="02010609060101010101" pitchFamily="49" charset="-122"/>
                          <a:ea typeface="黑体" panose="02010609060101010101" pitchFamily="49" charset="-122"/>
                        </a:rPr>
                        <a:t>硬指标</a:t>
                      </a:r>
                      <a:r>
                        <a:rPr lang="zh-CN" sz="1100" b="1" kern="100" dirty="0">
                          <a:solidFill>
                            <a:srgbClr val="002060"/>
                          </a:solidFill>
                          <a:effectLst/>
                          <a:latin typeface="黑体" panose="02010609060101010101" pitchFamily="49" charset="-122"/>
                          <a:ea typeface="黑体" panose="02010609060101010101" pitchFamily="49" charset="-122"/>
                        </a:rPr>
                        <a:t>：产出、质量、成本、时间等四大类：</a:t>
                      </a:r>
                      <a:r>
                        <a:rPr lang="zh-CN" sz="1100" b="1" u="sng" kern="100" dirty="0">
                          <a:solidFill>
                            <a:srgbClr val="002060"/>
                          </a:solidFill>
                          <a:effectLst/>
                          <a:latin typeface="黑体" panose="02010609060101010101" pitchFamily="49" charset="-122"/>
                          <a:ea typeface="黑体" panose="02010609060101010101" pitchFamily="49" charset="-122"/>
                        </a:rPr>
                        <a:t>易被衡量和量化，容易被转化为货币价值，而且评价也更为客观</a:t>
                      </a:r>
                      <a:r>
                        <a:rPr lang="zh-CN" sz="1100" b="1" kern="100" dirty="0">
                          <a:solidFill>
                            <a:srgbClr val="002060"/>
                          </a:solidFill>
                          <a:effectLst/>
                          <a:latin typeface="黑体" panose="02010609060101010101" pitchFamily="49" charset="-122"/>
                          <a:ea typeface="黑体" panose="02010609060101010101" pitchFamily="49" charset="-122"/>
                        </a:rPr>
                        <a:t>。</a:t>
                      </a:r>
                    </a:p>
                    <a:p>
                      <a:pPr marL="698500" indent="-698500" algn="just">
                        <a:lnSpc>
                          <a:spcPct val="150000"/>
                        </a:lnSpc>
                        <a:spcAft>
                          <a:spcPts val="0"/>
                        </a:spcAft>
                      </a:pPr>
                      <a:r>
                        <a:rPr lang="zh-CN" sz="1100" b="1" kern="100" dirty="0">
                          <a:solidFill>
                            <a:srgbClr val="002060"/>
                          </a:solidFill>
                          <a:effectLst/>
                          <a:latin typeface="黑体" panose="02010609060101010101" pitchFamily="49" charset="-122"/>
                          <a:ea typeface="黑体" panose="02010609060101010101" pitchFamily="49" charset="-122"/>
                        </a:rPr>
                        <a:t>●</a:t>
                      </a:r>
                      <a:r>
                        <a:rPr lang="zh-CN" sz="1100" b="1" u="sng" kern="100" dirty="0">
                          <a:solidFill>
                            <a:srgbClr val="002060"/>
                          </a:solidFill>
                          <a:effectLst/>
                          <a:latin typeface="黑体" panose="02010609060101010101" pitchFamily="49" charset="-122"/>
                          <a:ea typeface="黑体" panose="02010609060101010101" pitchFamily="49" charset="-122"/>
                        </a:rPr>
                        <a:t>软指标</a:t>
                      </a:r>
                      <a:r>
                        <a:rPr lang="zh-CN" sz="1100" b="1" kern="100" dirty="0">
                          <a:solidFill>
                            <a:srgbClr val="002060"/>
                          </a:solidFill>
                          <a:effectLst/>
                          <a:latin typeface="黑体" panose="02010609060101010101" pitchFamily="49" charset="-122"/>
                          <a:ea typeface="黑体" panose="02010609060101010101" pitchFamily="49" charset="-122"/>
                        </a:rPr>
                        <a:t>：工作习惯、工作满意度、主动性、顾客服务等，</a:t>
                      </a:r>
                      <a:r>
                        <a:rPr lang="zh-CN" sz="1100" b="1" u="sng" kern="100" dirty="0">
                          <a:solidFill>
                            <a:srgbClr val="002060"/>
                          </a:solidFill>
                          <a:effectLst/>
                          <a:latin typeface="黑体" panose="02010609060101010101" pitchFamily="49" charset="-122"/>
                          <a:ea typeface="黑体" panose="02010609060101010101" pitchFamily="49" charset="-122"/>
                        </a:rPr>
                        <a:t>难以被衡量和量化，也难以被转化为货币价值，而且评价具有主观性。</a:t>
                      </a:r>
                      <a:endParaRPr lang="zh-CN" sz="11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tc hMerge="1">
                  <a:txBody>
                    <a:bodyPr/>
                    <a:lstStyle/>
                    <a:p>
                      <a:pPr marL="768350" indent="-768350" algn="just">
                        <a:lnSpc>
                          <a:spcPct val="150000"/>
                        </a:lnSpc>
                        <a:spcAft>
                          <a:spcPts val="0"/>
                        </a:spcAft>
                      </a:pPr>
                      <a:r>
                        <a:rPr lang="en-US" sz="900" b="1" kern="100">
                          <a:solidFill>
                            <a:srgbClr val="002060"/>
                          </a:solidFill>
                          <a:effectLst/>
                          <a:latin typeface="黑体" panose="02010609060101010101" pitchFamily="49" charset="-122"/>
                          <a:ea typeface="黑体" panose="02010609060101010101" pitchFamily="49" charset="-122"/>
                        </a:rPr>
                        <a:t>(1)</a:t>
                      </a:r>
                      <a:r>
                        <a:rPr lang="zh-CN" sz="900" b="1" kern="100">
                          <a:solidFill>
                            <a:srgbClr val="002060"/>
                          </a:solidFill>
                          <a:effectLst/>
                          <a:latin typeface="黑体" panose="02010609060101010101" pitchFamily="49" charset="-122"/>
                          <a:ea typeface="黑体" panose="02010609060101010101" pitchFamily="49" charset="-122"/>
                        </a:rPr>
                        <a:t>目标：评估受训人员工作行为改变对其所服务的组织或部门绩</a:t>
                      </a:r>
                    </a:p>
                    <a:p>
                      <a:pPr marL="768350" indent="-768350" algn="just">
                        <a:lnSpc>
                          <a:spcPct val="150000"/>
                        </a:lnSpc>
                        <a:spcAft>
                          <a:spcPts val="0"/>
                        </a:spcAft>
                      </a:pPr>
                      <a:r>
                        <a:rPr lang="zh-CN" sz="900" b="1" kern="100">
                          <a:solidFill>
                            <a:srgbClr val="002060"/>
                          </a:solidFill>
                          <a:effectLst/>
                          <a:latin typeface="黑体" panose="02010609060101010101" pitchFamily="49" charset="-122"/>
                          <a:ea typeface="黑体" panose="02010609060101010101" pitchFamily="49" charset="-122"/>
                        </a:rPr>
                        <a:t>效的影响作用</a:t>
                      </a:r>
                    </a:p>
                    <a:p>
                      <a:pPr marL="349250" indent="-349250" algn="just">
                        <a:lnSpc>
                          <a:spcPct val="150000"/>
                        </a:lnSpc>
                        <a:spcAft>
                          <a:spcPts val="0"/>
                        </a:spcAft>
                      </a:pPr>
                      <a:r>
                        <a:rPr lang="en-US" sz="900" b="1" kern="100">
                          <a:solidFill>
                            <a:srgbClr val="002060"/>
                          </a:solidFill>
                          <a:effectLst/>
                          <a:latin typeface="黑体" panose="02010609060101010101" pitchFamily="49" charset="-122"/>
                          <a:ea typeface="黑体" panose="02010609060101010101" pitchFamily="49" charset="-122"/>
                        </a:rPr>
                        <a:t>(2)</a:t>
                      </a:r>
                      <a:r>
                        <a:rPr lang="zh-CN" sz="900" b="1" u="sng" kern="100">
                          <a:solidFill>
                            <a:srgbClr val="002060"/>
                          </a:solidFill>
                          <a:effectLst/>
                          <a:latin typeface="黑体" panose="02010609060101010101" pitchFamily="49" charset="-122"/>
                          <a:ea typeface="黑体" panose="02010609060101010101" pitchFamily="49" charset="-122"/>
                        </a:rPr>
                        <a:t>结果如何</a:t>
                      </a:r>
                      <a:r>
                        <a:rPr lang="zh-CN" sz="900" b="1" kern="100">
                          <a:solidFill>
                            <a:srgbClr val="002060"/>
                          </a:solidFill>
                          <a:effectLst/>
                          <a:latin typeface="黑体" panose="02010609060101010101" pitchFamily="49" charset="-122"/>
                          <a:ea typeface="黑体" panose="02010609060101010101" pitchFamily="49" charset="-122"/>
                        </a:rPr>
                        <a:t>是组织进行培训与开发效果评估的</a:t>
                      </a:r>
                      <a:r>
                        <a:rPr lang="zh-CN" sz="900" b="1" u="sng" kern="100">
                          <a:solidFill>
                            <a:srgbClr val="002060"/>
                          </a:solidFill>
                          <a:effectLst/>
                          <a:latin typeface="黑体" panose="02010609060101010101" pitchFamily="49" charset="-122"/>
                          <a:ea typeface="黑体" panose="02010609060101010101" pitchFamily="49" charset="-122"/>
                        </a:rPr>
                        <a:t>最重要的内容</a:t>
                      </a:r>
                      <a:r>
                        <a:rPr lang="zh-CN" sz="900" b="1" kern="100">
                          <a:solidFill>
                            <a:srgbClr val="002060"/>
                          </a:solidFill>
                          <a:effectLst/>
                          <a:latin typeface="黑体" panose="02010609060101010101" pitchFamily="49" charset="-122"/>
                          <a:ea typeface="黑体" panose="02010609060101010101" pitchFamily="49" charset="-122"/>
                        </a:rPr>
                        <a:t>，</a:t>
                      </a:r>
                      <a:r>
                        <a:rPr lang="zh-CN" sz="900" b="1" u="sng" kern="100">
                          <a:solidFill>
                            <a:srgbClr val="002060"/>
                          </a:solidFill>
                          <a:effectLst/>
                          <a:latin typeface="黑体" panose="02010609060101010101" pitchFamily="49" charset="-122"/>
                          <a:ea typeface="黑体" panose="02010609060101010101" pitchFamily="49" charset="-122"/>
                        </a:rPr>
                        <a:t>是</a:t>
                      </a:r>
                      <a:endParaRPr lang="zh-CN" sz="900" b="1" kern="100">
                        <a:solidFill>
                          <a:srgbClr val="002060"/>
                        </a:solidFill>
                        <a:effectLst/>
                        <a:latin typeface="黑体" panose="02010609060101010101" pitchFamily="49" charset="-122"/>
                        <a:ea typeface="黑体" panose="02010609060101010101" pitchFamily="49" charset="-122"/>
                      </a:endParaRPr>
                    </a:p>
                    <a:p>
                      <a:pPr marL="350520" indent="-350520" algn="just">
                        <a:lnSpc>
                          <a:spcPct val="150000"/>
                        </a:lnSpc>
                        <a:spcAft>
                          <a:spcPts val="0"/>
                        </a:spcAft>
                      </a:pPr>
                      <a:r>
                        <a:rPr lang="zh-CN" sz="900" b="1" u="sng" kern="100">
                          <a:solidFill>
                            <a:srgbClr val="002060"/>
                          </a:solidFill>
                          <a:effectLst/>
                          <a:latin typeface="黑体" panose="02010609060101010101" pitchFamily="49" charset="-122"/>
                          <a:ea typeface="黑体" panose="02010609060101010101" pitchFamily="49" charset="-122"/>
                        </a:rPr>
                        <a:t>最具说服力的评价指标，也是组织高管层最关心的评估内容。</a:t>
                      </a:r>
                      <a:endParaRPr lang="zh-CN" sz="900" b="1" kern="10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en-US" sz="900" b="1" kern="100">
                          <a:solidFill>
                            <a:srgbClr val="002060"/>
                          </a:solidFill>
                          <a:effectLst/>
                          <a:latin typeface="黑体" panose="02010609060101010101" pitchFamily="49" charset="-122"/>
                          <a:ea typeface="黑体" panose="02010609060101010101" pitchFamily="49" charset="-122"/>
                        </a:rPr>
                        <a:t>(3)</a:t>
                      </a:r>
                      <a:r>
                        <a:rPr lang="zh-CN" sz="900" b="1" u="sng" kern="100">
                          <a:solidFill>
                            <a:srgbClr val="002060"/>
                          </a:solidFill>
                          <a:effectLst/>
                          <a:latin typeface="黑体" panose="02010609060101010101" pitchFamily="49" charset="-122"/>
                          <a:ea typeface="黑体" panose="02010609060101010101" pitchFamily="49" charset="-122"/>
                        </a:rPr>
                        <a:t>指标</a:t>
                      </a:r>
                      <a:endParaRPr lang="zh-CN" sz="900" b="1" kern="100">
                        <a:solidFill>
                          <a:srgbClr val="002060"/>
                        </a:solidFill>
                        <a:effectLst/>
                        <a:latin typeface="黑体" panose="02010609060101010101" pitchFamily="49" charset="-122"/>
                        <a:ea typeface="黑体" panose="02010609060101010101" pitchFamily="49" charset="-122"/>
                      </a:endParaRPr>
                    </a:p>
                    <a:p>
                      <a:pPr marL="698500" indent="-698500" algn="just">
                        <a:lnSpc>
                          <a:spcPct val="150000"/>
                        </a:lnSpc>
                        <a:spcAft>
                          <a:spcPts val="0"/>
                        </a:spcAft>
                      </a:pPr>
                      <a:r>
                        <a:rPr lang="zh-CN" sz="900" b="1" kern="100">
                          <a:solidFill>
                            <a:srgbClr val="002060"/>
                          </a:solidFill>
                          <a:effectLst/>
                          <a:latin typeface="黑体" panose="02010609060101010101" pitchFamily="49" charset="-122"/>
                          <a:ea typeface="黑体" panose="02010609060101010101" pitchFamily="49" charset="-122"/>
                        </a:rPr>
                        <a:t>●</a:t>
                      </a:r>
                      <a:r>
                        <a:rPr lang="zh-CN" sz="900" b="1" u="sng" kern="100">
                          <a:solidFill>
                            <a:srgbClr val="002060"/>
                          </a:solidFill>
                          <a:effectLst/>
                          <a:latin typeface="黑体" panose="02010609060101010101" pitchFamily="49" charset="-122"/>
                          <a:ea typeface="黑体" panose="02010609060101010101" pitchFamily="49" charset="-122"/>
                        </a:rPr>
                        <a:t>硬指标</a:t>
                      </a:r>
                      <a:r>
                        <a:rPr lang="zh-CN" sz="900" b="1" kern="100">
                          <a:solidFill>
                            <a:srgbClr val="002060"/>
                          </a:solidFill>
                          <a:effectLst/>
                          <a:latin typeface="黑体" panose="02010609060101010101" pitchFamily="49" charset="-122"/>
                          <a:ea typeface="黑体" panose="02010609060101010101" pitchFamily="49" charset="-122"/>
                        </a:rPr>
                        <a:t>：产出、质量、成本、时间等四大类：</a:t>
                      </a:r>
                      <a:r>
                        <a:rPr lang="zh-CN" sz="900" b="1" u="sng" kern="100">
                          <a:solidFill>
                            <a:srgbClr val="002060"/>
                          </a:solidFill>
                          <a:effectLst/>
                          <a:latin typeface="黑体" panose="02010609060101010101" pitchFamily="49" charset="-122"/>
                          <a:ea typeface="黑体" panose="02010609060101010101" pitchFamily="49" charset="-122"/>
                        </a:rPr>
                        <a:t>易被衡量和量化，容易被转化为货币价值，而且评价也更为客观</a:t>
                      </a:r>
                      <a:r>
                        <a:rPr lang="zh-CN" sz="900" b="1" kern="100">
                          <a:solidFill>
                            <a:srgbClr val="002060"/>
                          </a:solidFill>
                          <a:effectLst/>
                          <a:latin typeface="黑体" panose="02010609060101010101" pitchFamily="49" charset="-122"/>
                          <a:ea typeface="黑体" panose="02010609060101010101" pitchFamily="49" charset="-122"/>
                        </a:rPr>
                        <a:t>。</a:t>
                      </a:r>
                    </a:p>
                    <a:p>
                      <a:pPr marL="698500" indent="-698500" algn="just">
                        <a:lnSpc>
                          <a:spcPct val="150000"/>
                        </a:lnSpc>
                        <a:spcAft>
                          <a:spcPts val="0"/>
                        </a:spcAft>
                      </a:pPr>
                      <a:r>
                        <a:rPr lang="zh-CN" sz="900" b="1" kern="100">
                          <a:solidFill>
                            <a:srgbClr val="002060"/>
                          </a:solidFill>
                          <a:effectLst/>
                          <a:latin typeface="黑体" panose="02010609060101010101" pitchFamily="49" charset="-122"/>
                          <a:ea typeface="黑体" panose="02010609060101010101" pitchFamily="49" charset="-122"/>
                        </a:rPr>
                        <a:t>●</a:t>
                      </a:r>
                      <a:r>
                        <a:rPr lang="zh-CN" sz="900" b="1" u="sng" kern="100">
                          <a:solidFill>
                            <a:srgbClr val="002060"/>
                          </a:solidFill>
                          <a:effectLst/>
                          <a:latin typeface="黑体" panose="02010609060101010101" pitchFamily="49" charset="-122"/>
                          <a:ea typeface="黑体" panose="02010609060101010101" pitchFamily="49" charset="-122"/>
                        </a:rPr>
                        <a:t>软指标</a:t>
                      </a:r>
                      <a:r>
                        <a:rPr lang="zh-CN" sz="900" b="1" kern="100">
                          <a:solidFill>
                            <a:srgbClr val="002060"/>
                          </a:solidFill>
                          <a:effectLst/>
                          <a:latin typeface="黑体" panose="02010609060101010101" pitchFamily="49" charset="-122"/>
                          <a:ea typeface="黑体" panose="02010609060101010101" pitchFamily="49" charset="-122"/>
                        </a:rPr>
                        <a:t>：工作习惯、工作满意度、主动性、顾客服务等，</a:t>
                      </a:r>
                      <a:r>
                        <a:rPr lang="zh-CN" sz="900" b="1" u="sng" kern="100">
                          <a:solidFill>
                            <a:srgbClr val="002060"/>
                          </a:solidFill>
                          <a:effectLst/>
                          <a:latin typeface="黑体" panose="02010609060101010101" pitchFamily="49" charset="-122"/>
                          <a:ea typeface="黑体" panose="02010609060101010101" pitchFamily="49" charset="-122"/>
                        </a:rPr>
                        <a:t>难以被衡量和量化，也难以被转化为货币价值，而且评价具有主观性。</a:t>
                      </a:r>
                      <a:endParaRPr lang="zh-CN" sz="9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extLst>
                  <a:ext uri="{0D108BD9-81ED-4DB2-BD59-A6C34878D82A}">
                    <a16:rowId xmlns:a16="http://schemas.microsoft.com/office/drawing/2014/main" val="1889019417"/>
                  </a:ext>
                </a:extLst>
              </a:tr>
              <a:tr h="413250">
                <a:tc vMerge="1">
                  <a:txBody>
                    <a:bodyPr/>
                    <a:lstStyle/>
                    <a:p>
                      <a:endParaRPr lang="zh-CN" altLang="en-US"/>
                    </a:p>
                  </a:txBody>
                  <a:tcPr/>
                </a:tc>
                <a:tc>
                  <a:txBody>
                    <a:bodyPr/>
                    <a:lstStyle/>
                    <a:p>
                      <a:pPr indent="266700" algn="just">
                        <a:lnSpc>
                          <a:spcPct val="150000"/>
                        </a:lnSpc>
                        <a:spcAft>
                          <a:spcPts val="0"/>
                        </a:spcAft>
                      </a:pPr>
                      <a:r>
                        <a:rPr lang="en-US" sz="1100" b="1" kern="100">
                          <a:solidFill>
                            <a:srgbClr val="002060"/>
                          </a:solidFill>
                          <a:effectLst/>
                          <a:latin typeface="黑体" panose="02010609060101010101" pitchFamily="49" charset="-122"/>
                          <a:ea typeface="黑体" panose="02010609060101010101" pitchFamily="49" charset="-122"/>
                        </a:rPr>
                        <a:t>5.</a:t>
                      </a:r>
                      <a:r>
                        <a:rPr lang="zh-CN" sz="1100" b="1" kern="100">
                          <a:solidFill>
                            <a:srgbClr val="002060"/>
                          </a:solidFill>
                          <a:effectLst/>
                          <a:latin typeface="黑体" panose="02010609060101010101" pitchFamily="49" charset="-122"/>
                          <a:ea typeface="黑体" panose="02010609060101010101" pitchFamily="49" charset="-122"/>
                        </a:rPr>
                        <a:t>投资收益评估</a:t>
                      </a:r>
                      <a:endParaRPr lang="zh-CN" sz="11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tc gridSpan="2">
                  <a:txBody>
                    <a:bodyPr/>
                    <a:lstStyle/>
                    <a:p>
                      <a:pPr indent="69850" algn="just">
                        <a:lnSpc>
                          <a:spcPct val="150000"/>
                        </a:lnSpc>
                        <a:spcAft>
                          <a:spcPts val="0"/>
                        </a:spcAft>
                      </a:pPr>
                      <a:r>
                        <a:rPr lang="en-US" sz="1100" b="1" kern="100" dirty="0">
                          <a:solidFill>
                            <a:srgbClr val="002060"/>
                          </a:solidFill>
                          <a:effectLst/>
                          <a:latin typeface="黑体" panose="02010609060101010101" pitchFamily="49" charset="-122"/>
                          <a:ea typeface="黑体" panose="02010609060101010101" pitchFamily="49" charset="-122"/>
                        </a:rPr>
                        <a:t>(1)</a:t>
                      </a:r>
                      <a:r>
                        <a:rPr lang="zh-CN" sz="1100" b="1" kern="100" dirty="0">
                          <a:solidFill>
                            <a:srgbClr val="002060"/>
                          </a:solidFill>
                          <a:effectLst/>
                          <a:latin typeface="黑体" panose="02010609060101010101" pitchFamily="49" charset="-122"/>
                          <a:ea typeface="黑体" panose="02010609060101010101" pitchFamily="49" charset="-122"/>
                        </a:rPr>
                        <a:t>目标：确定或比较组织进行培训与开发的成本收益</a:t>
                      </a:r>
                      <a:endParaRPr lang="en-US" altLang="zh-CN" sz="1100" b="1" kern="100" dirty="0">
                        <a:solidFill>
                          <a:srgbClr val="002060"/>
                        </a:solidFill>
                        <a:effectLst/>
                        <a:latin typeface="黑体" panose="02010609060101010101" pitchFamily="49" charset="-122"/>
                        <a:ea typeface="黑体" panose="02010609060101010101" pitchFamily="49" charset="-122"/>
                      </a:endParaRPr>
                    </a:p>
                    <a:p>
                      <a:pPr indent="69850" algn="just">
                        <a:lnSpc>
                          <a:spcPct val="150000"/>
                        </a:lnSpc>
                        <a:spcAft>
                          <a:spcPts val="0"/>
                        </a:spcAft>
                      </a:pPr>
                      <a:r>
                        <a:rPr lang="en-US" sz="1100" b="1" kern="100" dirty="0">
                          <a:solidFill>
                            <a:srgbClr val="002060"/>
                          </a:solidFill>
                          <a:effectLst/>
                          <a:latin typeface="黑体" panose="02010609060101010101" pitchFamily="49" charset="-122"/>
                          <a:ea typeface="黑体" panose="02010609060101010101" pitchFamily="49" charset="-122"/>
                        </a:rPr>
                        <a:t>(2)</a:t>
                      </a:r>
                      <a:r>
                        <a:rPr lang="zh-CN" sz="1100" b="1" u="sng" kern="100" dirty="0">
                          <a:solidFill>
                            <a:srgbClr val="002060"/>
                          </a:solidFill>
                          <a:effectLst/>
                          <a:latin typeface="黑体" panose="02010609060101010101" pitchFamily="49" charset="-122"/>
                          <a:ea typeface="黑体" panose="02010609060101010101" pitchFamily="49" charset="-122"/>
                        </a:rPr>
                        <a:t>该评估组织很少进行</a:t>
                      </a:r>
                      <a:r>
                        <a:rPr lang="zh-CN" sz="1100" b="1" kern="100" dirty="0">
                          <a:solidFill>
                            <a:srgbClr val="002060"/>
                          </a:solidFill>
                          <a:effectLst/>
                          <a:latin typeface="黑体" panose="02010609060101010101" pitchFamily="49" charset="-122"/>
                          <a:ea typeface="黑体" panose="02010609060101010101" pitchFamily="49" charset="-122"/>
                        </a:rPr>
                        <a:t>，</a:t>
                      </a:r>
                      <a:r>
                        <a:rPr lang="zh-CN" sz="1100" b="1" u="sng" kern="100" dirty="0">
                          <a:solidFill>
                            <a:srgbClr val="002060"/>
                          </a:solidFill>
                          <a:effectLst/>
                          <a:latin typeface="黑体" panose="02010609060101010101" pitchFamily="49" charset="-122"/>
                          <a:ea typeface="黑体" panose="02010609060101010101" pitchFamily="49" charset="-122"/>
                        </a:rPr>
                        <a:t>因为它是一个困难且昂贵的过程。</a:t>
                      </a:r>
                      <a:endParaRPr lang="zh-CN" sz="11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tc hMerge="1">
                  <a:txBody>
                    <a:bodyPr/>
                    <a:lstStyle/>
                    <a:p>
                      <a:pPr indent="69850" algn="just">
                        <a:lnSpc>
                          <a:spcPct val="150000"/>
                        </a:lnSpc>
                        <a:spcAft>
                          <a:spcPts val="0"/>
                        </a:spcAft>
                      </a:pPr>
                      <a:r>
                        <a:rPr lang="en-US" sz="900" b="1" kern="100">
                          <a:solidFill>
                            <a:srgbClr val="002060"/>
                          </a:solidFill>
                          <a:effectLst/>
                          <a:latin typeface="黑体" panose="02010609060101010101" pitchFamily="49" charset="-122"/>
                          <a:ea typeface="黑体" panose="02010609060101010101" pitchFamily="49" charset="-122"/>
                        </a:rPr>
                        <a:t>(1)</a:t>
                      </a:r>
                      <a:r>
                        <a:rPr lang="zh-CN" sz="900" b="1" kern="100">
                          <a:solidFill>
                            <a:srgbClr val="002060"/>
                          </a:solidFill>
                          <a:effectLst/>
                          <a:latin typeface="黑体" panose="02010609060101010101" pitchFamily="49" charset="-122"/>
                          <a:ea typeface="黑体" panose="02010609060101010101" pitchFamily="49" charset="-122"/>
                        </a:rPr>
                        <a:t>目标：确定或比较组织进行培训与开发的成本收益</a:t>
                      </a:r>
                    </a:p>
                    <a:p>
                      <a:pPr indent="266700" algn="just">
                        <a:lnSpc>
                          <a:spcPct val="150000"/>
                        </a:lnSpc>
                        <a:spcAft>
                          <a:spcPts val="0"/>
                        </a:spcAft>
                      </a:pPr>
                      <a:r>
                        <a:rPr lang="en-US" sz="900" b="1" kern="100">
                          <a:solidFill>
                            <a:srgbClr val="002060"/>
                          </a:solidFill>
                          <a:effectLst/>
                          <a:latin typeface="黑体" panose="02010609060101010101" pitchFamily="49" charset="-122"/>
                          <a:ea typeface="黑体" panose="02010609060101010101" pitchFamily="49" charset="-122"/>
                        </a:rPr>
                        <a:t>(2)</a:t>
                      </a:r>
                      <a:r>
                        <a:rPr lang="zh-CN" sz="900" b="1" u="sng" kern="100">
                          <a:solidFill>
                            <a:srgbClr val="002060"/>
                          </a:solidFill>
                          <a:effectLst/>
                          <a:latin typeface="黑体" panose="02010609060101010101" pitchFamily="49" charset="-122"/>
                          <a:ea typeface="黑体" panose="02010609060101010101" pitchFamily="49" charset="-122"/>
                        </a:rPr>
                        <a:t>该评估组织很少进行</a:t>
                      </a:r>
                      <a:r>
                        <a:rPr lang="zh-CN" sz="900" b="1" kern="100">
                          <a:solidFill>
                            <a:srgbClr val="002060"/>
                          </a:solidFill>
                          <a:effectLst/>
                          <a:latin typeface="黑体" panose="02010609060101010101" pitchFamily="49" charset="-122"/>
                          <a:ea typeface="黑体" panose="02010609060101010101" pitchFamily="49" charset="-122"/>
                        </a:rPr>
                        <a:t>，</a:t>
                      </a:r>
                      <a:r>
                        <a:rPr lang="zh-CN" sz="900" b="1" u="sng" kern="100">
                          <a:solidFill>
                            <a:srgbClr val="002060"/>
                          </a:solidFill>
                          <a:effectLst/>
                          <a:latin typeface="黑体" panose="02010609060101010101" pitchFamily="49" charset="-122"/>
                          <a:ea typeface="黑体" panose="02010609060101010101" pitchFamily="49" charset="-122"/>
                        </a:rPr>
                        <a:t>因为它是一个困难且昂贵的过程。</a:t>
                      </a:r>
                      <a:endParaRPr lang="zh-CN" sz="9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extLst>
                  <a:ext uri="{0D108BD9-81ED-4DB2-BD59-A6C34878D82A}">
                    <a16:rowId xmlns:a16="http://schemas.microsoft.com/office/drawing/2014/main" val="1247629512"/>
                  </a:ext>
                </a:extLst>
              </a:tr>
              <a:tr h="413250">
                <a:tc>
                  <a:txBody>
                    <a:bodyPr/>
                    <a:lstStyle/>
                    <a:p>
                      <a:pPr indent="266700" algn="l">
                        <a:lnSpc>
                          <a:spcPct val="150000"/>
                        </a:lnSpc>
                        <a:spcAft>
                          <a:spcPts val="0"/>
                        </a:spcAft>
                      </a:pPr>
                      <a:r>
                        <a:rPr lang="zh-CN" altLang="en-US" sz="1100" b="1" kern="100" dirty="0">
                          <a:solidFill>
                            <a:srgbClr val="002060"/>
                          </a:solidFill>
                          <a:effectLst/>
                          <a:latin typeface="黑体" panose="02010609060101010101" pitchFamily="49" charset="-122"/>
                          <a:ea typeface="黑体" panose="02010609060101010101" pitchFamily="49" charset="-122"/>
                        </a:rPr>
                        <a:t>（二）</a:t>
                      </a:r>
                      <a:r>
                        <a:rPr lang="zh-CN" sz="1100" b="1" kern="100" dirty="0">
                          <a:solidFill>
                            <a:srgbClr val="002060"/>
                          </a:solidFill>
                          <a:effectLst/>
                          <a:latin typeface="黑体" panose="02010609060101010101" pitchFamily="49" charset="-122"/>
                          <a:ea typeface="黑体" panose="02010609060101010101" pitchFamily="49" charset="-122"/>
                        </a:rPr>
                        <a:t>评估时机</a:t>
                      </a:r>
                      <a:endParaRPr lang="zh-CN" sz="11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tc gridSpan="3">
                  <a:txBody>
                    <a:bodyPr/>
                    <a:lstStyle/>
                    <a:p>
                      <a:pPr indent="266700" algn="just">
                        <a:lnSpc>
                          <a:spcPct val="150000"/>
                        </a:lnSpc>
                        <a:spcAft>
                          <a:spcPts val="0"/>
                        </a:spcAft>
                      </a:pPr>
                      <a:r>
                        <a:rPr lang="en-US" sz="1100" b="1" kern="100">
                          <a:solidFill>
                            <a:srgbClr val="002060"/>
                          </a:solidFill>
                          <a:effectLst/>
                          <a:latin typeface="黑体" panose="02010609060101010101" pitchFamily="49" charset="-122"/>
                          <a:ea typeface="黑体" panose="02010609060101010101" pitchFamily="49" charset="-122"/>
                        </a:rPr>
                        <a:t>1.</a:t>
                      </a:r>
                      <a:r>
                        <a:rPr lang="zh-CN" sz="1100" b="1" kern="100">
                          <a:solidFill>
                            <a:srgbClr val="002060"/>
                          </a:solidFill>
                          <a:effectLst/>
                          <a:latin typeface="黑体" panose="02010609060101010101" pitchFamily="49" charset="-122"/>
                          <a:ea typeface="黑体" panose="02010609060101010101" pitchFamily="49" charset="-122"/>
                        </a:rPr>
                        <a:t>结束时评估；</a:t>
                      </a:r>
                    </a:p>
                    <a:p>
                      <a:pPr indent="266700" algn="just">
                        <a:lnSpc>
                          <a:spcPct val="150000"/>
                        </a:lnSpc>
                        <a:spcAft>
                          <a:spcPts val="0"/>
                        </a:spcAft>
                      </a:pPr>
                      <a:r>
                        <a:rPr lang="en-US" sz="1100" b="1" kern="100">
                          <a:solidFill>
                            <a:srgbClr val="002060"/>
                          </a:solidFill>
                          <a:effectLst/>
                          <a:latin typeface="黑体" panose="02010609060101010101" pitchFamily="49" charset="-122"/>
                          <a:ea typeface="黑体" panose="02010609060101010101" pitchFamily="49" charset="-122"/>
                        </a:rPr>
                        <a:t>2.</a:t>
                      </a:r>
                      <a:r>
                        <a:rPr lang="zh-CN" sz="1100" b="1" kern="100">
                          <a:solidFill>
                            <a:srgbClr val="002060"/>
                          </a:solidFill>
                          <a:effectLst/>
                          <a:latin typeface="黑体" panose="02010609060101010101" pitchFamily="49" charset="-122"/>
                          <a:ea typeface="黑体" panose="02010609060101010101" pitchFamily="49" charset="-122"/>
                        </a:rPr>
                        <a:t>回任工作评估。</a:t>
                      </a:r>
                      <a:endParaRPr lang="zh-CN" sz="11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841986229"/>
                  </a:ext>
                </a:extLst>
              </a:tr>
              <a:tr h="861502">
                <a:tc rowSpan="2">
                  <a:txBody>
                    <a:bodyPr/>
                    <a:lstStyle/>
                    <a:p>
                      <a:pPr indent="266700" algn="ctr">
                        <a:lnSpc>
                          <a:spcPct val="150000"/>
                        </a:lnSpc>
                        <a:spcAft>
                          <a:spcPts val="0"/>
                        </a:spcAft>
                      </a:pPr>
                      <a:r>
                        <a:rPr lang="zh-CN" sz="1100" b="1" kern="100" dirty="0">
                          <a:solidFill>
                            <a:srgbClr val="002060"/>
                          </a:solidFill>
                          <a:effectLst/>
                          <a:latin typeface="黑体" panose="02010609060101010101" pitchFamily="49" charset="-122"/>
                          <a:ea typeface="黑体" panose="02010609060101010101" pitchFamily="49" charset="-122"/>
                        </a:rPr>
                        <a:t>（三）评估方法分类</a:t>
                      </a:r>
                      <a:endParaRPr lang="zh-CN" sz="11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tc gridSpan="2">
                  <a:txBody>
                    <a:bodyPr/>
                    <a:lstStyle/>
                    <a:p>
                      <a:pPr indent="266700" algn="ctr">
                        <a:lnSpc>
                          <a:spcPct val="150000"/>
                        </a:lnSpc>
                        <a:spcAft>
                          <a:spcPts val="0"/>
                        </a:spcAft>
                      </a:pPr>
                      <a:r>
                        <a:rPr lang="zh-CN" sz="1100" b="1" kern="100">
                          <a:solidFill>
                            <a:srgbClr val="002060"/>
                          </a:solidFill>
                          <a:effectLst/>
                          <a:latin typeface="黑体" panose="02010609060101010101" pitchFamily="49" charset="-122"/>
                          <a:ea typeface="黑体" panose="02010609060101010101" pitchFamily="49" charset="-122"/>
                        </a:rPr>
                        <a:t>控制实验法</a:t>
                      </a:r>
                      <a:endParaRPr lang="zh-CN" sz="11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tc hMerge="1">
                  <a:txBody>
                    <a:bodyPr/>
                    <a:lstStyle/>
                    <a:p>
                      <a:pPr indent="266700" algn="ctr">
                        <a:lnSpc>
                          <a:spcPct val="150000"/>
                        </a:lnSpc>
                        <a:spcAft>
                          <a:spcPts val="0"/>
                        </a:spcAft>
                      </a:pPr>
                      <a:endParaRPr lang="zh-CN" sz="9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tc>
                  <a:txBody>
                    <a:bodyPr/>
                    <a:lstStyle/>
                    <a:p>
                      <a:pPr indent="266700" algn="just">
                        <a:lnSpc>
                          <a:spcPct val="150000"/>
                        </a:lnSpc>
                        <a:spcAft>
                          <a:spcPts val="0"/>
                        </a:spcAft>
                      </a:pPr>
                      <a:r>
                        <a:rPr lang="zh-CN" altLang="en-US" sz="1100" b="1" u="none" kern="100" dirty="0">
                          <a:solidFill>
                            <a:srgbClr val="002060"/>
                          </a:solidFill>
                          <a:effectLst/>
                          <a:latin typeface="黑体" panose="02010609060101010101" pitchFamily="49" charset="-122"/>
                          <a:ea typeface="黑体" panose="02010609060101010101" pitchFamily="49" charset="-122"/>
                        </a:rPr>
                        <a:t>（</a:t>
                      </a:r>
                      <a:r>
                        <a:rPr lang="en-US" altLang="zh-CN" sz="1100" b="1" u="none" kern="100" dirty="0">
                          <a:solidFill>
                            <a:srgbClr val="002060"/>
                          </a:solidFill>
                          <a:effectLst/>
                          <a:latin typeface="黑体" panose="02010609060101010101" pitchFamily="49" charset="-122"/>
                          <a:ea typeface="黑体" panose="02010609060101010101" pitchFamily="49" charset="-122"/>
                        </a:rPr>
                        <a:t>1</a:t>
                      </a:r>
                      <a:r>
                        <a:rPr lang="zh-CN" altLang="en-US" sz="1100" b="1" u="none" kern="100" dirty="0">
                          <a:solidFill>
                            <a:srgbClr val="002060"/>
                          </a:solidFill>
                          <a:effectLst/>
                          <a:latin typeface="黑体" panose="02010609060101010101" pitchFamily="49" charset="-122"/>
                          <a:ea typeface="黑体" panose="02010609060101010101" pitchFamily="49" charset="-122"/>
                        </a:rPr>
                        <a:t>）</a:t>
                      </a:r>
                      <a:r>
                        <a:rPr lang="zh-CN" sz="1100" b="1" u="sng" kern="100" dirty="0">
                          <a:solidFill>
                            <a:srgbClr val="002060"/>
                          </a:solidFill>
                          <a:effectLst/>
                          <a:latin typeface="黑体" panose="02010609060101010101" pitchFamily="49" charset="-122"/>
                          <a:ea typeface="黑体" panose="02010609060101010101" pitchFamily="49" charset="-122"/>
                        </a:rPr>
                        <a:t>最规范的评估方法</a:t>
                      </a:r>
                      <a:endParaRPr lang="en-US" altLang="zh-CN" sz="1100" b="1" u="sng"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altLang="en-US" sz="1100" b="1" u="none" kern="100" dirty="0">
                          <a:solidFill>
                            <a:srgbClr val="002060"/>
                          </a:solidFill>
                          <a:effectLst/>
                          <a:latin typeface="黑体" panose="02010609060101010101" pitchFamily="49" charset="-122"/>
                          <a:ea typeface="黑体" panose="02010609060101010101" pitchFamily="49" charset="-122"/>
                        </a:rPr>
                        <a:t>（</a:t>
                      </a:r>
                      <a:r>
                        <a:rPr lang="en-US" altLang="zh-CN" sz="1100" b="1" u="none" kern="100" dirty="0">
                          <a:solidFill>
                            <a:srgbClr val="002060"/>
                          </a:solidFill>
                          <a:effectLst/>
                          <a:latin typeface="黑体" panose="02010609060101010101" pitchFamily="49" charset="-122"/>
                          <a:ea typeface="黑体" panose="02010609060101010101" pitchFamily="49" charset="-122"/>
                        </a:rPr>
                        <a:t>2</a:t>
                      </a:r>
                      <a:r>
                        <a:rPr lang="zh-CN" altLang="en-US" sz="1100" b="1" u="none" kern="100" dirty="0">
                          <a:solidFill>
                            <a:srgbClr val="002060"/>
                          </a:solidFill>
                          <a:effectLst/>
                          <a:latin typeface="黑体" panose="02010609060101010101" pitchFamily="49" charset="-122"/>
                          <a:ea typeface="黑体" panose="02010609060101010101" pitchFamily="49" charset="-122"/>
                        </a:rPr>
                        <a:t>）</a:t>
                      </a:r>
                      <a:r>
                        <a:rPr lang="en-US" sz="1100" b="1" kern="100" dirty="0">
                          <a:solidFill>
                            <a:srgbClr val="002060"/>
                          </a:solidFill>
                          <a:effectLst/>
                          <a:latin typeface="黑体" panose="02010609060101010101" pitchFamily="49" charset="-122"/>
                          <a:ea typeface="黑体" panose="02010609060101010101" pitchFamily="49" charset="-122"/>
                        </a:rPr>
                        <a:t>(</a:t>
                      </a:r>
                      <a:r>
                        <a:rPr lang="zh-CN" sz="1100" b="1" u="sng" kern="100" dirty="0">
                          <a:solidFill>
                            <a:srgbClr val="002060"/>
                          </a:solidFill>
                          <a:effectLst/>
                          <a:latin typeface="黑体" panose="02010609060101010101" pitchFamily="49" charset="-122"/>
                          <a:ea typeface="黑体" panose="02010609060101010101" pitchFamily="49" charset="-122"/>
                        </a:rPr>
                        <a:t>不适用于那些难于找到量化绩效指标的培训与开发项目或活动</a:t>
                      </a:r>
                      <a:endParaRPr lang="en-US" altLang="zh-CN" sz="1100" b="1" u="sng"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100" b="1" kern="100" dirty="0">
                          <a:solidFill>
                            <a:srgbClr val="002060"/>
                          </a:solidFill>
                          <a:effectLst/>
                          <a:latin typeface="黑体" panose="02010609060101010101" pitchFamily="49" charset="-122"/>
                          <a:ea typeface="黑体" panose="02010609060101010101" pitchFamily="49" charset="-122"/>
                        </a:rPr>
                        <a:t>（</a:t>
                      </a:r>
                      <a:r>
                        <a:rPr lang="en-US" sz="1100" b="1" kern="100" dirty="0">
                          <a:solidFill>
                            <a:srgbClr val="002060"/>
                          </a:solidFill>
                          <a:effectLst/>
                          <a:latin typeface="黑体" panose="02010609060101010101" pitchFamily="49" charset="-122"/>
                          <a:ea typeface="黑体" panose="02010609060101010101" pitchFamily="49" charset="-122"/>
                        </a:rPr>
                        <a:t>3</a:t>
                      </a:r>
                      <a:r>
                        <a:rPr lang="zh-CN" sz="1100" b="1" kern="100" dirty="0">
                          <a:solidFill>
                            <a:srgbClr val="002060"/>
                          </a:solidFill>
                          <a:effectLst/>
                          <a:latin typeface="黑体" panose="02010609060101010101" pitchFamily="49" charset="-122"/>
                          <a:ea typeface="黑体" panose="02010609060101010101" pitchFamily="49" charset="-122"/>
                        </a:rPr>
                        <a:t>）可以提高评估的准确性和有效性</a:t>
                      </a:r>
                    </a:p>
                    <a:p>
                      <a:pPr indent="266700" algn="just">
                        <a:lnSpc>
                          <a:spcPct val="150000"/>
                        </a:lnSpc>
                        <a:spcAft>
                          <a:spcPts val="0"/>
                        </a:spcAft>
                      </a:pPr>
                      <a:r>
                        <a:rPr lang="zh-CN" sz="1100" b="1" kern="100" dirty="0">
                          <a:solidFill>
                            <a:srgbClr val="002060"/>
                          </a:solidFill>
                          <a:effectLst/>
                          <a:latin typeface="黑体" panose="02010609060101010101" pitchFamily="49" charset="-122"/>
                          <a:ea typeface="黑体" panose="02010609060101010101" pitchFamily="49" charset="-122"/>
                        </a:rPr>
                        <a:t>（</a:t>
                      </a:r>
                      <a:r>
                        <a:rPr lang="en-US" sz="1100" b="1" kern="100" dirty="0">
                          <a:solidFill>
                            <a:srgbClr val="002060"/>
                          </a:solidFill>
                          <a:effectLst/>
                          <a:latin typeface="黑体" panose="02010609060101010101" pitchFamily="49" charset="-122"/>
                          <a:ea typeface="黑体" panose="02010609060101010101" pitchFamily="49" charset="-122"/>
                        </a:rPr>
                        <a:t>4</a:t>
                      </a:r>
                      <a:r>
                        <a:rPr lang="zh-CN" sz="1100" b="1" kern="100" dirty="0">
                          <a:solidFill>
                            <a:srgbClr val="002060"/>
                          </a:solidFill>
                          <a:effectLst/>
                          <a:latin typeface="黑体" panose="02010609060101010101" pitchFamily="49" charset="-122"/>
                          <a:ea typeface="黑体" panose="02010609060101010101" pitchFamily="49" charset="-122"/>
                        </a:rPr>
                        <a:t>）操作复杂，费用高</a:t>
                      </a:r>
                      <a:endParaRPr lang="zh-CN" sz="11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extLst>
                  <a:ext uri="{0D108BD9-81ED-4DB2-BD59-A6C34878D82A}">
                    <a16:rowId xmlns:a16="http://schemas.microsoft.com/office/drawing/2014/main" val="772289433"/>
                  </a:ext>
                </a:extLst>
              </a:tr>
              <a:tr h="189124">
                <a:tc vMerge="1">
                  <a:txBody>
                    <a:bodyPr/>
                    <a:lstStyle/>
                    <a:p>
                      <a:endParaRPr lang="zh-CN" altLang="en-US"/>
                    </a:p>
                  </a:txBody>
                  <a:tcPr/>
                </a:tc>
                <a:tc gridSpan="2">
                  <a:txBody>
                    <a:bodyPr/>
                    <a:lstStyle/>
                    <a:p>
                      <a:pPr indent="266700" algn="ctr">
                        <a:lnSpc>
                          <a:spcPct val="150000"/>
                        </a:lnSpc>
                        <a:spcAft>
                          <a:spcPts val="0"/>
                        </a:spcAft>
                      </a:pPr>
                      <a:r>
                        <a:rPr lang="zh-CN" sz="1100" b="1" kern="100" dirty="0">
                          <a:solidFill>
                            <a:srgbClr val="002060"/>
                          </a:solidFill>
                          <a:effectLst/>
                          <a:latin typeface="黑体" panose="02010609060101010101" pitchFamily="49" charset="-122"/>
                          <a:ea typeface="黑体" panose="02010609060101010101" pitchFamily="49" charset="-122"/>
                        </a:rPr>
                        <a:t>问卷调查法</a:t>
                      </a:r>
                      <a:endParaRPr lang="zh-CN" sz="11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tc hMerge="1">
                  <a:txBody>
                    <a:bodyPr/>
                    <a:lstStyle/>
                    <a:p>
                      <a:pPr indent="266700" algn="ctr">
                        <a:lnSpc>
                          <a:spcPct val="150000"/>
                        </a:lnSpc>
                        <a:spcAft>
                          <a:spcPts val="0"/>
                        </a:spcAft>
                      </a:pPr>
                      <a:endParaRPr lang="zh-CN" sz="9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tc>
                  <a:txBody>
                    <a:bodyPr/>
                    <a:lstStyle/>
                    <a:p>
                      <a:pPr indent="266700" algn="just">
                        <a:lnSpc>
                          <a:spcPct val="150000"/>
                        </a:lnSpc>
                        <a:spcAft>
                          <a:spcPts val="0"/>
                        </a:spcAft>
                      </a:pPr>
                      <a:r>
                        <a:rPr lang="zh-CN" sz="1100" b="1" u="sng" kern="100" dirty="0">
                          <a:solidFill>
                            <a:srgbClr val="002060"/>
                          </a:solidFill>
                          <a:effectLst/>
                          <a:latin typeface="黑体" panose="02010609060101010101" pitchFamily="49" charset="-122"/>
                          <a:ea typeface="黑体" panose="02010609060101010101" pitchFamily="49" charset="-122"/>
                        </a:rPr>
                        <a:t>常用</a:t>
                      </a:r>
                      <a:r>
                        <a:rPr lang="zh-CN" sz="1100" b="1" kern="100" dirty="0">
                          <a:solidFill>
                            <a:srgbClr val="002060"/>
                          </a:solidFill>
                          <a:effectLst/>
                          <a:latin typeface="黑体" panose="02010609060101010101" pitchFamily="49" charset="-122"/>
                          <a:ea typeface="黑体" panose="02010609060101010101" pitchFamily="49" charset="-122"/>
                        </a:rPr>
                        <a:t>的培训与开发效果的评估方法</a:t>
                      </a:r>
                      <a:endParaRPr lang="zh-CN" sz="11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extLst>
                  <a:ext uri="{0D108BD9-81ED-4DB2-BD59-A6C34878D82A}">
                    <a16:rowId xmlns:a16="http://schemas.microsoft.com/office/drawing/2014/main" val="1972543861"/>
                  </a:ext>
                </a:extLst>
              </a:tr>
            </a:tbl>
          </a:graphicData>
        </a:graphic>
      </p:graphicFrame>
    </p:spTree>
    <p:extLst>
      <p:ext uri="{BB962C8B-B14F-4D97-AF65-F5344CB8AC3E}">
        <p14:creationId xmlns:p14="http://schemas.microsoft.com/office/powerpoint/2010/main" val="778558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CA206A58-5637-411B-A1AF-2C907027FED7}"/>
              </a:ext>
            </a:extLst>
          </p:cNvPr>
          <p:cNvSpPr/>
          <p:nvPr/>
        </p:nvSpPr>
        <p:spPr>
          <a:xfrm>
            <a:off x="977462" y="484882"/>
            <a:ext cx="10730667" cy="5755422"/>
          </a:xfrm>
          <a:prstGeom prst="rect">
            <a:avLst/>
          </a:prstGeom>
        </p:spPr>
        <p:txBody>
          <a:bodyPr wrap="square">
            <a:spAutoFit/>
          </a:bodyPr>
          <a:lstStyle/>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30</a:t>
            </a:r>
            <a:r>
              <a:rPr lang="zh-CN" altLang="en-US" sz="1600" b="1" kern="100" dirty="0">
                <a:solidFill>
                  <a:srgbClr val="002060"/>
                </a:solidFill>
                <a:latin typeface="黑体" pitchFamily="49" charset="-122"/>
                <a:ea typeface="黑体" pitchFamily="49" charset="-122"/>
                <a:cs typeface="Times New Roman" panose="02020603050405020304" pitchFamily="18" charset="0"/>
              </a:rPr>
              <a:t>考点：劳动力市场的概念和特征</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3.</a:t>
            </a:r>
            <a:r>
              <a:rPr lang="zh-CN" altLang="en-US" sz="1600" b="1" kern="100" dirty="0">
                <a:solidFill>
                  <a:srgbClr val="002060"/>
                </a:solidFill>
                <a:latin typeface="黑体" pitchFamily="49" charset="-122"/>
                <a:ea typeface="黑体" pitchFamily="49" charset="-122"/>
                <a:cs typeface="Times New Roman" panose="02020603050405020304" pitchFamily="18" charset="0"/>
              </a:rPr>
              <a:t>关于劳动力市场特征的说法，正确的有（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特殊性是指劳动力的所有权没有转移，转移的只是使用权</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多样性是指不同劳动力之间不能相互替代或不能完全相互替代</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不确定性是指劳动力市场会表现出明显的动态属性</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交易条件的复杂性是指双方之间在一定的时期内被固化下来</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E.</a:t>
            </a:r>
            <a:r>
              <a:rPr lang="zh-CN" altLang="en-US" sz="1600" b="1" kern="100" dirty="0">
                <a:solidFill>
                  <a:srgbClr val="002060"/>
                </a:solidFill>
                <a:latin typeface="黑体" pitchFamily="49" charset="-122"/>
                <a:ea typeface="黑体" pitchFamily="49" charset="-122"/>
                <a:cs typeface="Times New Roman" panose="02020603050405020304" pitchFamily="18" charset="0"/>
              </a:rPr>
              <a:t>出售者地位不利性是指在经济不景气、失业率上升的情况下，劳动者的不利地位尤其明显</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4.</a:t>
            </a:r>
            <a:r>
              <a:rPr lang="zh-CN" altLang="en-US" sz="1600" b="1" kern="100" dirty="0">
                <a:solidFill>
                  <a:srgbClr val="002060"/>
                </a:solidFill>
                <a:latin typeface="黑体" pitchFamily="49" charset="-122"/>
                <a:ea typeface="黑体" pitchFamily="49" charset="-122"/>
                <a:cs typeface="Times New Roman" panose="02020603050405020304" pitchFamily="18" charset="0"/>
              </a:rPr>
              <a:t>劳动者在劳动力市场上的议价能力在相当大程度上取决于（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某种类型劳动力在劳动力市场上的供求情况</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劳动者是否加入工会</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劳动者本人的技术、能力情况</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某种类型劳动者的市场工资水平工</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E.</a:t>
            </a:r>
            <a:r>
              <a:rPr lang="zh-CN" altLang="en-US" sz="1600" b="1" kern="100" dirty="0">
                <a:solidFill>
                  <a:srgbClr val="002060"/>
                </a:solidFill>
                <a:latin typeface="黑体" pitchFamily="49" charset="-122"/>
                <a:ea typeface="黑体" pitchFamily="49" charset="-122"/>
                <a:cs typeface="Times New Roman" panose="02020603050405020304" pitchFamily="18" charset="0"/>
              </a:rPr>
              <a:t>劳动者本人的经验情况</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p:txBody>
      </p:sp>
    </p:spTree>
    <p:extLst>
      <p:ext uri="{BB962C8B-B14F-4D97-AF65-F5344CB8AC3E}">
        <p14:creationId xmlns:p14="http://schemas.microsoft.com/office/powerpoint/2010/main" val="11951514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CA206A58-5637-411B-A1AF-2C907027FED7}"/>
              </a:ext>
            </a:extLst>
          </p:cNvPr>
          <p:cNvSpPr/>
          <p:nvPr/>
        </p:nvSpPr>
        <p:spPr>
          <a:xfrm>
            <a:off x="977462" y="484882"/>
            <a:ext cx="10730667" cy="5755422"/>
          </a:xfrm>
          <a:prstGeom prst="rect">
            <a:avLst/>
          </a:prstGeom>
        </p:spPr>
        <p:txBody>
          <a:bodyPr wrap="square">
            <a:spAutoFit/>
          </a:bodyPr>
          <a:lstStyle/>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30</a:t>
            </a:r>
            <a:r>
              <a:rPr lang="zh-CN" altLang="en-US" sz="1600" b="1" kern="100" dirty="0">
                <a:solidFill>
                  <a:srgbClr val="002060"/>
                </a:solidFill>
                <a:latin typeface="黑体" pitchFamily="49" charset="-122"/>
                <a:ea typeface="黑体" pitchFamily="49" charset="-122"/>
                <a:cs typeface="Times New Roman" panose="02020603050405020304" pitchFamily="18" charset="0"/>
              </a:rPr>
              <a:t>考点：劳动力市场的结构</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5.</a:t>
            </a:r>
            <a:r>
              <a:rPr lang="zh-CN" altLang="en-US" sz="1600" b="1" kern="100" dirty="0">
                <a:solidFill>
                  <a:srgbClr val="002060"/>
                </a:solidFill>
                <a:latin typeface="黑体" pitchFamily="49" charset="-122"/>
                <a:ea typeface="黑体" pitchFamily="49" charset="-122"/>
                <a:cs typeface="Times New Roman" panose="02020603050405020304" pitchFamily="18" charset="0"/>
              </a:rPr>
              <a:t>关于内部劳动力市场的说法，正确的有（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它是在某些特定行业内形成的有多家企业和大量劳动者参与的劳动力市场</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它是在大型组织内形成的借助一系列规则和程序指导组织内部雇佣关系调整的有序管理体系</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它是有助于企业对员工的生产率和工作动机等做出准确判断，保护企业的大量在职培训投资</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它有可能会因为员工之间竞争不足而导致组织内部的激励水平下降</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E.</a:t>
            </a:r>
            <a:r>
              <a:rPr lang="zh-CN" altLang="en-US" sz="1600" b="1" kern="100" dirty="0">
                <a:solidFill>
                  <a:srgbClr val="002060"/>
                </a:solidFill>
                <a:latin typeface="黑体" pitchFamily="49" charset="-122"/>
                <a:ea typeface="黑体" pitchFamily="49" charset="-122"/>
                <a:cs typeface="Times New Roman" panose="02020603050405020304" pitchFamily="18" charset="0"/>
              </a:rPr>
              <a:t>它是独立于外部劳动力市场的一种自我封闭型劳动力市场</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6.</a:t>
            </a:r>
            <a:r>
              <a:rPr lang="zh-CN" altLang="en-US" sz="1600" b="1" kern="100" dirty="0">
                <a:solidFill>
                  <a:srgbClr val="002060"/>
                </a:solidFill>
                <a:latin typeface="黑体" pitchFamily="49" charset="-122"/>
                <a:ea typeface="黑体" pitchFamily="49" charset="-122"/>
                <a:cs typeface="Times New Roman" panose="02020603050405020304" pitchFamily="18" charset="0"/>
              </a:rPr>
              <a:t>次等劳动力市场的特征包括（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就业不稳定</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工资率较低</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工作条件较差</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工作的社会地位较低</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E.</a:t>
            </a:r>
            <a:r>
              <a:rPr lang="zh-CN" altLang="en-US" sz="1600" b="1" kern="100" dirty="0">
                <a:solidFill>
                  <a:srgbClr val="002060"/>
                </a:solidFill>
                <a:latin typeface="黑体" pitchFamily="49" charset="-122"/>
                <a:ea typeface="黑体" pitchFamily="49" charset="-122"/>
                <a:cs typeface="Times New Roman" panose="02020603050405020304" pitchFamily="18" charset="0"/>
              </a:rPr>
              <a:t>流动率、缺勤率和迟到率比较低</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p:txBody>
      </p:sp>
    </p:spTree>
    <p:extLst>
      <p:ext uri="{BB962C8B-B14F-4D97-AF65-F5344CB8AC3E}">
        <p14:creationId xmlns:p14="http://schemas.microsoft.com/office/powerpoint/2010/main" val="357785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CA206A58-5637-411B-A1AF-2C907027FED7}"/>
              </a:ext>
            </a:extLst>
          </p:cNvPr>
          <p:cNvSpPr/>
          <p:nvPr/>
        </p:nvSpPr>
        <p:spPr>
          <a:xfrm>
            <a:off x="977462" y="484882"/>
            <a:ext cx="10730667" cy="5755422"/>
          </a:xfrm>
          <a:prstGeom prst="rect">
            <a:avLst/>
          </a:prstGeom>
        </p:spPr>
        <p:txBody>
          <a:bodyPr wrap="square">
            <a:spAutoFit/>
          </a:bodyPr>
          <a:lstStyle/>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30</a:t>
            </a:r>
            <a:r>
              <a:rPr lang="zh-CN" altLang="en-US" sz="1600" b="1" kern="100" dirty="0">
                <a:solidFill>
                  <a:srgbClr val="002060"/>
                </a:solidFill>
                <a:latin typeface="黑体" pitchFamily="49" charset="-122"/>
                <a:ea typeface="黑体" pitchFamily="49" charset="-122"/>
                <a:cs typeface="Times New Roman" panose="02020603050405020304" pitchFamily="18" charset="0"/>
              </a:rPr>
              <a:t>考点：劳动力市场的结构</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7.</a:t>
            </a:r>
            <a:r>
              <a:rPr lang="zh-CN" altLang="en-US" sz="1600" b="1" kern="100" dirty="0">
                <a:solidFill>
                  <a:srgbClr val="002060"/>
                </a:solidFill>
                <a:latin typeface="黑体" pitchFamily="49" charset="-122"/>
                <a:ea typeface="黑体" pitchFamily="49" charset="-122"/>
                <a:cs typeface="Times New Roman" panose="02020603050405020304" pitchFamily="18" charset="0"/>
              </a:rPr>
              <a:t>关于优等和次等劳动力市场的说法，错误的是（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是基于双层劳动力市场理论划分的</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优等和次等劳动力市场是相对独立运转的</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两个市场之间也可以存在劳动力流动</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贫穷和歧视是造成两种劳动力市场之间出现相对隔离的主要原因</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30</a:t>
            </a:r>
            <a:r>
              <a:rPr lang="zh-CN" altLang="en-US" sz="1600" b="1" kern="100" dirty="0">
                <a:solidFill>
                  <a:srgbClr val="002060"/>
                </a:solidFill>
                <a:latin typeface="黑体" pitchFamily="49" charset="-122"/>
                <a:ea typeface="黑体" pitchFamily="49" charset="-122"/>
                <a:cs typeface="Times New Roman" panose="02020603050405020304" pitchFamily="18" charset="0"/>
              </a:rPr>
              <a:t>考点：效率工资和晋升竞赛</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8.</a:t>
            </a:r>
            <a:r>
              <a:rPr lang="zh-CN" altLang="en-US" sz="1600" b="1" kern="100" dirty="0">
                <a:solidFill>
                  <a:srgbClr val="002060"/>
                </a:solidFill>
                <a:latin typeface="黑体" pitchFamily="49" charset="-122"/>
                <a:ea typeface="黑体" pitchFamily="49" charset="-122"/>
                <a:cs typeface="Times New Roman" panose="02020603050405020304" pitchFamily="18" charset="0"/>
              </a:rPr>
              <a:t>企业愿意支付高工资的理由不包括（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能够帮助组织吸引到更为优秀的、生产率更高的员工</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有利于降低员工的离职率</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有助于提高员工对内部不公平的忍耐程度</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效率工资总是能够保证企业的收益超过成本</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p:txBody>
      </p:sp>
    </p:spTree>
    <p:extLst>
      <p:ext uri="{BB962C8B-B14F-4D97-AF65-F5344CB8AC3E}">
        <p14:creationId xmlns:p14="http://schemas.microsoft.com/office/powerpoint/2010/main" val="12809971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CA206A58-5637-411B-A1AF-2C907027FED7}"/>
              </a:ext>
            </a:extLst>
          </p:cNvPr>
          <p:cNvSpPr/>
          <p:nvPr/>
        </p:nvSpPr>
        <p:spPr>
          <a:xfrm>
            <a:off x="977462" y="484882"/>
            <a:ext cx="10730667" cy="5755422"/>
          </a:xfrm>
          <a:prstGeom prst="rect">
            <a:avLst/>
          </a:prstGeom>
        </p:spPr>
        <p:txBody>
          <a:bodyPr wrap="square">
            <a:spAutoFit/>
          </a:bodyPr>
          <a:lstStyle/>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30</a:t>
            </a:r>
            <a:r>
              <a:rPr lang="zh-CN" altLang="en-US" sz="1600" b="1" kern="100" dirty="0">
                <a:solidFill>
                  <a:srgbClr val="002060"/>
                </a:solidFill>
                <a:latin typeface="黑体" pitchFamily="49" charset="-122"/>
                <a:ea typeface="黑体" pitchFamily="49" charset="-122"/>
                <a:cs typeface="Times New Roman" panose="02020603050405020304" pitchFamily="18" charset="0"/>
              </a:rPr>
              <a:t>考点：效率工资和晋升竞赛</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9.</a:t>
            </a:r>
            <a:r>
              <a:rPr lang="zh-CN" altLang="en-US" sz="1600" b="1" kern="100" dirty="0">
                <a:solidFill>
                  <a:srgbClr val="002060"/>
                </a:solidFill>
                <a:latin typeface="黑体" pitchFamily="49" charset="-122"/>
                <a:ea typeface="黑体" pitchFamily="49" charset="-122"/>
                <a:cs typeface="Times New Roman" panose="02020603050405020304" pitchFamily="18" charset="0"/>
              </a:rPr>
              <a:t>下列人力资源管理措施中，有助于使效率工资发挥更大激励作用的是</a:t>
            </a:r>
            <a:r>
              <a:rPr lang="en-US" altLang="zh-CN" sz="1600" b="1" kern="100" dirty="0">
                <a:solidFill>
                  <a:srgbClr val="002060"/>
                </a:solidFill>
                <a:latin typeface="黑体" pitchFamily="49" charset="-122"/>
                <a:ea typeface="黑体" pitchFamily="49" charset="-122"/>
                <a:cs typeface="Times New Roman" panose="02020603050405020304" pitchFamily="18" charset="0"/>
              </a:rPr>
              <a:t>(  )</a:t>
            </a: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拉大企业内部工资差别</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构建短期雇佣关系</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缩小企业内部工资差别</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构建长期雇佣关系</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10.</a:t>
            </a:r>
            <a:r>
              <a:rPr lang="zh-CN" altLang="en-US" sz="1600" b="1" kern="100" dirty="0">
                <a:solidFill>
                  <a:srgbClr val="002060"/>
                </a:solidFill>
                <a:latin typeface="黑体" pitchFamily="49" charset="-122"/>
                <a:ea typeface="黑体" pitchFamily="49" charset="-122"/>
                <a:cs typeface="Times New Roman" panose="02020603050405020304" pitchFamily="18" charset="0"/>
              </a:rPr>
              <a:t>晋升竞赛的基本特点包括（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更高一级的职位通常是事先设计好的</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晋升到更高职位的优势大小，不会影响到被晋升后得到的工资水平高低</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设计合理的工资差距需要考虑晋升的综合价值</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被晋升者将得到更高一级新职位对应的全部报酬，即工资水平上涨</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E.</a:t>
            </a:r>
            <a:r>
              <a:rPr lang="zh-CN" altLang="en-US" sz="1600" b="1" kern="100" dirty="0">
                <a:solidFill>
                  <a:srgbClr val="002060"/>
                </a:solidFill>
                <a:latin typeface="黑体" pitchFamily="49" charset="-122"/>
                <a:ea typeface="黑体" pitchFamily="49" charset="-122"/>
                <a:cs typeface="Times New Roman" panose="02020603050405020304" pitchFamily="18" charset="0"/>
              </a:rPr>
              <a:t>失败者将会因为参加竞赛而得到报酬</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p:txBody>
      </p:sp>
    </p:spTree>
    <p:extLst>
      <p:ext uri="{BB962C8B-B14F-4D97-AF65-F5344CB8AC3E}">
        <p14:creationId xmlns:p14="http://schemas.microsoft.com/office/powerpoint/2010/main" val="24651461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CA206A58-5637-411B-A1AF-2C907027FED7}"/>
              </a:ext>
            </a:extLst>
          </p:cNvPr>
          <p:cNvSpPr/>
          <p:nvPr/>
        </p:nvSpPr>
        <p:spPr>
          <a:xfrm>
            <a:off x="977462" y="484882"/>
            <a:ext cx="10730667" cy="5755422"/>
          </a:xfrm>
          <a:prstGeom prst="rect">
            <a:avLst/>
          </a:prstGeom>
        </p:spPr>
        <p:txBody>
          <a:bodyPr wrap="square">
            <a:spAutoFit/>
          </a:bodyPr>
          <a:lstStyle/>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30</a:t>
            </a:r>
            <a:r>
              <a:rPr lang="zh-CN" altLang="en-US" sz="1600" b="1" kern="100" dirty="0">
                <a:solidFill>
                  <a:srgbClr val="002060"/>
                </a:solidFill>
                <a:latin typeface="黑体" pitchFamily="49" charset="-122"/>
                <a:ea typeface="黑体" pitchFamily="49" charset="-122"/>
                <a:cs typeface="Times New Roman" panose="02020603050405020304" pitchFamily="18" charset="0"/>
              </a:rPr>
              <a:t>考点：效率工资和晋升竞赛</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11.</a:t>
            </a:r>
            <a:r>
              <a:rPr lang="zh-CN" altLang="en-US" sz="1600" b="1" kern="100" dirty="0">
                <a:solidFill>
                  <a:srgbClr val="002060"/>
                </a:solidFill>
                <a:latin typeface="黑体" pitchFamily="49" charset="-122"/>
                <a:ea typeface="黑体" pitchFamily="49" charset="-122"/>
                <a:cs typeface="Times New Roman" panose="02020603050405020304" pitchFamily="18" charset="0"/>
              </a:rPr>
              <a:t>关于设计合理的工资差距需要考虑的因素，说法正确的有（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应该考虑晋升的综合价值</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不用考虑运气因素</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综合价值越高，则参与晋升竞赛者努力的积极性就越高</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越是靠近上层的晋升，与每一次晋升相关的工资差距往往会很小</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E.</a:t>
            </a:r>
            <a:r>
              <a:rPr lang="zh-CN" altLang="en-US" sz="1600" b="1" kern="100" dirty="0">
                <a:solidFill>
                  <a:srgbClr val="002060"/>
                </a:solidFill>
                <a:latin typeface="黑体" pitchFamily="49" charset="-122"/>
                <a:ea typeface="黑体" pitchFamily="49" charset="-122"/>
                <a:cs typeface="Times New Roman" panose="02020603050405020304" pitchFamily="18" charset="0"/>
              </a:rPr>
              <a:t>晋升的风险越低，则参与晋升竞赛者的努力程度越高</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30</a:t>
            </a:r>
            <a:r>
              <a:rPr lang="zh-CN" altLang="en-US" sz="1600" b="1" kern="100" dirty="0">
                <a:solidFill>
                  <a:srgbClr val="002060"/>
                </a:solidFill>
                <a:latin typeface="黑体" pitchFamily="49" charset="-122"/>
                <a:ea typeface="黑体" pitchFamily="49" charset="-122"/>
                <a:cs typeface="Times New Roman" panose="02020603050405020304" pitchFamily="18" charset="0"/>
              </a:rPr>
              <a:t>考点：劳动力供给总量</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12.</a:t>
            </a:r>
            <a:r>
              <a:rPr lang="zh-CN" altLang="en-US" sz="1600" b="1" kern="100" dirty="0">
                <a:solidFill>
                  <a:srgbClr val="002060"/>
                </a:solidFill>
                <a:latin typeface="黑体" pitchFamily="49" charset="-122"/>
                <a:ea typeface="黑体" pitchFamily="49" charset="-122"/>
                <a:cs typeface="Times New Roman" panose="02020603050405020304" pitchFamily="18" charset="0"/>
              </a:rPr>
              <a:t>对一国的劳动力供给数量产生影响的主要因素包括（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人口总量</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劳动力参与率</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失业率</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就业率    </a:t>
            </a:r>
            <a:r>
              <a:rPr lang="en-US" altLang="zh-CN" sz="1600" b="1" kern="100" dirty="0">
                <a:solidFill>
                  <a:srgbClr val="002060"/>
                </a:solidFill>
                <a:latin typeface="黑体" pitchFamily="49" charset="-122"/>
                <a:ea typeface="黑体" pitchFamily="49" charset="-122"/>
                <a:cs typeface="Times New Roman" panose="02020603050405020304" pitchFamily="18" charset="0"/>
              </a:rPr>
              <a:t>E.</a:t>
            </a:r>
            <a:r>
              <a:rPr lang="zh-CN" altLang="en-US" sz="1600" b="1" kern="100" dirty="0">
                <a:solidFill>
                  <a:srgbClr val="002060"/>
                </a:solidFill>
                <a:latin typeface="黑体" pitchFamily="49" charset="-122"/>
                <a:ea typeface="黑体" pitchFamily="49" charset="-122"/>
                <a:cs typeface="Times New Roman" panose="02020603050405020304" pitchFamily="18" charset="0"/>
              </a:rPr>
              <a:t>周平均工作时间</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p:txBody>
      </p:sp>
    </p:spTree>
    <p:extLst>
      <p:ext uri="{BB962C8B-B14F-4D97-AF65-F5344CB8AC3E}">
        <p14:creationId xmlns:p14="http://schemas.microsoft.com/office/powerpoint/2010/main" val="5740471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CA206A58-5637-411B-A1AF-2C907027FED7}"/>
              </a:ext>
            </a:extLst>
          </p:cNvPr>
          <p:cNvSpPr/>
          <p:nvPr/>
        </p:nvSpPr>
        <p:spPr>
          <a:xfrm>
            <a:off x="977462" y="484882"/>
            <a:ext cx="10730667" cy="5345053"/>
          </a:xfrm>
          <a:prstGeom prst="rect">
            <a:avLst/>
          </a:prstGeom>
        </p:spPr>
        <p:txBody>
          <a:bodyPr wrap="square">
            <a:spAutoFit/>
          </a:bodyPr>
          <a:lstStyle/>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30</a:t>
            </a:r>
            <a:r>
              <a:rPr lang="zh-CN" altLang="en-US" sz="1600" b="1" kern="100" dirty="0">
                <a:solidFill>
                  <a:srgbClr val="002060"/>
                </a:solidFill>
                <a:latin typeface="黑体" pitchFamily="49" charset="-122"/>
                <a:ea typeface="黑体" pitchFamily="49" charset="-122"/>
                <a:cs typeface="Times New Roman" panose="02020603050405020304" pitchFamily="18" charset="0"/>
              </a:rPr>
              <a:t>考点：劳动力供给总量</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13.</a:t>
            </a:r>
            <a:r>
              <a:rPr lang="zh-CN" altLang="en-US" sz="1600" b="1" kern="100" dirty="0">
                <a:solidFill>
                  <a:srgbClr val="002060"/>
                </a:solidFill>
                <a:latin typeface="黑体" pitchFamily="49" charset="-122"/>
                <a:ea typeface="黑体" pitchFamily="49" charset="-122"/>
                <a:cs typeface="Times New Roman" panose="02020603050405020304" pitchFamily="18" charset="0"/>
              </a:rPr>
              <a:t>某市人口普查结果表明，该市共有</a:t>
            </a:r>
            <a:r>
              <a:rPr lang="en-US" altLang="zh-CN" sz="1600" b="1" kern="100" dirty="0">
                <a:solidFill>
                  <a:srgbClr val="002060"/>
                </a:solidFill>
                <a:latin typeface="黑体" pitchFamily="49" charset="-122"/>
                <a:ea typeface="黑体" pitchFamily="49" charset="-122"/>
                <a:cs typeface="Times New Roman" panose="02020603050405020304" pitchFamily="18" charset="0"/>
              </a:rPr>
              <a:t>2000</a:t>
            </a:r>
            <a:r>
              <a:rPr lang="zh-CN" altLang="en-US" sz="1600" b="1" kern="100" dirty="0">
                <a:solidFill>
                  <a:srgbClr val="002060"/>
                </a:solidFill>
                <a:latin typeface="黑体" pitchFamily="49" charset="-122"/>
                <a:ea typeface="黑体" pitchFamily="49" charset="-122"/>
                <a:cs typeface="Times New Roman" panose="02020603050405020304" pitchFamily="18" charset="0"/>
              </a:rPr>
              <a:t>万人口，其中</a:t>
            </a:r>
            <a:r>
              <a:rPr lang="en-US" altLang="zh-CN" sz="1600" b="1" kern="100" dirty="0">
                <a:solidFill>
                  <a:srgbClr val="002060"/>
                </a:solidFill>
                <a:latin typeface="黑体" pitchFamily="49" charset="-122"/>
                <a:ea typeface="黑体" pitchFamily="49" charset="-122"/>
                <a:cs typeface="Times New Roman" panose="02020603050405020304" pitchFamily="18" charset="0"/>
              </a:rPr>
              <a:t>16</a:t>
            </a:r>
            <a:r>
              <a:rPr lang="zh-CN" altLang="en-US" sz="1600" b="1" kern="100" dirty="0">
                <a:solidFill>
                  <a:srgbClr val="002060"/>
                </a:solidFill>
                <a:latin typeface="黑体" pitchFamily="49" charset="-122"/>
                <a:ea typeface="黑体" pitchFamily="49" charset="-122"/>
                <a:cs typeface="Times New Roman" panose="02020603050405020304" pitchFamily="18" charset="0"/>
              </a:rPr>
              <a:t>岁以上的人口为</a:t>
            </a:r>
            <a:r>
              <a:rPr lang="en-US" altLang="zh-CN" sz="1600" b="1" kern="100" dirty="0">
                <a:solidFill>
                  <a:srgbClr val="002060"/>
                </a:solidFill>
                <a:latin typeface="黑体" pitchFamily="49" charset="-122"/>
                <a:ea typeface="黑体" pitchFamily="49" charset="-122"/>
                <a:cs typeface="Times New Roman" panose="02020603050405020304" pitchFamily="18" charset="0"/>
              </a:rPr>
              <a:t>1500</a:t>
            </a:r>
            <a:r>
              <a:rPr lang="zh-CN" altLang="en-US" sz="1600" b="1" kern="100" dirty="0">
                <a:solidFill>
                  <a:srgbClr val="002060"/>
                </a:solidFill>
                <a:latin typeface="黑体" pitchFamily="49" charset="-122"/>
                <a:ea typeface="黑体" pitchFamily="49" charset="-122"/>
                <a:cs typeface="Times New Roman" panose="02020603050405020304" pitchFamily="18" charset="0"/>
              </a:rPr>
              <a:t>万，就业人口总数为</a:t>
            </a:r>
            <a:r>
              <a:rPr lang="en-US" altLang="zh-CN" sz="1600" b="1" kern="100" dirty="0">
                <a:solidFill>
                  <a:srgbClr val="002060"/>
                </a:solidFill>
                <a:latin typeface="黑体" pitchFamily="49" charset="-122"/>
                <a:ea typeface="黑体" pitchFamily="49" charset="-122"/>
                <a:cs typeface="Times New Roman" panose="02020603050405020304" pitchFamily="18" charset="0"/>
              </a:rPr>
              <a:t>1000</a:t>
            </a:r>
            <a:r>
              <a:rPr lang="zh-CN" altLang="en-US" sz="1600" b="1" kern="100" dirty="0">
                <a:solidFill>
                  <a:srgbClr val="002060"/>
                </a:solidFill>
                <a:latin typeface="黑体" pitchFamily="49" charset="-122"/>
                <a:ea typeface="黑体" pitchFamily="49" charset="-122"/>
                <a:cs typeface="Times New Roman" panose="02020603050405020304" pitchFamily="18" charset="0"/>
              </a:rPr>
              <a:t>万，失业人口为</a:t>
            </a:r>
            <a:r>
              <a:rPr lang="en-US" altLang="zh-CN" sz="1600" b="1" kern="100" dirty="0">
                <a:solidFill>
                  <a:srgbClr val="002060"/>
                </a:solidFill>
                <a:latin typeface="黑体" pitchFamily="49" charset="-122"/>
                <a:ea typeface="黑体" pitchFamily="49" charset="-122"/>
                <a:cs typeface="Times New Roman" panose="02020603050405020304" pitchFamily="18" charset="0"/>
              </a:rPr>
              <a:t>200</a:t>
            </a:r>
            <a:r>
              <a:rPr lang="zh-CN" altLang="en-US" sz="1600" b="1" kern="100" dirty="0">
                <a:solidFill>
                  <a:srgbClr val="002060"/>
                </a:solidFill>
                <a:latin typeface="黑体" pitchFamily="49" charset="-122"/>
                <a:ea typeface="黑体" pitchFamily="49" charset="-122"/>
                <a:cs typeface="Times New Roman" panose="02020603050405020304" pitchFamily="18" charset="0"/>
              </a:rPr>
              <a:t>万，则该市的劳动力参与率为（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A.50%</a:t>
            </a: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B.60%</a:t>
            </a:r>
            <a:r>
              <a:rPr lang="zh-CN" altLang="en-US" sz="1600" b="1" kern="100" dirty="0">
                <a:solidFill>
                  <a:srgbClr val="002060"/>
                </a:solidFill>
                <a:latin typeface="黑体" pitchFamily="49" charset="-122"/>
                <a:ea typeface="黑体" pitchFamily="49" charset="-122"/>
                <a:cs typeface="Times New Roman" panose="02020603050405020304" pitchFamily="18" charset="0"/>
              </a:rPr>
              <a:t>题</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C.70%</a:t>
            </a: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D.80%</a:t>
            </a:r>
            <a:br>
              <a:rPr lang="en-US" altLang="zh-CN" sz="1600" b="1" kern="100" dirty="0">
                <a:solidFill>
                  <a:srgbClr val="002060"/>
                </a:solidFill>
                <a:latin typeface="黑体" pitchFamily="49" charset="-122"/>
                <a:ea typeface="黑体" pitchFamily="49" charset="-122"/>
                <a:cs typeface="Times New Roman" panose="02020603050405020304" pitchFamily="18" charset="0"/>
              </a:rPr>
            </a:b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14.</a:t>
            </a:r>
            <a:r>
              <a:rPr lang="zh-CN" altLang="en-US" sz="1600" b="1" kern="100" dirty="0">
                <a:solidFill>
                  <a:srgbClr val="002060"/>
                </a:solidFill>
                <a:latin typeface="黑体" pitchFamily="49" charset="-122"/>
                <a:ea typeface="黑体" pitchFamily="49" charset="-122"/>
                <a:cs typeface="Times New Roman" panose="02020603050405020304" pitchFamily="18" charset="0"/>
              </a:rPr>
              <a:t>实际劳动力人口与潜在劳动力人口之比称为（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劳动力参与率</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失业率</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就业率</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净人口流入率</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p:txBody>
      </p:sp>
    </p:spTree>
    <p:extLst>
      <p:ext uri="{BB962C8B-B14F-4D97-AF65-F5344CB8AC3E}">
        <p14:creationId xmlns:p14="http://schemas.microsoft.com/office/powerpoint/2010/main" val="2924552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CA206A58-5637-411B-A1AF-2C907027FED7}"/>
              </a:ext>
            </a:extLst>
          </p:cNvPr>
          <p:cNvSpPr/>
          <p:nvPr/>
        </p:nvSpPr>
        <p:spPr>
          <a:xfrm>
            <a:off x="977462" y="484882"/>
            <a:ext cx="10730667" cy="5304016"/>
          </a:xfrm>
          <a:prstGeom prst="rect">
            <a:avLst/>
          </a:prstGeom>
        </p:spPr>
        <p:txBody>
          <a:bodyPr wrap="square">
            <a:spAutoFit/>
          </a:bodyPr>
          <a:lstStyle/>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30</a:t>
            </a:r>
            <a:r>
              <a:rPr lang="zh-CN" altLang="en-US" sz="1600" b="1" kern="100" dirty="0">
                <a:solidFill>
                  <a:srgbClr val="002060"/>
                </a:solidFill>
                <a:latin typeface="黑体" pitchFamily="49" charset="-122"/>
                <a:ea typeface="黑体" pitchFamily="49" charset="-122"/>
                <a:cs typeface="Times New Roman" panose="02020603050405020304" pitchFamily="18" charset="0"/>
              </a:rPr>
              <a:t>考点：劳动力供给总量</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15.</a:t>
            </a:r>
            <a:r>
              <a:rPr lang="zh-CN" altLang="en-US" sz="1600" b="1" kern="100" dirty="0">
                <a:solidFill>
                  <a:srgbClr val="002060"/>
                </a:solidFill>
                <a:latin typeface="黑体" pitchFamily="49" charset="-122"/>
                <a:ea typeface="黑体" pitchFamily="49" charset="-122"/>
                <a:cs typeface="Times New Roman" panose="02020603050405020304" pitchFamily="18" charset="0"/>
              </a:rPr>
              <a:t>以下统计指标无法包含全部就业人口的是（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实际劳动供给人口</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经济活动人口</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劳动力人口</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劳动年龄内人口</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16.</a:t>
            </a:r>
            <a:r>
              <a:rPr lang="zh-CN" altLang="en-US" sz="1600" b="1" kern="100" dirty="0">
                <a:solidFill>
                  <a:srgbClr val="002060"/>
                </a:solidFill>
                <a:latin typeface="黑体" pitchFamily="49" charset="-122"/>
                <a:ea typeface="黑体" pitchFamily="49" charset="-122"/>
                <a:cs typeface="Times New Roman" panose="02020603050405020304" pitchFamily="18" charset="0"/>
              </a:rPr>
              <a:t>某地区劳动参与率为</a:t>
            </a:r>
            <a:r>
              <a:rPr lang="en-US" altLang="zh-CN" sz="1600" b="1" kern="100" dirty="0">
                <a:solidFill>
                  <a:srgbClr val="002060"/>
                </a:solidFill>
                <a:latin typeface="黑体" pitchFamily="49" charset="-122"/>
                <a:ea typeface="黑体" pitchFamily="49" charset="-122"/>
                <a:cs typeface="Times New Roman" panose="02020603050405020304" pitchFamily="18" charset="0"/>
              </a:rPr>
              <a:t>80%</a:t>
            </a:r>
            <a:r>
              <a:rPr lang="zh-CN" altLang="en-US" sz="1600" b="1" kern="100" dirty="0">
                <a:solidFill>
                  <a:srgbClr val="002060"/>
                </a:solidFill>
                <a:latin typeface="黑体" pitchFamily="49" charset="-122"/>
                <a:ea typeface="黑体" pitchFamily="49" charset="-122"/>
                <a:cs typeface="Times New Roman" panose="02020603050405020304" pitchFamily="18" charset="0"/>
              </a:rPr>
              <a:t>，就业人口为</a:t>
            </a:r>
            <a:r>
              <a:rPr lang="en-US" altLang="zh-CN" sz="1600" b="1" kern="100" dirty="0">
                <a:solidFill>
                  <a:srgbClr val="002060"/>
                </a:solidFill>
                <a:latin typeface="黑体" pitchFamily="49" charset="-122"/>
                <a:ea typeface="黑体" pitchFamily="49" charset="-122"/>
                <a:cs typeface="Times New Roman" panose="02020603050405020304" pitchFamily="18" charset="0"/>
              </a:rPr>
              <a:t>600</a:t>
            </a:r>
            <a:r>
              <a:rPr lang="zh-CN" altLang="en-US" sz="1600" b="1" kern="100" dirty="0">
                <a:solidFill>
                  <a:srgbClr val="002060"/>
                </a:solidFill>
                <a:latin typeface="黑体" pitchFamily="49" charset="-122"/>
                <a:ea typeface="黑体" pitchFamily="49" charset="-122"/>
                <a:cs typeface="Times New Roman" panose="02020603050405020304" pitchFamily="18" charset="0"/>
              </a:rPr>
              <a:t>万人，</a:t>
            </a:r>
            <a:r>
              <a:rPr lang="en-US" altLang="zh-CN" sz="1600" b="1" kern="100" dirty="0">
                <a:solidFill>
                  <a:srgbClr val="002060"/>
                </a:solidFill>
                <a:latin typeface="黑体" pitchFamily="49" charset="-122"/>
                <a:ea typeface="黑体" pitchFamily="49" charset="-122"/>
                <a:cs typeface="Times New Roman" panose="02020603050405020304" pitchFamily="18" charset="0"/>
              </a:rPr>
              <a:t>16</a:t>
            </a:r>
            <a:r>
              <a:rPr lang="zh-CN" altLang="en-US" sz="1600" b="1" kern="100" dirty="0">
                <a:solidFill>
                  <a:srgbClr val="002060"/>
                </a:solidFill>
                <a:latin typeface="黑体" pitchFamily="49" charset="-122"/>
                <a:ea typeface="黑体" pitchFamily="49" charset="-122"/>
                <a:cs typeface="Times New Roman" panose="02020603050405020304" pitchFamily="18" charset="0"/>
              </a:rPr>
              <a:t>岁以上总人口为</a:t>
            </a:r>
            <a:r>
              <a:rPr lang="en-US" altLang="zh-CN" sz="1600" b="1" kern="100" dirty="0">
                <a:solidFill>
                  <a:srgbClr val="002060"/>
                </a:solidFill>
                <a:latin typeface="黑体" pitchFamily="49" charset="-122"/>
                <a:ea typeface="黑体" pitchFamily="49" charset="-122"/>
                <a:cs typeface="Times New Roman" panose="02020603050405020304" pitchFamily="18" charset="0"/>
              </a:rPr>
              <a:t>1000</a:t>
            </a:r>
            <a:r>
              <a:rPr lang="zh-CN" altLang="en-US" sz="1600" b="1" kern="100" dirty="0">
                <a:solidFill>
                  <a:srgbClr val="002060"/>
                </a:solidFill>
                <a:latin typeface="黑体" pitchFamily="49" charset="-122"/>
                <a:ea typeface="黑体" pitchFamily="49" charset="-122"/>
                <a:cs typeface="Times New Roman" panose="02020603050405020304" pitchFamily="18" charset="0"/>
              </a:rPr>
              <a:t>万人，通过以上信息可以计算出（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总人口为</a:t>
            </a:r>
            <a:r>
              <a:rPr lang="en-US" altLang="zh-CN" sz="1600" b="1" kern="100" dirty="0">
                <a:solidFill>
                  <a:srgbClr val="002060"/>
                </a:solidFill>
                <a:latin typeface="黑体" pitchFamily="49" charset="-122"/>
                <a:ea typeface="黑体" pitchFamily="49" charset="-122"/>
                <a:cs typeface="Times New Roman" panose="02020603050405020304" pitchFamily="18" charset="0"/>
              </a:rPr>
              <a:t>1250</a:t>
            </a:r>
            <a:r>
              <a:rPr lang="zh-CN" altLang="en-US" sz="1600" b="1" kern="100" dirty="0">
                <a:solidFill>
                  <a:srgbClr val="002060"/>
                </a:solidFill>
                <a:latin typeface="黑体" pitchFamily="49" charset="-122"/>
                <a:ea typeface="黑体" pitchFamily="49" charset="-122"/>
                <a:cs typeface="Times New Roman" panose="02020603050405020304" pitchFamily="18" charset="0"/>
              </a:rPr>
              <a:t>万人</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劳动总人口为</a:t>
            </a:r>
            <a:r>
              <a:rPr lang="en-US" altLang="zh-CN" sz="1600" b="1" kern="100" dirty="0">
                <a:solidFill>
                  <a:srgbClr val="002060"/>
                </a:solidFill>
                <a:latin typeface="黑体" pitchFamily="49" charset="-122"/>
                <a:ea typeface="黑体" pitchFamily="49" charset="-122"/>
                <a:cs typeface="Times New Roman" panose="02020603050405020304" pitchFamily="18" charset="0"/>
              </a:rPr>
              <a:t>725</a:t>
            </a:r>
            <a:r>
              <a:rPr lang="zh-CN" altLang="en-US" sz="1600" b="1" kern="100" dirty="0">
                <a:solidFill>
                  <a:srgbClr val="002060"/>
                </a:solidFill>
                <a:latin typeface="黑体" pitchFamily="49" charset="-122"/>
                <a:ea typeface="黑体" pitchFamily="49" charset="-122"/>
                <a:cs typeface="Times New Roman" panose="02020603050405020304" pitchFamily="18" charset="0"/>
              </a:rPr>
              <a:t>万人</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非就业人口为</a:t>
            </a:r>
            <a:r>
              <a:rPr lang="en-US" altLang="zh-CN" sz="1600" b="1" kern="100" dirty="0">
                <a:solidFill>
                  <a:srgbClr val="002060"/>
                </a:solidFill>
                <a:latin typeface="黑体" pitchFamily="49" charset="-122"/>
                <a:ea typeface="黑体" pitchFamily="49" charset="-122"/>
                <a:cs typeface="Times New Roman" panose="02020603050405020304" pitchFamily="18" charset="0"/>
              </a:rPr>
              <a:t>200</a:t>
            </a:r>
            <a:r>
              <a:rPr lang="zh-CN" altLang="en-US" sz="1600" b="1" kern="100" dirty="0">
                <a:solidFill>
                  <a:srgbClr val="002060"/>
                </a:solidFill>
                <a:latin typeface="黑体" pitchFamily="49" charset="-122"/>
                <a:ea typeface="黑体" pitchFamily="49" charset="-122"/>
                <a:cs typeface="Times New Roman" panose="02020603050405020304" pitchFamily="18" charset="0"/>
              </a:rPr>
              <a:t>万人</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失业人口为</a:t>
            </a:r>
            <a:r>
              <a:rPr lang="en-US" altLang="zh-CN" sz="1600" b="1" kern="100" dirty="0">
                <a:solidFill>
                  <a:srgbClr val="002060"/>
                </a:solidFill>
                <a:latin typeface="黑体" pitchFamily="49" charset="-122"/>
                <a:ea typeface="黑体" pitchFamily="49" charset="-122"/>
                <a:cs typeface="Times New Roman" panose="02020603050405020304" pitchFamily="18" charset="0"/>
              </a:rPr>
              <a:t>200</a:t>
            </a:r>
            <a:r>
              <a:rPr lang="zh-CN" altLang="en-US" sz="1600" b="1" kern="100" dirty="0">
                <a:solidFill>
                  <a:srgbClr val="002060"/>
                </a:solidFill>
                <a:latin typeface="黑体" pitchFamily="49" charset="-122"/>
                <a:ea typeface="黑体" pitchFamily="49" charset="-122"/>
                <a:cs typeface="Times New Roman" panose="02020603050405020304" pitchFamily="18" charset="0"/>
              </a:rPr>
              <a:t>万人</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p:txBody>
      </p:sp>
    </p:spTree>
    <p:extLst>
      <p:ext uri="{BB962C8B-B14F-4D97-AF65-F5344CB8AC3E}">
        <p14:creationId xmlns:p14="http://schemas.microsoft.com/office/powerpoint/2010/main" val="4365306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CA206A58-5637-411B-A1AF-2C907027FED7}"/>
              </a:ext>
            </a:extLst>
          </p:cNvPr>
          <p:cNvSpPr/>
          <p:nvPr/>
        </p:nvSpPr>
        <p:spPr>
          <a:xfrm>
            <a:off x="977462" y="484882"/>
            <a:ext cx="10730667" cy="5550237"/>
          </a:xfrm>
          <a:prstGeom prst="rect">
            <a:avLst/>
          </a:prstGeom>
        </p:spPr>
        <p:txBody>
          <a:bodyPr wrap="square">
            <a:spAutoFit/>
          </a:bodyPr>
          <a:lstStyle/>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30</a:t>
            </a:r>
            <a:r>
              <a:rPr lang="zh-CN" altLang="en-US" sz="1600" b="1" kern="100" dirty="0">
                <a:solidFill>
                  <a:srgbClr val="002060"/>
                </a:solidFill>
                <a:latin typeface="黑体" pitchFamily="49" charset="-122"/>
                <a:ea typeface="黑体" pitchFamily="49" charset="-122"/>
                <a:cs typeface="Times New Roman" panose="02020603050405020304" pitchFamily="18" charset="0"/>
              </a:rPr>
              <a:t>考点：劳动力供给总量</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17.</a:t>
            </a:r>
            <a:r>
              <a:rPr lang="zh-CN" altLang="en-US" sz="1600" b="1" kern="100" dirty="0">
                <a:solidFill>
                  <a:srgbClr val="002060"/>
                </a:solidFill>
                <a:latin typeface="黑体" pitchFamily="49" charset="-122"/>
                <a:ea typeface="黑体" pitchFamily="49" charset="-122"/>
                <a:cs typeface="Times New Roman" panose="02020603050405020304" pitchFamily="18" charset="0"/>
              </a:rPr>
              <a:t>某地区</a:t>
            </a:r>
            <a:r>
              <a:rPr lang="en-US" altLang="zh-CN" sz="1600" b="1" kern="100" dirty="0">
                <a:solidFill>
                  <a:srgbClr val="002060"/>
                </a:solidFill>
                <a:latin typeface="黑体" pitchFamily="49" charset="-122"/>
                <a:ea typeface="黑体" pitchFamily="49" charset="-122"/>
                <a:cs typeface="Times New Roman" panose="02020603050405020304" pitchFamily="18" charset="0"/>
              </a:rPr>
              <a:t>16</a:t>
            </a:r>
            <a:r>
              <a:rPr lang="zh-CN" altLang="en-US" sz="1600" b="1" kern="100" dirty="0">
                <a:solidFill>
                  <a:srgbClr val="002060"/>
                </a:solidFill>
                <a:latin typeface="黑体" pitchFamily="49" charset="-122"/>
                <a:ea typeface="黑体" pitchFamily="49" charset="-122"/>
                <a:cs typeface="Times New Roman" panose="02020603050405020304" pitchFamily="18" charset="0"/>
              </a:rPr>
              <a:t>岁以上的总人口为</a:t>
            </a:r>
            <a:r>
              <a:rPr lang="en-US" altLang="zh-CN" sz="1600" b="1" kern="100" dirty="0">
                <a:solidFill>
                  <a:srgbClr val="002060"/>
                </a:solidFill>
                <a:latin typeface="黑体" pitchFamily="49" charset="-122"/>
                <a:ea typeface="黑体" pitchFamily="49" charset="-122"/>
                <a:cs typeface="Times New Roman" panose="02020603050405020304" pitchFamily="18" charset="0"/>
              </a:rPr>
              <a:t>1000</a:t>
            </a:r>
            <a:r>
              <a:rPr lang="zh-CN" altLang="en-US" sz="1600" b="1" kern="100" dirty="0">
                <a:solidFill>
                  <a:srgbClr val="002060"/>
                </a:solidFill>
                <a:latin typeface="黑体" pitchFamily="49" charset="-122"/>
                <a:ea typeface="黑体" pitchFamily="49" charset="-122"/>
                <a:cs typeface="Times New Roman" panose="02020603050405020304" pitchFamily="18" charset="0"/>
              </a:rPr>
              <a:t>万人，劳动适龄人口为</a:t>
            </a:r>
            <a:r>
              <a:rPr lang="en-US" altLang="zh-CN" sz="1600" b="1" kern="100" dirty="0">
                <a:solidFill>
                  <a:srgbClr val="002060"/>
                </a:solidFill>
                <a:latin typeface="黑体" pitchFamily="49" charset="-122"/>
                <a:ea typeface="黑体" pitchFamily="49" charset="-122"/>
                <a:cs typeface="Times New Roman" panose="02020603050405020304" pitchFamily="18" charset="0"/>
              </a:rPr>
              <a:t>600</a:t>
            </a:r>
            <a:r>
              <a:rPr lang="zh-CN" altLang="en-US" sz="1600" b="1" kern="100" dirty="0">
                <a:solidFill>
                  <a:srgbClr val="002060"/>
                </a:solidFill>
                <a:latin typeface="黑体" pitchFamily="49" charset="-122"/>
                <a:ea typeface="黑体" pitchFamily="49" charset="-122"/>
                <a:cs typeface="Times New Roman" panose="02020603050405020304" pitchFamily="18" charset="0"/>
              </a:rPr>
              <a:t>万人（就业人口为</a:t>
            </a:r>
            <a:r>
              <a:rPr lang="en-US" altLang="zh-CN" sz="1600" b="1" kern="100" dirty="0">
                <a:solidFill>
                  <a:srgbClr val="002060"/>
                </a:solidFill>
                <a:latin typeface="黑体" pitchFamily="49" charset="-122"/>
                <a:ea typeface="黑体" pitchFamily="49" charset="-122"/>
                <a:cs typeface="Times New Roman" panose="02020603050405020304" pitchFamily="18" charset="0"/>
              </a:rPr>
              <a:t>500</a:t>
            </a:r>
            <a:r>
              <a:rPr lang="zh-CN" altLang="en-US" sz="1600" b="1" kern="100" dirty="0">
                <a:solidFill>
                  <a:srgbClr val="002060"/>
                </a:solidFill>
                <a:latin typeface="黑体" pitchFamily="49" charset="-122"/>
                <a:ea typeface="黑体" pitchFamily="49" charset="-122"/>
                <a:cs typeface="Times New Roman" panose="02020603050405020304" pitchFamily="18" charset="0"/>
              </a:rPr>
              <a:t>万人，失业人口为</a:t>
            </a:r>
            <a:r>
              <a:rPr lang="en-US" altLang="zh-CN" sz="1600" b="1" kern="100" dirty="0">
                <a:solidFill>
                  <a:srgbClr val="002060"/>
                </a:solidFill>
                <a:latin typeface="黑体" pitchFamily="49" charset="-122"/>
                <a:ea typeface="黑体" pitchFamily="49" charset="-122"/>
                <a:cs typeface="Times New Roman" panose="02020603050405020304" pitchFamily="18" charset="0"/>
              </a:rPr>
              <a:t>100</a:t>
            </a:r>
            <a:r>
              <a:rPr lang="zh-CN" altLang="en-US" sz="1600" b="1" kern="100" dirty="0">
                <a:solidFill>
                  <a:srgbClr val="002060"/>
                </a:solidFill>
                <a:latin typeface="黑体" pitchFamily="49" charset="-122"/>
                <a:ea typeface="黑体" pitchFamily="49" charset="-122"/>
                <a:cs typeface="Times New Roman" panose="02020603050405020304" pitchFamily="18" charset="0"/>
              </a:rPr>
              <a:t>万人），老年就业人口为</a:t>
            </a:r>
            <a:r>
              <a:rPr lang="en-US" altLang="zh-CN" sz="1600" b="1" kern="100" dirty="0">
                <a:solidFill>
                  <a:srgbClr val="002060"/>
                </a:solidFill>
                <a:latin typeface="黑体" pitchFamily="49" charset="-122"/>
                <a:ea typeface="黑体" pitchFamily="49" charset="-122"/>
                <a:cs typeface="Times New Roman" panose="02020603050405020304" pitchFamily="18" charset="0"/>
              </a:rPr>
              <a:t>150</a:t>
            </a:r>
            <a:r>
              <a:rPr lang="zh-CN" altLang="en-US" sz="1600" b="1" kern="100" dirty="0">
                <a:solidFill>
                  <a:srgbClr val="002060"/>
                </a:solidFill>
                <a:latin typeface="黑体" pitchFamily="49" charset="-122"/>
                <a:ea typeface="黑体" pitchFamily="49" charset="-122"/>
                <a:cs typeface="Times New Roman" panose="02020603050405020304" pitchFamily="18" charset="0"/>
              </a:rPr>
              <a:t>万人，则劳动力参与率为（  </a:t>
            </a:r>
            <a:r>
              <a:rPr lang="en-US" altLang="zh-CN" sz="1600" b="1" kern="100" dirty="0">
                <a:solidFill>
                  <a:srgbClr val="002060"/>
                </a:solidFill>
                <a:latin typeface="黑体" pitchFamily="49" charset="-122"/>
                <a:ea typeface="黑体" pitchFamily="49" charset="-122"/>
                <a:cs typeface="Times New Roman" panose="02020603050405020304" pitchFamily="18" charset="0"/>
              </a:rPr>
              <a:t>)</a:t>
            </a: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A.65%</a:t>
            </a: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B.50%</a:t>
            </a: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C.60%</a:t>
            </a: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D.75%</a:t>
            </a: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31</a:t>
            </a:r>
            <a:r>
              <a:rPr lang="zh-CN" altLang="en-US" sz="1600" b="1" kern="100" dirty="0">
                <a:solidFill>
                  <a:srgbClr val="002060"/>
                </a:solidFill>
                <a:latin typeface="黑体" pitchFamily="49" charset="-122"/>
                <a:ea typeface="黑体" pitchFamily="49" charset="-122"/>
                <a:cs typeface="Times New Roman" panose="02020603050405020304" pitchFamily="18" charset="0"/>
              </a:rPr>
              <a:t>考点：个人及市场劳动力供给</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1.</a:t>
            </a:r>
            <a:r>
              <a:rPr lang="zh-CN" altLang="en-US" sz="1600" b="1" kern="100" dirty="0">
                <a:solidFill>
                  <a:srgbClr val="002060"/>
                </a:solidFill>
                <a:latin typeface="黑体" pitchFamily="49" charset="-122"/>
                <a:ea typeface="黑体" pitchFamily="49" charset="-122"/>
                <a:cs typeface="Times New Roman" panose="02020603050405020304" pitchFamily="18" charset="0"/>
              </a:rPr>
              <a:t>关于劳动力供给的说法，错误的是</a:t>
            </a:r>
            <a:r>
              <a:rPr lang="en-US" altLang="zh-CN" sz="1600" b="1" kern="100" dirty="0">
                <a:solidFill>
                  <a:srgbClr val="002060"/>
                </a:solidFill>
                <a:latin typeface="黑体" pitchFamily="49" charset="-122"/>
                <a:ea typeface="黑体" pitchFamily="49" charset="-122"/>
                <a:cs typeface="Times New Roman" panose="02020603050405020304" pitchFamily="18" charset="0"/>
              </a:rPr>
              <a:t>(  )</a:t>
            </a: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劳动者个人的劳动力供给时间就是其工作时间</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个人劳动力供给决策涉及劳动者在工作和闲暇之间的时间分配问题</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工资率越高，劳动者个人的劳动供给时间就越多</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劳动力供给涉及劳动力供给的数量和质量两个方面</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p:txBody>
      </p:sp>
    </p:spTree>
    <p:extLst>
      <p:ext uri="{BB962C8B-B14F-4D97-AF65-F5344CB8AC3E}">
        <p14:creationId xmlns:p14="http://schemas.microsoft.com/office/powerpoint/2010/main" val="3208438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CA206A58-5637-411B-A1AF-2C907027FED7}"/>
              </a:ext>
            </a:extLst>
          </p:cNvPr>
          <p:cNvSpPr/>
          <p:nvPr/>
        </p:nvSpPr>
        <p:spPr>
          <a:xfrm>
            <a:off x="977462" y="484882"/>
            <a:ext cx="10730667" cy="5304016"/>
          </a:xfrm>
          <a:prstGeom prst="rect">
            <a:avLst/>
          </a:prstGeom>
        </p:spPr>
        <p:txBody>
          <a:bodyPr wrap="square">
            <a:spAutoFit/>
          </a:bodyPr>
          <a:lstStyle/>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31</a:t>
            </a:r>
            <a:r>
              <a:rPr lang="zh-CN" altLang="en-US" sz="1600" b="1" kern="100" dirty="0">
                <a:solidFill>
                  <a:srgbClr val="002060"/>
                </a:solidFill>
                <a:latin typeface="黑体" pitchFamily="49" charset="-122"/>
                <a:ea typeface="黑体" pitchFamily="49" charset="-122"/>
                <a:cs typeface="Times New Roman" panose="02020603050405020304" pitchFamily="18" charset="0"/>
              </a:rPr>
              <a:t>考点：个人及市场劳动力供给</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2.</a:t>
            </a:r>
            <a:r>
              <a:rPr lang="zh-CN" altLang="en-US" sz="1600" b="1" kern="100" dirty="0">
                <a:solidFill>
                  <a:srgbClr val="002060"/>
                </a:solidFill>
                <a:latin typeface="黑体" pitchFamily="49" charset="-122"/>
                <a:ea typeface="黑体" pitchFamily="49" charset="-122"/>
                <a:cs typeface="Times New Roman" panose="02020603050405020304" pitchFamily="18" charset="0"/>
              </a:rPr>
              <a:t>在一个以工作小时数为横轴，工资率为纵轴的坐标系中，个人劳动力供给曲线的形状（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平行于横轴的一条直线</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垂直于横轴的一条直线</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自左下方向右上方倾斜的一条直线</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一条向后弯曲的曲线</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3.</a:t>
            </a:r>
            <a:r>
              <a:rPr lang="zh-CN" altLang="en-US" sz="1600" b="1" kern="100" dirty="0">
                <a:solidFill>
                  <a:srgbClr val="002060"/>
                </a:solidFill>
                <a:latin typeface="黑体" pitchFamily="49" charset="-122"/>
                <a:ea typeface="黑体" pitchFamily="49" charset="-122"/>
                <a:cs typeface="Times New Roman" panose="02020603050405020304" pitchFamily="18" charset="0"/>
              </a:rPr>
              <a:t>一些国家征收高额遗产税，目的之一在于（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抑制非劳动收入对劳动力供给产生的不利影响</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抑制工资率上涨的收入效应对劳动力的供给产生不利影响</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抑制上涨的替代效应对劳动力供给产生的不利影响</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抑制非劳动收入对劳动力需求产生的不利影响</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p:txBody>
      </p:sp>
    </p:spTree>
    <p:extLst>
      <p:ext uri="{BB962C8B-B14F-4D97-AF65-F5344CB8AC3E}">
        <p14:creationId xmlns:p14="http://schemas.microsoft.com/office/powerpoint/2010/main" val="414607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CA206A58-5637-411B-A1AF-2C907027FED7}"/>
              </a:ext>
            </a:extLst>
          </p:cNvPr>
          <p:cNvSpPr/>
          <p:nvPr/>
        </p:nvSpPr>
        <p:spPr>
          <a:xfrm>
            <a:off x="977462" y="484882"/>
            <a:ext cx="10730667" cy="5304016"/>
          </a:xfrm>
          <a:prstGeom prst="rect">
            <a:avLst/>
          </a:prstGeom>
        </p:spPr>
        <p:txBody>
          <a:bodyPr wrap="square">
            <a:spAutoFit/>
          </a:bodyPr>
          <a:lstStyle/>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31</a:t>
            </a:r>
            <a:r>
              <a:rPr lang="zh-CN" altLang="en-US" sz="1600" b="1" kern="100" dirty="0">
                <a:solidFill>
                  <a:srgbClr val="002060"/>
                </a:solidFill>
                <a:latin typeface="黑体" pitchFamily="49" charset="-122"/>
                <a:ea typeface="黑体" pitchFamily="49" charset="-122"/>
                <a:cs typeface="Times New Roman" panose="02020603050405020304" pitchFamily="18" charset="0"/>
              </a:rPr>
              <a:t>考点：个人及市场劳动力供给</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4.</a:t>
            </a:r>
            <a:r>
              <a:rPr lang="zh-CN" altLang="en-US" sz="1600" b="1" kern="100" dirty="0">
                <a:solidFill>
                  <a:srgbClr val="002060"/>
                </a:solidFill>
                <a:latin typeface="黑体" pitchFamily="49" charset="-122"/>
                <a:ea typeface="黑体" pitchFamily="49" charset="-122"/>
                <a:cs typeface="Times New Roman" panose="02020603050405020304" pitchFamily="18" charset="0"/>
              </a:rPr>
              <a:t>关于市场劳动力供给曲线的说法，错误的是（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常见的市场劳动力供给曲线为自右下方向左上方倾斜的曲线</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垂直形状的劳动力供给曲线表示短期劳动力供给存在滞后性或非常稀缺</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垂直形状的劳动力供给曲线表示长期很可能存在无法增加供给的情况，</a:t>
            </a:r>
            <a:r>
              <a:rPr lang="en-US" altLang="zh-CN" sz="1600" b="1" kern="100" dirty="0">
                <a:solidFill>
                  <a:srgbClr val="002060"/>
                </a:solidFill>
                <a:latin typeface="黑体" pitchFamily="49" charset="-122"/>
                <a:ea typeface="黑体" pitchFamily="49" charset="-122"/>
                <a:cs typeface="Times New Roman" panose="02020603050405020304" pitchFamily="18" charset="0"/>
              </a:rPr>
              <a:t>_</a:t>
            </a:r>
            <a:r>
              <a:rPr lang="zh-CN" altLang="en-US" sz="1600" b="1" kern="100" dirty="0">
                <a:solidFill>
                  <a:srgbClr val="002060"/>
                </a:solidFill>
                <a:latin typeface="黑体" pitchFamily="49" charset="-122"/>
                <a:ea typeface="黑体" pitchFamily="49" charset="-122"/>
                <a:cs typeface="Times New Roman" panose="02020603050405020304" pitchFamily="18" charset="0"/>
              </a:rPr>
              <a:t>如顶级的运动员或歌星</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水平形状的劳动力供给曲线代表市场上可以获得任意数量的劳动力供给</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5.</a:t>
            </a:r>
            <a:r>
              <a:rPr lang="zh-CN" altLang="en-US" sz="1600" b="1" kern="100" dirty="0">
                <a:solidFill>
                  <a:srgbClr val="002060"/>
                </a:solidFill>
                <a:latin typeface="黑体" pitchFamily="49" charset="-122"/>
                <a:ea typeface="黑体" pitchFamily="49" charset="-122"/>
                <a:cs typeface="Times New Roman" panose="02020603050405020304" pitchFamily="18" charset="0"/>
              </a:rPr>
              <a:t>关于工资率上涨对个人劳动力供给产生的影响的说法，正确的是（  ）</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A.</a:t>
            </a:r>
            <a:r>
              <a:rPr lang="zh-CN" altLang="en-US" sz="1600" b="1" kern="100" dirty="0">
                <a:solidFill>
                  <a:srgbClr val="002060"/>
                </a:solidFill>
                <a:latin typeface="黑体" pitchFamily="49" charset="-122"/>
                <a:ea typeface="黑体" pitchFamily="49" charset="-122"/>
                <a:cs typeface="Times New Roman" panose="02020603050405020304" pitchFamily="18" charset="0"/>
              </a:rPr>
              <a:t>工资率上涨的收入效应和替代效应都导致个人劳动力供给时间减少</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B.</a:t>
            </a:r>
            <a:r>
              <a:rPr lang="zh-CN" altLang="en-US" sz="1600" b="1" kern="100" dirty="0">
                <a:solidFill>
                  <a:srgbClr val="002060"/>
                </a:solidFill>
                <a:latin typeface="黑体" pitchFamily="49" charset="-122"/>
                <a:ea typeface="黑体" pitchFamily="49" charset="-122"/>
                <a:cs typeface="Times New Roman" panose="02020603050405020304" pitchFamily="18" charset="0"/>
              </a:rPr>
              <a:t>工资率上涨的替代效应导致个人劳动力供给时间减少</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C.</a:t>
            </a:r>
            <a:r>
              <a:rPr lang="zh-CN" altLang="en-US" sz="1600" b="1" kern="100" dirty="0">
                <a:solidFill>
                  <a:srgbClr val="002060"/>
                </a:solidFill>
                <a:latin typeface="黑体" pitchFamily="49" charset="-122"/>
                <a:ea typeface="黑体" pitchFamily="49" charset="-122"/>
                <a:cs typeface="Times New Roman" panose="02020603050405020304" pitchFamily="18" charset="0"/>
              </a:rPr>
              <a:t>工资率上涨的收入效应和替代效应都导致个人劳动力供给时间增加</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a:p>
            <a:pPr>
              <a:spcBef>
                <a:spcPts val="750"/>
              </a:spcBef>
              <a:spcAft>
                <a:spcPts val="750"/>
              </a:spcAft>
            </a:pPr>
            <a:r>
              <a:rPr lang="en-US" altLang="zh-CN" sz="1600" b="1" kern="100" dirty="0">
                <a:solidFill>
                  <a:srgbClr val="002060"/>
                </a:solidFill>
                <a:latin typeface="黑体" pitchFamily="49" charset="-122"/>
                <a:ea typeface="黑体" pitchFamily="49" charset="-122"/>
                <a:cs typeface="Times New Roman" panose="02020603050405020304" pitchFamily="18" charset="0"/>
              </a:rPr>
              <a:t>D.</a:t>
            </a:r>
            <a:r>
              <a:rPr lang="zh-CN" altLang="en-US" sz="1600" b="1" kern="100" dirty="0">
                <a:solidFill>
                  <a:srgbClr val="002060"/>
                </a:solidFill>
                <a:latin typeface="黑体" pitchFamily="49" charset="-122"/>
                <a:ea typeface="黑体" pitchFamily="49" charset="-122"/>
                <a:cs typeface="Times New Roman" panose="02020603050405020304" pitchFamily="18" charset="0"/>
              </a:rPr>
              <a:t>工资率上涨的收入效应导致个人劳动力供给时间减少</a:t>
            </a:r>
            <a:endParaRPr lang="en-US" altLang="zh-CN" sz="1600" b="1" kern="100" dirty="0">
              <a:solidFill>
                <a:srgbClr val="002060"/>
              </a:solidFill>
              <a:latin typeface="黑体" pitchFamily="49" charset="-122"/>
              <a:ea typeface="黑体" pitchFamily="49" charset="-122"/>
              <a:cs typeface="Times New Roman" panose="02020603050405020304" pitchFamily="18" charset="0"/>
            </a:endParaRPr>
          </a:p>
        </p:txBody>
      </p:sp>
    </p:spTree>
    <p:extLst>
      <p:ext uri="{BB962C8B-B14F-4D97-AF65-F5344CB8AC3E}">
        <p14:creationId xmlns:p14="http://schemas.microsoft.com/office/powerpoint/2010/main" val="1480470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第一PPT，www.1ppt.com">
  <a:themeElements>
    <a:clrScheme name="Office">
      <a:dk1>
        <a:srgbClr val="000000"/>
      </a:dk1>
      <a:lt1>
        <a:srgbClr val="FFFFFF"/>
      </a:lt1>
      <a:dk2>
        <a:srgbClr val="778495"/>
      </a:dk2>
      <a:lt2>
        <a:srgbClr val="F0F0F0"/>
      </a:lt2>
      <a:accent1>
        <a:srgbClr val="2980B9"/>
      </a:accent1>
      <a:accent2>
        <a:srgbClr val="16A085"/>
      </a:accent2>
      <a:accent3>
        <a:srgbClr val="9BBB59"/>
      </a:accent3>
      <a:accent4>
        <a:srgbClr val="F39C12"/>
      </a:accent4>
      <a:accent5>
        <a:srgbClr val="C0392B"/>
      </a:accent5>
      <a:accent6>
        <a:srgbClr val="2C3F50"/>
      </a:accent6>
      <a:hlink>
        <a:srgbClr val="2980B9"/>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2980B9"/>
    </a:accent1>
    <a:accent2>
      <a:srgbClr val="16A085"/>
    </a:accent2>
    <a:accent3>
      <a:srgbClr val="9BBB59"/>
    </a:accent3>
    <a:accent4>
      <a:srgbClr val="F39C12"/>
    </a:accent4>
    <a:accent5>
      <a:srgbClr val="C0392B"/>
    </a:accent5>
    <a:accent6>
      <a:srgbClr val="2C3F50"/>
    </a:accent6>
    <a:hlink>
      <a:srgbClr val="2980B9"/>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7538</TotalTime>
  <Words>19536</Words>
  <Application>Microsoft Office PowerPoint</Application>
  <PresentationFormat>宽屏</PresentationFormat>
  <Paragraphs>1728</Paragraphs>
  <Slides>119</Slides>
  <Notes>119</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0</vt:i4>
      </vt:variant>
      <vt:variant>
        <vt:lpstr>幻灯片标题</vt:lpstr>
      </vt:variant>
      <vt:variant>
        <vt:i4>119</vt:i4>
      </vt:variant>
    </vt:vector>
  </HeadingPairs>
  <TitlesOfParts>
    <vt:vector size="127" baseType="lpstr">
      <vt:lpstr>等线</vt:lpstr>
      <vt:lpstr>黑体</vt:lpstr>
      <vt:lpstr>华文新魏</vt:lpstr>
      <vt:lpstr>华文中宋</vt:lpstr>
      <vt:lpstr>宋体</vt:lpstr>
      <vt:lpstr>Arial</vt:lpstr>
      <vt:lpstr>Calibri</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简约</dc:title>
  <dc:creator>第一PPT</dc:creator>
  <cp:keywords>www.1ppt.com</cp:keywords>
  <dc:description>www.1ppt.com</dc:description>
  <cp:lastModifiedBy>Vicky</cp:lastModifiedBy>
  <cp:revision>176</cp:revision>
  <dcterms:created xsi:type="dcterms:W3CDTF">2017-05-13T03:05:00Z</dcterms:created>
  <dcterms:modified xsi:type="dcterms:W3CDTF">2024-08-31T11:36:11Z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