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4"/>
  </p:notesMasterIdLst>
  <p:sldIdLst>
    <p:sldId id="256" r:id="rId2"/>
    <p:sldId id="407" r:id="rId3"/>
    <p:sldId id="264" r:id="rId4"/>
    <p:sldId id="305" r:id="rId5"/>
    <p:sldId id="306" r:id="rId6"/>
    <p:sldId id="401" r:id="rId7"/>
    <p:sldId id="307" r:id="rId8"/>
    <p:sldId id="308" r:id="rId9"/>
    <p:sldId id="309" r:id="rId10"/>
    <p:sldId id="310" r:id="rId11"/>
    <p:sldId id="311" r:id="rId12"/>
    <p:sldId id="312" r:id="rId13"/>
    <p:sldId id="491" r:id="rId14"/>
    <p:sldId id="492" r:id="rId15"/>
    <p:sldId id="493" r:id="rId16"/>
    <p:sldId id="494" r:id="rId17"/>
    <p:sldId id="495" r:id="rId18"/>
    <p:sldId id="496" r:id="rId19"/>
    <p:sldId id="439" r:id="rId20"/>
    <p:sldId id="440" r:id="rId21"/>
    <p:sldId id="441" r:id="rId22"/>
    <p:sldId id="442" r:id="rId23"/>
    <p:sldId id="443" r:id="rId24"/>
    <p:sldId id="444" r:id="rId25"/>
    <p:sldId id="313" r:id="rId26"/>
    <p:sldId id="402" r:id="rId27"/>
    <p:sldId id="314" r:id="rId28"/>
    <p:sldId id="315" r:id="rId29"/>
    <p:sldId id="316" r:id="rId30"/>
    <p:sldId id="317" r:id="rId31"/>
    <p:sldId id="445" r:id="rId32"/>
    <p:sldId id="318" r:id="rId33"/>
    <p:sldId id="421" r:id="rId34"/>
    <p:sldId id="422" r:id="rId35"/>
    <p:sldId id="320" r:id="rId36"/>
    <p:sldId id="460" r:id="rId37"/>
    <p:sldId id="461" r:id="rId38"/>
    <p:sldId id="462" r:id="rId39"/>
    <p:sldId id="463" r:id="rId40"/>
    <p:sldId id="464" r:id="rId41"/>
    <p:sldId id="465" r:id="rId42"/>
    <p:sldId id="466" r:id="rId43"/>
    <p:sldId id="467" r:id="rId44"/>
    <p:sldId id="468" r:id="rId45"/>
    <p:sldId id="470" r:id="rId46"/>
    <p:sldId id="471" r:id="rId47"/>
    <p:sldId id="472" r:id="rId48"/>
    <p:sldId id="473" r:id="rId49"/>
    <p:sldId id="474" r:id="rId50"/>
    <p:sldId id="475" r:id="rId51"/>
    <p:sldId id="476" r:id="rId52"/>
    <p:sldId id="477" r:id="rId53"/>
    <p:sldId id="478" r:id="rId54"/>
    <p:sldId id="479" r:id="rId55"/>
    <p:sldId id="480" r:id="rId56"/>
    <p:sldId id="481" r:id="rId57"/>
    <p:sldId id="482" r:id="rId58"/>
    <p:sldId id="483" r:id="rId59"/>
    <p:sldId id="484" r:id="rId60"/>
    <p:sldId id="321" r:id="rId61"/>
    <p:sldId id="403" r:id="rId62"/>
    <p:sldId id="322" r:id="rId63"/>
    <p:sldId id="423" r:id="rId64"/>
    <p:sldId id="323" r:id="rId65"/>
    <p:sldId id="324" r:id="rId66"/>
    <p:sldId id="424" r:id="rId67"/>
    <p:sldId id="325" r:id="rId68"/>
    <p:sldId id="425" r:id="rId69"/>
    <p:sldId id="326" r:id="rId70"/>
    <p:sldId id="426" r:id="rId71"/>
    <p:sldId id="327" r:id="rId72"/>
    <p:sldId id="328" r:id="rId73"/>
    <p:sldId id="329" r:id="rId74"/>
    <p:sldId id="330" r:id="rId75"/>
    <p:sldId id="331" r:id="rId76"/>
    <p:sldId id="332" r:id="rId77"/>
    <p:sldId id="333" r:id="rId78"/>
    <p:sldId id="334" r:id="rId79"/>
    <p:sldId id="427" r:id="rId80"/>
    <p:sldId id="335" r:id="rId81"/>
    <p:sldId id="336" r:id="rId82"/>
    <p:sldId id="337" r:id="rId83"/>
    <p:sldId id="338" r:id="rId84"/>
    <p:sldId id="339" r:id="rId85"/>
    <p:sldId id="340" r:id="rId86"/>
    <p:sldId id="428" r:id="rId87"/>
    <p:sldId id="341" r:id="rId88"/>
    <p:sldId id="342" r:id="rId89"/>
    <p:sldId id="343" r:id="rId90"/>
    <p:sldId id="469" r:id="rId91"/>
    <p:sldId id="485" r:id="rId92"/>
    <p:sldId id="486" r:id="rId93"/>
    <p:sldId id="487" r:id="rId94"/>
    <p:sldId id="488" r:id="rId95"/>
    <p:sldId id="489" r:id="rId96"/>
    <p:sldId id="490" r:id="rId97"/>
    <p:sldId id="497" r:id="rId98"/>
    <p:sldId id="498" r:id="rId99"/>
    <p:sldId id="499" r:id="rId100"/>
    <p:sldId id="500" r:id="rId101"/>
    <p:sldId id="501" r:id="rId102"/>
    <p:sldId id="502" r:id="rId103"/>
    <p:sldId id="503" r:id="rId104"/>
    <p:sldId id="504" r:id="rId105"/>
    <p:sldId id="505" r:id="rId106"/>
    <p:sldId id="506" r:id="rId107"/>
    <p:sldId id="507" r:id="rId108"/>
    <p:sldId id="508" r:id="rId109"/>
    <p:sldId id="509" r:id="rId110"/>
    <p:sldId id="510" r:id="rId111"/>
    <p:sldId id="511" r:id="rId112"/>
    <p:sldId id="398" r:id="rId113"/>
  </p:sldIdLst>
  <p:sldSz cx="12192000" cy="6858000"/>
  <p:notesSz cx="6858000" cy="9144000"/>
  <p:custDataLst>
    <p:tags r:id="rId1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
          <p15:clr>
            <a:srgbClr val="A4A3A4"/>
          </p15:clr>
        </p15:guide>
        <p15:guide id="2" orient="horz" pos="818">
          <p15:clr>
            <a:srgbClr val="A4A3A4"/>
          </p15:clr>
        </p15:guide>
        <p15:guide id="3" orient="horz" pos="4065">
          <p15:clr>
            <a:srgbClr val="A4A3A4"/>
          </p15:clr>
        </p15:guide>
        <p15:guide id="4" pos="3840">
          <p15:clr>
            <a:srgbClr val="A4A3A4"/>
          </p15:clr>
        </p15:guide>
        <p15:guide id="5" pos="436">
          <p15:clr>
            <a:srgbClr val="A4A3A4"/>
          </p15:clr>
        </p15:guide>
        <p15:guide id="6" pos="72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60" autoAdjust="0"/>
    <p:restoredTop sz="94660"/>
  </p:normalViewPr>
  <p:slideViewPr>
    <p:cSldViewPr snapToGrid="0" showGuides="1">
      <p:cViewPr varScale="1">
        <p:scale>
          <a:sx n="81" d="100"/>
          <a:sy n="81" d="100"/>
        </p:scale>
        <p:origin x="76" y="352"/>
      </p:cViewPr>
      <p:guideLst>
        <p:guide orient="horz" pos="2432"/>
        <p:guide orient="horz" pos="818"/>
        <p:guide orient="horz" pos="4065"/>
        <p:guide pos="3840"/>
        <p:guide pos="436"/>
        <p:guide pos="7263"/>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ags" Target="tags/tag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95DA7-C378-4EA6-96C8-9729AD8A43DD}" type="datetimeFigureOut">
              <a:rPr lang="zh-CN" altLang="en-US" smtClean="0"/>
              <a:pPr/>
              <a:t>2024/8/30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398E3-16CD-4F8A-A268-FE366D8E738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a:t>
            </a:fld>
            <a:endParaRPr lang="zh-CN" altLang="en-US"/>
          </a:p>
        </p:txBody>
      </p:sp>
    </p:spTree>
    <p:extLst>
      <p:ext uri="{BB962C8B-B14F-4D97-AF65-F5344CB8AC3E}">
        <p14:creationId xmlns:p14="http://schemas.microsoft.com/office/powerpoint/2010/main" val="2945459378"/>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100</a:t>
            </a:fld>
            <a:endParaRPr lang="zh-CN" altLang="en-US"/>
          </a:p>
        </p:txBody>
      </p:sp>
    </p:spTree>
    <p:extLst>
      <p:ext uri="{BB962C8B-B14F-4D97-AF65-F5344CB8AC3E}">
        <p14:creationId xmlns:p14="http://schemas.microsoft.com/office/powerpoint/2010/main" val="2553306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101</a:t>
            </a:fld>
            <a:endParaRPr lang="zh-CN" altLang="en-US"/>
          </a:p>
        </p:txBody>
      </p:sp>
    </p:spTree>
    <p:extLst>
      <p:ext uri="{BB962C8B-B14F-4D97-AF65-F5344CB8AC3E}">
        <p14:creationId xmlns:p14="http://schemas.microsoft.com/office/powerpoint/2010/main" val="284072050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102</a:t>
            </a:fld>
            <a:endParaRPr lang="zh-CN" altLang="en-US"/>
          </a:p>
        </p:txBody>
      </p:sp>
    </p:spTree>
    <p:extLst>
      <p:ext uri="{BB962C8B-B14F-4D97-AF65-F5344CB8AC3E}">
        <p14:creationId xmlns:p14="http://schemas.microsoft.com/office/powerpoint/2010/main" val="1376567095"/>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103</a:t>
            </a:fld>
            <a:endParaRPr lang="zh-CN" altLang="en-US"/>
          </a:p>
        </p:txBody>
      </p:sp>
    </p:spTree>
    <p:extLst>
      <p:ext uri="{BB962C8B-B14F-4D97-AF65-F5344CB8AC3E}">
        <p14:creationId xmlns:p14="http://schemas.microsoft.com/office/powerpoint/2010/main" val="247008673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104</a:t>
            </a:fld>
            <a:endParaRPr lang="zh-CN" altLang="en-US"/>
          </a:p>
        </p:txBody>
      </p:sp>
    </p:spTree>
    <p:extLst>
      <p:ext uri="{BB962C8B-B14F-4D97-AF65-F5344CB8AC3E}">
        <p14:creationId xmlns:p14="http://schemas.microsoft.com/office/powerpoint/2010/main" val="226774129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105</a:t>
            </a:fld>
            <a:endParaRPr lang="zh-CN" altLang="en-US"/>
          </a:p>
        </p:txBody>
      </p:sp>
    </p:spTree>
    <p:extLst>
      <p:ext uri="{BB962C8B-B14F-4D97-AF65-F5344CB8AC3E}">
        <p14:creationId xmlns:p14="http://schemas.microsoft.com/office/powerpoint/2010/main" val="268135738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106</a:t>
            </a:fld>
            <a:endParaRPr lang="zh-CN" altLang="en-US"/>
          </a:p>
        </p:txBody>
      </p:sp>
    </p:spTree>
    <p:extLst>
      <p:ext uri="{BB962C8B-B14F-4D97-AF65-F5344CB8AC3E}">
        <p14:creationId xmlns:p14="http://schemas.microsoft.com/office/powerpoint/2010/main" val="15017921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107</a:t>
            </a:fld>
            <a:endParaRPr lang="zh-CN" altLang="en-US"/>
          </a:p>
        </p:txBody>
      </p:sp>
    </p:spTree>
    <p:extLst>
      <p:ext uri="{BB962C8B-B14F-4D97-AF65-F5344CB8AC3E}">
        <p14:creationId xmlns:p14="http://schemas.microsoft.com/office/powerpoint/2010/main" val="258044638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108</a:t>
            </a:fld>
            <a:endParaRPr lang="zh-CN" altLang="en-US"/>
          </a:p>
        </p:txBody>
      </p:sp>
    </p:spTree>
    <p:extLst>
      <p:ext uri="{BB962C8B-B14F-4D97-AF65-F5344CB8AC3E}">
        <p14:creationId xmlns:p14="http://schemas.microsoft.com/office/powerpoint/2010/main" val="1500612990"/>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109</a:t>
            </a:fld>
            <a:endParaRPr lang="zh-CN" altLang="en-US"/>
          </a:p>
        </p:txBody>
      </p:sp>
    </p:spTree>
    <p:extLst>
      <p:ext uri="{BB962C8B-B14F-4D97-AF65-F5344CB8AC3E}">
        <p14:creationId xmlns:p14="http://schemas.microsoft.com/office/powerpoint/2010/main" val="327309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a:t>
            </a:fld>
            <a:endParaRPr lang="zh-CN" altLang="en-US"/>
          </a:p>
        </p:txBody>
      </p:sp>
    </p:spTree>
    <p:extLst>
      <p:ext uri="{BB962C8B-B14F-4D97-AF65-F5344CB8AC3E}">
        <p14:creationId xmlns:p14="http://schemas.microsoft.com/office/powerpoint/2010/main" val="3835727523"/>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110</a:t>
            </a:fld>
            <a:endParaRPr lang="zh-CN" altLang="en-US"/>
          </a:p>
        </p:txBody>
      </p:sp>
    </p:spTree>
    <p:extLst>
      <p:ext uri="{BB962C8B-B14F-4D97-AF65-F5344CB8AC3E}">
        <p14:creationId xmlns:p14="http://schemas.microsoft.com/office/powerpoint/2010/main" val="261568922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111</a:t>
            </a:fld>
            <a:endParaRPr lang="zh-CN" altLang="en-US"/>
          </a:p>
        </p:txBody>
      </p:sp>
    </p:spTree>
    <p:extLst>
      <p:ext uri="{BB962C8B-B14F-4D97-AF65-F5344CB8AC3E}">
        <p14:creationId xmlns:p14="http://schemas.microsoft.com/office/powerpoint/2010/main" val="1969504221"/>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112</a:t>
            </a:fld>
            <a:endParaRPr lang="zh-CN" altLang="en-US"/>
          </a:p>
        </p:txBody>
      </p:sp>
    </p:spTree>
    <p:extLst>
      <p:ext uri="{BB962C8B-B14F-4D97-AF65-F5344CB8AC3E}">
        <p14:creationId xmlns:p14="http://schemas.microsoft.com/office/powerpoint/2010/main" val="226567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12</a:t>
            </a:fld>
            <a:endParaRPr lang="zh-CN" altLang="en-US"/>
          </a:p>
        </p:txBody>
      </p:sp>
    </p:spTree>
    <p:extLst>
      <p:ext uri="{BB962C8B-B14F-4D97-AF65-F5344CB8AC3E}">
        <p14:creationId xmlns:p14="http://schemas.microsoft.com/office/powerpoint/2010/main" val="3201044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13</a:t>
            </a:fld>
            <a:endParaRPr lang="zh-CN" altLang="en-US"/>
          </a:p>
        </p:txBody>
      </p:sp>
    </p:spTree>
    <p:extLst>
      <p:ext uri="{BB962C8B-B14F-4D97-AF65-F5344CB8AC3E}">
        <p14:creationId xmlns:p14="http://schemas.microsoft.com/office/powerpoint/2010/main" val="3927700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14</a:t>
            </a:fld>
            <a:endParaRPr lang="zh-CN" altLang="en-US"/>
          </a:p>
        </p:txBody>
      </p:sp>
    </p:spTree>
    <p:extLst>
      <p:ext uri="{BB962C8B-B14F-4D97-AF65-F5344CB8AC3E}">
        <p14:creationId xmlns:p14="http://schemas.microsoft.com/office/powerpoint/2010/main" val="3138626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15</a:t>
            </a:fld>
            <a:endParaRPr lang="zh-CN" altLang="en-US"/>
          </a:p>
        </p:txBody>
      </p:sp>
    </p:spTree>
    <p:extLst>
      <p:ext uri="{BB962C8B-B14F-4D97-AF65-F5344CB8AC3E}">
        <p14:creationId xmlns:p14="http://schemas.microsoft.com/office/powerpoint/2010/main" val="2597880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16</a:t>
            </a:fld>
            <a:endParaRPr lang="zh-CN" altLang="en-US"/>
          </a:p>
        </p:txBody>
      </p:sp>
    </p:spTree>
    <p:extLst>
      <p:ext uri="{BB962C8B-B14F-4D97-AF65-F5344CB8AC3E}">
        <p14:creationId xmlns:p14="http://schemas.microsoft.com/office/powerpoint/2010/main" val="494159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17</a:t>
            </a:fld>
            <a:endParaRPr lang="zh-CN" altLang="en-US"/>
          </a:p>
        </p:txBody>
      </p:sp>
    </p:spTree>
    <p:extLst>
      <p:ext uri="{BB962C8B-B14F-4D97-AF65-F5344CB8AC3E}">
        <p14:creationId xmlns:p14="http://schemas.microsoft.com/office/powerpoint/2010/main" val="860555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18</a:t>
            </a:fld>
            <a:endParaRPr lang="zh-CN" altLang="en-US"/>
          </a:p>
        </p:txBody>
      </p:sp>
    </p:spTree>
    <p:extLst>
      <p:ext uri="{BB962C8B-B14F-4D97-AF65-F5344CB8AC3E}">
        <p14:creationId xmlns:p14="http://schemas.microsoft.com/office/powerpoint/2010/main" val="142576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19</a:t>
            </a:fld>
            <a:endParaRPr lang="zh-CN" altLang="en-US"/>
          </a:p>
        </p:txBody>
      </p:sp>
    </p:spTree>
    <p:extLst>
      <p:ext uri="{BB962C8B-B14F-4D97-AF65-F5344CB8AC3E}">
        <p14:creationId xmlns:p14="http://schemas.microsoft.com/office/powerpoint/2010/main" val="375883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20</a:t>
            </a:fld>
            <a:endParaRPr lang="zh-CN" altLang="en-US"/>
          </a:p>
        </p:txBody>
      </p:sp>
    </p:spTree>
    <p:extLst>
      <p:ext uri="{BB962C8B-B14F-4D97-AF65-F5344CB8AC3E}">
        <p14:creationId xmlns:p14="http://schemas.microsoft.com/office/powerpoint/2010/main" val="755588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21</a:t>
            </a:fld>
            <a:endParaRPr lang="zh-CN" altLang="en-US"/>
          </a:p>
        </p:txBody>
      </p:sp>
    </p:spTree>
    <p:extLst>
      <p:ext uri="{BB962C8B-B14F-4D97-AF65-F5344CB8AC3E}">
        <p14:creationId xmlns:p14="http://schemas.microsoft.com/office/powerpoint/2010/main" val="371090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22</a:t>
            </a:fld>
            <a:endParaRPr lang="zh-CN" altLang="en-US"/>
          </a:p>
        </p:txBody>
      </p:sp>
    </p:spTree>
    <p:extLst>
      <p:ext uri="{BB962C8B-B14F-4D97-AF65-F5344CB8AC3E}">
        <p14:creationId xmlns:p14="http://schemas.microsoft.com/office/powerpoint/2010/main" val="2348539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23</a:t>
            </a:fld>
            <a:endParaRPr lang="zh-CN" altLang="en-US"/>
          </a:p>
        </p:txBody>
      </p:sp>
    </p:spTree>
    <p:extLst>
      <p:ext uri="{BB962C8B-B14F-4D97-AF65-F5344CB8AC3E}">
        <p14:creationId xmlns:p14="http://schemas.microsoft.com/office/powerpoint/2010/main" val="874428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24</a:t>
            </a:fld>
            <a:endParaRPr lang="zh-CN" altLang="en-US"/>
          </a:p>
        </p:txBody>
      </p:sp>
    </p:spTree>
    <p:extLst>
      <p:ext uri="{BB962C8B-B14F-4D97-AF65-F5344CB8AC3E}">
        <p14:creationId xmlns:p14="http://schemas.microsoft.com/office/powerpoint/2010/main" val="2157672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25</a:t>
            </a:fld>
            <a:endParaRPr lang="zh-CN" altLang="en-US"/>
          </a:p>
        </p:txBody>
      </p:sp>
    </p:spTree>
    <p:extLst>
      <p:ext uri="{BB962C8B-B14F-4D97-AF65-F5344CB8AC3E}">
        <p14:creationId xmlns:p14="http://schemas.microsoft.com/office/powerpoint/2010/main" val="11386881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26</a:t>
            </a:fld>
            <a:endParaRPr lang="zh-CN" altLang="en-US"/>
          </a:p>
        </p:txBody>
      </p:sp>
    </p:spTree>
    <p:extLst>
      <p:ext uri="{BB962C8B-B14F-4D97-AF65-F5344CB8AC3E}">
        <p14:creationId xmlns:p14="http://schemas.microsoft.com/office/powerpoint/2010/main" val="11386881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27</a:t>
            </a:fld>
            <a:endParaRPr lang="zh-CN" altLang="en-US"/>
          </a:p>
        </p:txBody>
      </p:sp>
    </p:spTree>
    <p:extLst>
      <p:ext uri="{BB962C8B-B14F-4D97-AF65-F5344CB8AC3E}">
        <p14:creationId xmlns:p14="http://schemas.microsoft.com/office/powerpoint/2010/main" val="38607096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28</a:t>
            </a:fld>
            <a:endParaRPr lang="zh-CN" altLang="en-US"/>
          </a:p>
        </p:txBody>
      </p:sp>
    </p:spTree>
    <p:extLst>
      <p:ext uri="{BB962C8B-B14F-4D97-AF65-F5344CB8AC3E}">
        <p14:creationId xmlns:p14="http://schemas.microsoft.com/office/powerpoint/2010/main" val="1865436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29</a:t>
            </a:fld>
            <a:endParaRPr lang="zh-CN" altLang="en-US"/>
          </a:p>
        </p:txBody>
      </p:sp>
    </p:spTree>
    <p:extLst>
      <p:ext uri="{BB962C8B-B14F-4D97-AF65-F5344CB8AC3E}">
        <p14:creationId xmlns:p14="http://schemas.microsoft.com/office/powerpoint/2010/main" val="1884475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30</a:t>
            </a:fld>
            <a:endParaRPr lang="zh-CN" altLang="en-US"/>
          </a:p>
        </p:txBody>
      </p:sp>
    </p:spTree>
    <p:extLst>
      <p:ext uri="{BB962C8B-B14F-4D97-AF65-F5344CB8AC3E}">
        <p14:creationId xmlns:p14="http://schemas.microsoft.com/office/powerpoint/2010/main" val="32898717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31</a:t>
            </a:fld>
            <a:endParaRPr lang="zh-CN" altLang="en-US"/>
          </a:p>
        </p:txBody>
      </p:sp>
    </p:spTree>
    <p:extLst>
      <p:ext uri="{BB962C8B-B14F-4D97-AF65-F5344CB8AC3E}">
        <p14:creationId xmlns:p14="http://schemas.microsoft.com/office/powerpoint/2010/main" val="32898717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32</a:t>
            </a:fld>
            <a:endParaRPr lang="zh-CN" altLang="en-US"/>
          </a:p>
        </p:txBody>
      </p:sp>
    </p:spTree>
    <p:extLst>
      <p:ext uri="{BB962C8B-B14F-4D97-AF65-F5344CB8AC3E}">
        <p14:creationId xmlns:p14="http://schemas.microsoft.com/office/powerpoint/2010/main" val="715036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33</a:t>
            </a:fld>
            <a:endParaRPr lang="zh-CN" altLang="en-US"/>
          </a:p>
        </p:txBody>
      </p:sp>
    </p:spTree>
    <p:extLst>
      <p:ext uri="{BB962C8B-B14F-4D97-AF65-F5344CB8AC3E}">
        <p14:creationId xmlns:p14="http://schemas.microsoft.com/office/powerpoint/2010/main" val="24296058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34</a:t>
            </a:fld>
            <a:endParaRPr lang="zh-CN" altLang="en-US"/>
          </a:p>
        </p:txBody>
      </p:sp>
    </p:spTree>
    <p:extLst>
      <p:ext uri="{BB962C8B-B14F-4D97-AF65-F5344CB8AC3E}">
        <p14:creationId xmlns:p14="http://schemas.microsoft.com/office/powerpoint/2010/main" val="13634594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35</a:t>
            </a:fld>
            <a:endParaRPr lang="zh-CN" altLang="en-US"/>
          </a:p>
        </p:txBody>
      </p:sp>
    </p:spTree>
    <p:extLst>
      <p:ext uri="{BB962C8B-B14F-4D97-AF65-F5344CB8AC3E}">
        <p14:creationId xmlns:p14="http://schemas.microsoft.com/office/powerpoint/2010/main" val="38922604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36</a:t>
            </a:fld>
            <a:endParaRPr lang="zh-CN" altLang="en-US"/>
          </a:p>
        </p:txBody>
      </p:sp>
    </p:spTree>
    <p:extLst>
      <p:ext uri="{BB962C8B-B14F-4D97-AF65-F5344CB8AC3E}">
        <p14:creationId xmlns:p14="http://schemas.microsoft.com/office/powerpoint/2010/main" val="29639466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37</a:t>
            </a:fld>
            <a:endParaRPr lang="zh-CN" altLang="en-US"/>
          </a:p>
        </p:txBody>
      </p:sp>
    </p:spTree>
    <p:extLst>
      <p:ext uri="{BB962C8B-B14F-4D97-AF65-F5344CB8AC3E}">
        <p14:creationId xmlns:p14="http://schemas.microsoft.com/office/powerpoint/2010/main" val="10226088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38</a:t>
            </a:fld>
            <a:endParaRPr lang="zh-CN" altLang="en-US"/>
          </a:p>
        </p:txBody>
      </p:sp>
    </p:spTree>
    <p:extLst>
      <p:ext uri="{BB962C8B-B14F-4D97-AF65-F5344CB8AC3E}">
        <p14:creationId xmlns:p14="http://schemas.microsoft.com/office/powerpoint/2010/main" val="1175674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39</a:t>
            </a:fld>
            <a:endParaRPr lang="zh-CN" altLang="en-US"/>
          </a:p>
        </p:txBody>
      </p:sp>
    </p:spTree>
    <p:extLst>
      <p:ext uri="{BB962C8B-B14F-4D97-AF65-F5344CB8AC3E}">
        <p14:creationId xmlns:p14="http://schemas.microsoft.com/office/powerpoint/2010/main" val="2001576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40</a:t>
            </a:fld>
            <a:endParaRPr lang="zh-CN" altLang="en-US"/>
          </a:p>
        </p:txBody>
      </p:sp>
    </p:spTree>
    <p:extLst>
      <p:ext uri="{BB962C8B-B14F-4D97-AF65-F5344CB8AC3E}">
        <p14:creationId xmlns:p14="http://schemas.microsoft.com/office/powerpoint/2010/main" val="17922155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41</a:t>
            </a:fld>
            <a:endParaRPr lang="zh-CN" altLang="en-US"/>
          </a:p>
        </p:txBody>
      </p:sp>
    </p:spTree>
    <p:extLst>
      <p:ext uri="{BB962C8B-B14F-4D97-AF65-F5344CB8AC3E}">
        <p14:creationId xmlns:p14="http://schemas.microsoft.com/office/powerpoint/2010/main" val="30582505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42</a:t>
            </a:fld>
            <a:endParaRPr lang="zh-CN" altLang="en-US"/>
          </a:p>
        </p:txBody>
      </p:sp>
    </p:spTree>
    <p:extLst>
      <p:ext uri="{BB962C8B-B14F-4D97-AF65-F5344CB8AC3E}">
        <p14:creationId xmlns:p14="http://schemas.microsoft.com/office/powerpoint/2010/main" val="2641304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43</a:t>
            </a:fld>
            <a:endParaRPr lang="zh-CN" altLang="en-US"/>
          </a:p>
        </p:txBody>
      </p:sp>
    </p:spTree>
    <p:extLst>
      <p:ext uri="{BB962C8B-B14F-4D97-AF65-F5344CB8AC3E}">
        <p14:creationId xmlns:p14="http://schemas.microsoft.com/office/powerpoint/2010/main" val="27241554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44</a:t>
            </a:fld>
            <a:endParaRPr lang="zh-CN" altLang="en-US"/>
          </a:p>
        </p:txBody>
      </p:sp>
    </p:spTree>
    <p:extLst>
      <p:ext uri="{BB962C8B-B14F-4D97-AF65-F5344CB8AC3E}">
        <p14:creationId xmlns:p14="http://schemas.microsoft.com/office/powerpoint/2010/main" val="3421192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45</a:t>
            </a:fld>
            <a:endParaRPr lang="zh-CN" altLang="en-US"/>
          </a:p>
        </p:txBody>
      </p:sp>
    </p:spTree>
    <p:extLst>
      <p:ext uri="{BB962C8B-B14F-4D97-AF65-F5344CB8AC3E}">
        <p14:creationId xmlns:p14="http://schemas.microsoft.com/office/powerpoint/2010/main" val="13055224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46</a:t>
            </a:fld>
            <a:endParaRPr lang="zh-CN" altLang="en-US"/>
          </a:p>
        </p:txBody>
      </p:sp>
    </p:spTree>
    <p:extLst>
      <p:ext uri="{BB962C8B-B14F-4D97-AF65-F5344CB8AC3E}">
        <p14:creationId xmlns:p14="http://schemas.microsoft.com/office/powerpoint/2010/main" val="32393974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47</a:t>
            </a:fld>
            <a:endParaRPr lang="zh-CN" altLang="en-US"/>
          </a:p>
        </p:txBody>
      </p:sp>
    </p:spTree>
    <p:extLst>
      <p:ext uri="{BB962C8B-B14F-4D97-AF65-F5344CB8AC3E}">
        <p14:creationId xmlns:p14="http://schemas.microsoft.com/office/powerpoint/2010/main" val="30804184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48</a:t>
            </a:fld>
            <a:endParaRPr lang="zh-CN" altLang="en-US"/>
          </a:p>
        </p:txBody>
      </p:sp>
    </p:spTree>
    <p:extLst>
      <p:ext uri="{BB962C8B-B14F-4D97-AF65-F5344CB8AC3E}">
        <p14:creationId xmlns:p14="http://schemas.microsoft.com/office/powerpoint/2010/main" val="24777255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49</a:t>
            </a:fld>
            <a:endParaRPr lang="zh-CN" altLang="en-US"/>
          </a:p>
        </p:txBody>
      </p:sp>
    </p:spTree>
    <p:extLst>
      <p:ext uri="{BB962C8B-B14F-4D97-AF65-F5344CB8AC3E}">
        <p14:creationId xmlns:p14="http://schemas.microsoft.com/office/powerpoint/2010/main" val="93916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50</a:t>
            </a:fld>
            <a:endParaRPr lang="zh-CN" altLang="en-US"/>
          </a:p>
        </p:txBody>
      </p:sp>
    </p:spTree>
    <p:extLst>
      <p:ext uri="{BB962C8B-B14F-4D97-AF65-F5344CB8AC3E}">
        <p14:creationId xmlns:p14="http://schemas.microsoft.com/office/powerpoint/2010/main" val="30670025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51</a:t>
            </a:fld>
            <a:endParaRPr lang="zh-CN" altLang="en-US"/>
          </a:p>
        </p:txBody>
      </p:sp>
    </p:spTree>
    <p:extLst>
      <p:ext uri="{BB962C8B-B14F-4D97-AF65-F5344CB8AC3E}">
        <p14:creationId xmlns:p14="http://schemas.microsoft.com/office/powerpoint/2010/main" val="333604618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52</a:t>
            </a:fld>
            <a:endParaRPr lang="zh-CN" altLang="en-US"/>
          </a:p>
        </p:txBody>
      </p:sp>
    </p:spTree>
    <p:extLst>
      <p:ext uri="{BB962C8B-B14F-4D97-AF65-F5344CB8AC3E}">
        <p14:creationId xmlns:p14="http://schemas.microsoft.com/office/powerpoint/2010/main" val="18302487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53</a:t>
            </a:fld>
            <a:endParaRPr lang="zh-CN" altLang="en-US"/>
          </a:p>
        </p:txBody>
      </p:sp>
    </p:spTree>
    <p:extLst>
      <p:ext uri="{BB962C8B-B14F-4D97-AF65-F5344CB8AC3E}">
        <p14:creationId xmlns:p14="http://schemas.microsoft.com/office/powerpoint/2010/main" val="574582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54</a:t>
            </a:fld>
            <a:endParaRPr lang="zh-CN" altLang="en-US"/>
          </a:p>
        </p:txBody>
      </p:sp>
    </p:spTree>
    <p:extLst>
      <p:ext uri="{BB962C8B-B14F-4D97-AF65-F5344CB8AC3E}">
        <p14:creationId xmlns:p14="http://schemas.microsoft.com/office/powerpoint/2010/main" val="27723676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55</a:t>
            </a:fld>
            <a:endParaRPr lang="zh-CN" altLang="en-US"/>
          </a:p>
        </p:txBody>
      </p:sp>
    </p:spTree>
    <p:extLst>
      <p:ext uri="{BB962C8B-B14F-4D97-AF65-F5344CB8AC3E}">
        <p14:creationId xmlns:p14="http://schemas.microsoft.com/office/powerpoint/2010/main" val="284634967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56</a:t>
            </a:fld>
            <a:endParaRPr lang="zh-CN" altLang="en-US"/>
          </a:p>
        </p:txBody>
      </p:sp>
    </p:spTree>
    <p:extLst>
      <p:ext uri="{BB962C8B-B14F-4D97-AF65-F5344CB8AC3E}">
        <p14:creationId xmlns:p14="http://schemas.microsoft.com/office/powerpoint/2010/main" val="2252804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57</a:t>
            </a:fld>
            <a:endParaRPr lang="zh-CN" altLang="en-US"/>
          </a:p>
        </p:txBody>
      </p:sp>
    </p:spTree>
    <p:extLst>
      <p:ext uri="{BB962C8B-B14F-4D97-AF65-F5344CB8AC3E}">
        <p14:creationId xmlns:p14="http://schemas.microsoft.com/office/powerpoint/2010/main" val="311850687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58</a:t>
            </a:fld>
            <a:endParaRPr lang="zh-CN" altLang="en-US"/>
          </a:p>
        </p:txBody>
      </p:sp>
    </p:spTree>
    <p:extLst>
      <p:ext uri="{BB962C8B-B14F-4D97-AF65-F5344CB8AC3E}">
        <p14:creationId xmlns:p14="http://schemas.microsoft.com/office/powerpoint/2010/main" val="31497466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59</a:t>
            </a:fld>
            <a:endParaRPr lang="zh-CN" altLang="en-US"/>
          </a:p>
        </p:txBody>
      </p:sp>
    </p:spTree>
    <p:extLst>
      <p:ext uri="{BB962C8B-B14F-4D97-AF65-F5344CB8AC3E}">
        <p14:creationId xmlns:p14="http://schemas.microsoft.com/office/powerpoint/2010/main" val="3961048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a:t>
            </a:fld>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60</a:t>
            </a:fld>
            <a:endParaRPr lang="zh-CN" altLang="en-US"/>
          </a:p>
        </p:txBody>
      </p:sp>
    </p:spTree>
    <p:extLst>
      <p:ext uri="{BB962C8B-B14F-4D97-AF65-F5344CB8AC3E}">
        <p14:creationId xmlns:p14="http://schemas.microsoft.com/office/powerpoint/2010/main" val="8659516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61</a:t>
            </a:fld>
            <a:endParaRPr lang="zh-CN" altLang="en-US"/>
          </a:p>
        </p:txBody>
      </p:sp>
    </p:spTree>
    <p:extLst>
      <p:ext uri="{BB962C8B-B14F-4D97-AF65-F5344CB8AC3E}">
        <p14:creationId xmlns:p14="http://schemas.microsoft.com/office/powerpoint/2010/main" val="86595164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62</a:t>
            </a:fld>
            <a:endParaRPr lang="zh-CN" altLang="en-US"/>
          </a:p>
        </p:txBody>
      </p:sp>
    </p:spTree>
    <p:extLst>
      <p:ext uri="{BB962C8B-B14F-4D97-AF65-F5344CB8AC3E}">
        <p14:creationId xmlns:p14="http://schemas.microsoft.com/office/powerpoint/2010/main" val="14275695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63</a:t>
            </a:fld>
            <a:endParaRPr lang="zh-CN" altLang="en-US"/>
          </a:p>
        </p:txBody>
      </p:sp>
    </p:spTree>
    <p:extLst>
      <p:ext uri="{BB962C8B-B14F-4D97-AF65-F5344CB8AC3E}">
        <p14:creationId xmlns:p14="http://schemas.microsoft.com/office/powerpoint/2010/main" val="138011391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64</a:t>
            </a:fld>
            <a:endParaRPr lang="zh-CN" altLang="en-US"/>
          </a:p>
        </p:txBody>
      </p:sp>
    </p:spTree>
    <p:extLst>
      <p:ext uri="{BB962C8B-B14F-4D97-AF65-F5344CB8AC3E}">
        <p14:creationId xmlns:p14="http://schemas.microsoft.com/office/powerpoint/2010/main" val="8849245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65</a:t>
            </a:fld>
            <a:endParaRPr lang="zh-CN" altLang="en-US"/>
          </a:p>
        </p:txBody>
      </p:sp>
    </p:spTree>
    <p:extLst>
      <p:ext uri="{BB962C8B-B14F-4D97-AF65-F5344CB8AC3E}">
        <p14:creationId xmlns:p14="http://schemas.microsoft.com/office/powerpoint/2010/main" val="261438257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66</a:t>
            </a:fld>
            <a:endParaRPr lang="zh-CN" altLang="en-US"/>
          </a:p>
        </p:txBody>
      </p:sp>
    </p:spTree>
    <p:extLst>
      <p:ext uri="{BB962C8B-B14F-4D97-AF65-F5344CB8AC3E}">
        <p14:creationId xmlns:p14="http://schemas.microsoft.com/office/powerpoint/2010/main" val="289521616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67</a:t>
            </a:fld>
            <a:endParaRPr lang="zh-CN" altLang="en-US"/>
          </a:p>
        </p:txBody>
      </p:sp>
    </p:spTree>
    <p:extLst>
      <p:ext uri="{BB962C8B-B14F-4D97-AF65-F5344CB8AC3E}">
        <p14:creationId xmlns:p14="http://schemas.microsoft.com/office/powerpoint/2010/main" val="143019629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68</a:t>
            </a:fld>
            <a:endParaRPr lang="zh-CN" altLang="en-US"/>
          </a:p>
        </p:txBody>
      </p:sp>
    </p:spTree>
    <p:extLst>
      <p:ext uri="{BB962C8B-B14F-4D97-AF65-F5344CB8AC3E}">
        <p14:creationId xmlns:p14="http://schemas.microsoft.com/office/powerpoint/2010/main" val="109156605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69</a:t>
            </a:fld>
            <a:endParaRPr lang="zh-CN" altLang="en-US"/>
          </a:p>
        </p:txBody>
      </p:sp>
    </p:spTree>
    <p:extLst>
      <p:ext uri="{BB962C8B-B14F-4D97-AF65-F5344CB8AC3E}">
        <p14:creationId xmlns:p14="http://schemas.microsoft.com/office/powerpoint/2010/main" val="101972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a:t>
            </a:fld>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70</a:t>
            </a:fld>
            <a:endParaRPr lang="zh-CN" altLang="en-US"/>
          </a:p>
        </p:txBody>
      </p:sp>
    </p:spTree>
    <p:extLst>
      <p:ext uri="{BB962C8B-B14F-4D97-AF65-F5344CB8AC3E}">
        <p14:creationId xmlns:p14="http://schemas.microsoft.com/office/powerpoint/2010/main" val="260025209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71</a:t>
            </a:fld>
            <a:endParaRPr lang="zh-CN" altLang="en-US"/>
          </a:p>
        </p:txBody>
      </p:sp>
    </p:spTree>
    <p:extLst>
      <p:ext uri="{BB962C8B-B14F-4D97-AF65-F5344CB8AC3E}">
        <p14:creationId xmlns:p14="http://schemas.microsoft.com/office/powerpoint/2010/main" val="319016256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72</a:t>
            </a:fld>
            <a:endParaRPr lang="zh-CN" altLang="en-US"/>
          </a:p>
        </p:txBody>
      </p:sp>
    </p:spTree>
    <p:extLst>
      <p:ext uri="{BB962C8B-B14F-4D97-AF65-F5344CB8AC3E}">
        <p14:creationId xmlns:p14="http://schemas.microsoft.com/office/powerpoint/2010/main" val="305450499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73</a:t>
            </a:fld>
            <a:endParaRPr lang="zh-CN" altLang="en-US"/>
          </a:p>
        </p:txBody>
      </p:sp>
    </p:spTree>
    <p:extLst>
      <p:ext uri="{BB962C8B-B14F-4D97-AF65-F5344CB8AC3E}">
        <p14:creationId xmlns:p14="http://schemas.microsoft.com/office/powerpoint/2010/main" val="39129086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74</a:t>
            </a:fld>
            <a:endParaRPr lang="zh-CN" altLang="en-US"/>
          </a:p>
        </p:txBody>
      </p:sp>
    </p:spTree>
    <p:extLst>
      <p:ext uri="{BB962C8B-B14F-4D97-AF65-F5344CB8AC3E}">
        <p14:creationId xmlns:p14="http://schemas.microsoft.com/office/powerpoint/2010/main" val="87597425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75</a:t>
            </a:fld>
            <a:endParaRPr lang="zh-CN" altLang="en-US"/>
          </a:p>
        </p:txBody>
      </p:sp>
    </p:spTree>
    <p:extLst>
      <p:ext uri="{BB962C8B-B14F-4D97-AF65-F5344CB8AC3E}">
        <p14:creationId xmlns:p14="http://schemas.microsoft.com/office/powerpoint/2010/main" val="323562689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76</a:t>
            </a:fld>
            <a:endParaRPr lang="zh-CN" altLang="en-US"/>
          </a:p>
        </p:txBody>
      </p:sp>
    </p:spTree>
    <p:extLst>
      <p:ext uri="{BB962C8B-B14F-4D97-AF65-F5344CB8AC3E}">
        <p14:creationId xmlns:p14="http://schemas.microsoft.com/office/powerpoint/2010/main" val="134098137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77</a:t>
            </a:fld>
            <a:endParaRPr lang="zh-CN" altLang="en-US"/>
          </a:p>
        </p:txBody>
      </p:sp>
    </p:spTree>
    <p:extLst>
      <p:ext uri="{BB962C8B-B14F-4D97-AF65-F5344CB8AC3E}">
        <p14:creationId xmlns:p14="http://schemas.microsoft.com/office/powerpoint/2010/main" val="759818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78</a:t>
            </a:fld>
            <a:endParaRPr lang="zh-CN" altLang="en-US"/>
          </a:p>
        </p:txBody>
      </p:sp>
    </p:spTree>
    <p:extLst>
      <p:ext uri="{BB962C8B-B14F-4D97-AF65-F5344CB8AC3E}">
        <p14:creationId xmlns:p14="http://schemas.microsoft.com/office/powerpoint/2010/main" val="205296341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79</a:t>
            </a:fld>
            <a:endParaRPr lang="zh-CN" altLang="en-US"/>
          </a:p>
        </p:txBody>
      </p:sp>
    </p:spTree>
    <p:extLst>
      <p:ext uri="{BB962C8B-B14F-4D97-AF65-F5344CB8AC3E}">
        <p14:creationId xmlns:p14="http://schemas.microsoft.com/office/powerpoint/2010/main" val="27774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a:t>
            </a:fld>
            <a:endParaRPr lang="zh-CN"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80</a:t>
            </a:fld>
            <a:endParaRPr lang="zh-CN" altLang="en-US"/>
          </a:p>
        </p:txBody>
      </p:sp>
    </p:spTree>
    <p:extLst>
      <p:ext uri="{BB962C8B-B14F-4D97-AF65-F5344CB8AC3E}">
        <p14:creationId xmlns:p14="http://schemas.microsoft.com/office/powerpoint/2010/main" val="305993419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81</a:t>
            </a:fld>
            <a:endParaRPr lang="zh-CN" altLang="en-US"/>
          </a:p>
        </p:txBody>
      </p:sp>
    </p:spTree>
    <p:extLst>
      <p:ext uri="{BB962C8B-B14F-4D97-AF65-F5344CB8AC3E}">
        <p14:creationId xmlns:p14="http://schemas.microsoft.com/office/powerpoint/2010/main" val="153908822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82</a:t>
            </a:fld>
            <a:endParaRPr lang="zh-CN" altLang="en-US"/>
          </a:p>
        </p:txBody>
      </p:sp>
    </p:spTree>
    <p:extLst>
      <p:ext uri="{BB962C8B-B14F-4D97-AF65-F5344CB8AC3E}">
        <p14:creationId xmlns:p14="http://schemas.microsoft.com/office/powerpoint/2010/main" val="45262820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83</a:t>
            </a:fld>
            <a:endParaRPr lang="zh-CN" altLang="en-US"/>
          </a:p>
        </p:txBody>
      </p:sp>
    </p:spTree>
    <p:extLst>
      <p:ext uri="{BB962C8B-B14F-4D97-AF65-F5344CB8AC3E}">
        <p14:creationId xmlns:p14="http://schemas.microsoft.com/office/powerpoint/2010/main" val="398627460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84</a:t>
            </a:fld>
            <a:endParaRPr lang="zh-CN" altLang="en-US"/>
          </a:p>
        </p:txBody>
      </p:sp>
    </p:spTree>
    <p:extLst>
      <p:ext uri="{BB962C8B-B14F-4D97-AF65-F5344CB8AC3E}">
        <p14:creationId xmlns:p14="http://schemas.microsoft.com/office/powerpoint/2010/main" val="121974448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85</a:t>
            </a:fld>
            <a:endParaRPr lang="zh-CN" altLang="en-US"/>
          </a:p>
        </p:txBody>
      </p:sp>
    </p:spTree>
    <p:extLst>
      <p:ext uri="{BB962C8B-B14F-4D97-AF65-F5344CB8AC3E}">
        <p14:creationId xmlns:p14="http://schemas.microsoft.com/office/powerpoint/2010/main" val="50661408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86</a:t>
            </a:fld>
            <a:endParaRPr lang="zh-CN" altLang="en-US"/>
          </a:p>
        </p:txBody>
      </p:sp>
    </p:spTree>
    <p:extLst>
      <p:ext uri="{BB962C8B-B14F-4D97-AF65-F5344CB8AC3E}">
        <p14:creationId xmlns:p14="http://schemas.microsoft.com/office/powerpoint/2010/main" val="15322458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87</a:t>
            </a:fld>
            <a:endParaRPr lang="zh-CN" altLang="en-US"/>
          </a:p>
        </p:txBody>
      </p:sp>
    </p:spTree>
    <p:extLst>
      <p:ext uri="{BB962C8B-B14F-4D97-AF65-F5344CB8AC3E}">
        <p14:creationId xmlns:p14="http://schemas.microsoft.com/office/powerpoint/2010/main" val="54179115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88</a:t>
            </a:fld>
            <a:endParaRPr lang="zh-CN" altLang="en-US"/>
          </a:p>
        </p:txBody>
      </p:sp>
    </p:spTree>
    <p:extLst>
      <p:ext uri="{BB962C8B-B14F-4D97-AF65-F5344CB8AC3E}">
        <p14:creationId xmlns:p14="http://schemas.microsoft.com/office/powerpoint/2010/main" val="361730458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89</a:t>
            </a:fld>
            <a:endParaRPr lang="zh-CN" altLang="en-US"/>
          </a:p>
        </p:txBody>
      </p:sp>
    </p:spTree>
    <p:extLst>
      <p:ext uri="{BB962C8B-B14F-4D97-AF65-F5344CB8AC3E}">
        <p14:creationId xmlns:p14="http://schemas.microsoft.com/office/powerpoint/2010/main" val="242536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a:t>
            </a:fld>
            <a:endParaRPr lang="zh-CN"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90</a:t>
            </a:fld>
            <a:endParaRPr lang="zh-CN" altLang="en-US"/>
          </a:p>
        </p:txBody>
      </p:sp>
    </p:spTree>
    <p:extLst>
      <p:ext uri="{BB962C8B-B14F-4D97-AF65-F5344CB8AC3E}">
        <p14:creationId xmlns:p14="http://schemas.microsoft.com/office/powerpoint/2010/main" val="72260900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91</a:t>
            </a:fld>
            <a:endParaRPr lang="zh-CN" altLang="en-US"/>
          </a:p>
        </p:txBody>
      </p:sp>
    </p:spTree>
    <p:extLst>
      <p:ext uri="{BB962C8B-B14F-4D97-AF65-F5344CB8AC3E}">
        <p14:creationId xmlns:p14="http://schemas.microsoft.com/office/powerpoint/2010/main" val="129392223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92</a:t>
            </a:fld>
            <a:endParaRPr lang="zh-CN" altLang="en-US"/>
          </a:p>
        </p:txBody>
      </p:sp>
    </p:spTree>
    <p:extLst>
      <p:ext uri="{BB962C8B-B14F-4D97-AF65-F5344CB8AC3E}">
        <p14:creationId xmlns:p14="http://schemas.microsoft.com/office/powerpoint/2010/main" val="371754585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93</a:t>
            </a:fld>
            <a:endParaRPr lang="zh-CN" altLang="en-US"/>
          </a:p>
        </p:txBody>
      </p:sp>
    </p:spTree>
    <p:extLst>
      <p:ext uri="{BB962C8B-B14F-4D97-AF65-F5344CB8AC3E}">
        <p14:creationId xmlns:p14="http://schemas.microsoft.com/office/powerpoint/2010/main" val="134453070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94</a:t>
            </a:fld>
            <a:endParaRPr lang="zh-CN" altLang="en-US"/>
          </a:p>
        </p:txBody>
      </p:sp>
    </p:spTree>
    <p:extLst>
      <p:ext uri="{BB962C8B-B14F-4D97-AF65-F5344CB8AC3E}">
        <p14:creationId xmlns:p14="http://schemas.microsoft.com/office/powerpoint/2010/main" val="261261143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95</a:t>
            </a:fld>
            <a:endParaRPr lang="zh-CN" altLang="en-US"/>
          </a:p>
        </p:txBody>
      </p:sp>
    </p:spTree>
    <p:extLst>
      <p:ext uri="{BB962C8B-B14F-4D97-AF65-F5344CB8AC3E}">
        <p14:creationId xmlns:p14="http://schemas.microsoft.com/office/powerpoint/2010/main" val="68740255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96</a:t>
            </a:fld>
            <a:endParaRPr lang="zh-CN" altLang="en-US"/>
          </a:p>
        </p:txBody>
      </p:sp>
    </p:spTree>
    <p:extLst>
      <p:ext uri="{BB962C8B-B14F-4D97-AF65-F5344CB8AC3E}">
        <p14:creationId xmlns:p14="http://schemas.microsoft.com/office/powerpoint/2010/main" val="2797085581"/>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97</a:t>
            </a:fld>
            <a:endParaRPr lang="zh-CN" altLang="en-US"/>
          </a:p>
        </p:txBody>
      </p:sp>
    </p:spTree>
    <p:extLst>
      <p:ext uri="{BB962C8B-B14F-4D97-AF65-F5344CB8AC3E}">
        <p14:creationId xmlns:p14="http://schemas.microsoft.com/office/powerpoint/2010/main" val="131497031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98</a:t>
            </a:fld>
            <a:endParaRPr lang="zh-CN" altLang="en-US"/>
          </a:p>
        </p:txBody>
      </p:sp>
    </p:spTree>
    <p:extLst>
      <p:ext uri="{BB962C8B-B14F-4D97-AF65-F5344CB8AC3E}">
        <p14:creationId xmlns:p14="http://schemas.microsoft.com/office/powerpoint/2010/main" val="1361931574"/>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99</a:t>
            </a:fld>
            <a:endParaRPr lang="zh-CN" altLang="en-US"/>
          </a:p>
        </p:txBody>
      </p:sp>
    </p:spTree>
    <p:extLst>
      <p:ext uri="{BB962C8B-B14F-4D97-AF65-F5344CB8AC3E}">
        <p14:creationId xmlns:p14="http://schemas.microsoft.com/office/powerpoint/2010/main" val="1790163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图片占位符 12"/>
          <p:cNvSpPr>
            <a:spLocks noGrp="1"/>
          </p:cNvSpPr>
          <p:nvPr>
            <p:ph type="pic" sz="quarter" idx="10"/>
          </p:nvPr>
        </p:nvSpPr>
        <p:spPr>
          <a:xfrm>
            <a:off x="1295495" y="1716603"/>
            <a:ext cx="4262993" cy="4262992"/>
          </a:xfrm>
          <a:custGeom>
            <a:avLst/>
            <a:gdLst>
              <a:gd name="connsiteX0" fmla="*/ 2187077 w 4262993"/>
              <a:gd name="connsiteY0" fmla="*/ 0 h 4262992"/>
              <a:gd name="connsiteX1" fmla="*/ 2323431 w 4262993"/>
              <a:gd name="connsiteY1" fmla="*/ 56479 h 4262992"/>
              <a:gd name="connsiteX2" fmla="*/ 4206514 w 4262993"/>
              <a:gd name="connsiteY2" fmla="*/ 1939563 h 4262992"/>
              <a:gd name="connsiteX3" fmla="*/ 4206514 w 4262993"/>
              <a:gd name="connsiteY3" fmla="*/ 2212270 h 4262992"/>
              <a:gd name="connsiteX4" fmla="*/ 2212271 w 4262993"/>
              <a:gd name="connsiteY4" fmla="*/ 4206513 h 4262992"/>
              <a:gd name="connsiteX5" fmla="*/ 1939564 w 4262993"/>
              <a:gd name="connsiteY5" fmla="*/ 4206513 h 4262992"/>
              <a:gd name="connsiteX6" fmla="*/ 56480 w 4262993"/>
              <a:gd name="connsiteY6" fmla="*/ 2323430 h 4262992"/>
              <a:gd name="connsiteX7" fmla="*/ 56480 w 4262993"/>
              <a:gd name="connsiteY7" fmla="*/ 2050723 h 4262992"/>
              <a:gd name="connsiteX8" fmla="*/ 2050724 w 4262993"/>
              <a:gd name="connsiteY8" fmla="*/ 56479 h 4262992"/>
              <a:gd name="connsiteX9" fmla="*/ 2187077 w 4262993"/>
              <a:gd name="connsiteY9" fmla="*/ 0 h 4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62993" h="4262992">
                <a:moveTo>
                  <a:pt x="2187077" y="0"/>
                </a:moveTo>
                <a:cubicBezTo>
                  <a:pt x="2236427" y="0"/>
                  <a:pt x="2285777" y="18826"/>
                  <a:pt x="2323431" y="56479"/>
                </a:cubicBezTo>
                <a:lnTo>
                  <a:pt x="4206514" y="1939563"/>
                </a:lnTo>
                <a:cubicBezTo>
                  <a:pt x="4281820" y="2014869"/>
                  <a:pt x="4281820" y="2136963"/>
                  <a:pt x="4206514" y="2212270"/>
                </a:cubicBezTo>
                <a:lnTo>
                  <a:pt x="2212271" y="4206513"/>
                </a:lnTo>
                <a:cubicBezTo>
                  <a:pt x="2136964" y="4281819"/>
                  <a:pt x="2014870" y="4281819"/>
                  <a:pt x="1939564" y="4206513"/>
                </a:cubicBezTo>
                <a:lnTo>
                  <a:pt x="56480" y="2323430"/>
                </a:lnTo>
                <a:cubicBezTo>
                  <a:pt x="-18826" y="2248123"/>
                  <a:pt x="-18826" y="2126029"/>
                  <a:pt x="56480" y="2050723"/>
                </a:cubicBezTo>
                <a:lnTo>
                  <a:pt x="2050724" y="56479"/>
                </a:lnTo>
                <a:cubicBezTo>
                  <a:pt x="2088377" y="18826"/>
                  <a:pt x="2137727" y="0"/>
                  <a:pt x="2187077" y="0"/>
                </a:cubicBez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5349054" y="21308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5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5"/>
                </a:lnTo>
                <a:cubicBezTo>
                  <a:pt x="-8882" y="1060685"/>
                  <a:pt x="-8882" y="1003079"/>
                  <a:pt x="26648" y="967549"/>
                </a:cubicBezTo>
                <a:lnTo>
                  <a:pt x="967550" y="26647"/>
                </a:lnTo>
                <a:cubicBezTo>
                  <a:pt x="985315" y="8882"/>
                  <a:pt x="1008599" y="0"/>
                  <a:pt x="1031884" y="0"/>
                </a:cubicBezTo>
                <a:close/>
              </a:path>
            </a:pathLst>
          </a:custGeom>
        </p:spPr>
        <p:txBody>
          <a:bodyPr wrap="square">
            <a:noAutofit/>
          </a:bodyPr>
          <a:lstStyle/>
          <a:p>
            <a:endParaRPr lang="zh-CN" altLang="en-US"/>
          </a:p>
        </p:txBody>
      </p:sp>
      <p:sp>
        <p:nvSpPr>
          <p:cNvPr id="15" name="图片占位符 14"/>
          <p:cNvSpPr>
            <a:spLocks noGrp="1"/>
          </p:cNvSpPr>
          <p:nvPr>
            <p:ph type="pic" sz="quarter" idx="12"/>
          </p:nvPr>
        </p:nvSpPr>
        <p:spPr>
          <a:xfrm>
            <a:off x="4739453" y="40104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6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6"/>
                </a:lnTo>
                <a:cubicBezTo>
                  <a:pt x="-8882" y="1060686"/>
                  <a:pt x="-8882" y="1003079"/>
                  <a:pt x="26648" y="967549"/>
                </a:cubicBezTo>
                <a:lnTo>
                  <a:pt x="967550" y="26647"/>
                </a:lnTo>
                <a:cubicBezTo>
                  <a:pt x="985315" y="8882"/>
                  <a:pt x="1008600" y="0"/>
                  <a:pt x="1031884" y="0"/>
                </a:cubicBez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14" name="图片占位符 13"/>
          <p:cNvSpPr>
            <a:spLocks noGrp="1"/>
          </p:cNvSpPr>
          <p:nvPr>
            <p:ph type="pic" sz="quarter" idx="13"/>
          </p:nvPr>
        </p:nvSpPr>
        <p:spPr>
          <a:xfrm>
            <a:off x="4315366" y="2034973"/>
            <a:ext cx="2093747" cy="1201420"/>
          </a:xfrm>
          <a:custGeom>
            <a:avLst/>
            <a:gdLst>
              <a:gd name="connsiteX0" fmla="*/ 115228 w 2093747"/>
              <a:gd name="connsiteY0" fmla="*/ 0 h 1201420"/>
              <a:gd name="connsiteX1" fmla="*/ 1978519 w 2093747"/>
              <a:gd name="connsiteY1" fmla="*/ 0 h 1201420"/>
              <a:gd name="connsiteX2" fmla="*/ 2093747 w 2093747"/>
              <a:gd name="connsiteY2" fmla="*/ 115228 h 1201420"/>
              <a:gd name="connsiteX3" fmla="*/ 2093747 w 2093747"/>
              <a:gd name="connsiteY3" fmla="*/ 1086192 h 1201420"/>
              <a:gd name="connsiteX4" fmla="*/ 1978519 w 2093747"/>
              <a:gd name="connsiteY4" fmla="*/ 1201420 h 1201420"/>
              <a:gd name="connsiteX5" fmla="*/ 115228 w 2093747"/>
              <a:gd name="connsiteY5" fmla="*/ 1201420 h 1201420"/>
              <a:gd name="connsiteX6" fmla="*/ 0 w 2093747"/>
              <a:gd name="connsiteY6" fmla="*/ 1086192 h 1201420"/>
              <a:gd name="connsiteX7" fmla="*/ 0 w 2093747"/>
              <a:gd name="connsiteY7" fmla="*/ 115228 h 1201420"/>
              <a:gd name="connsiteX8" fmla="*/ 115228 w 2093747"/>
              <a:gd name="connsiteY8" fmla="*/ 0 h 120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1201420">
                <a:moveTo>
                  <a:pt x="115228" y="0"/>
                </a:moveTo>
                <a:lnTo>
                  <a:pt x="1978519" y="0"/>
                </a:lnTo>
                <a:cubicBezTo>
                  <a:pt x="2042158" y="0"/>
                  <a:pt x="2093747" y="51589"/>
                  <a:pt x="2093747" y="115228"/>
                </a:cubicBezTo>
                <a:lnTo>
                  <a:pt x="2093747" y="1086192"/>
                </a:lnTo>
                <a:cubicBezTo>
                  <a:pt x="2093747" y="1149831"/>
                  <a:pt x="2042158" y="1201420"/>
                  <a:pt x="1978519" y="1201420"/>
                </a:cubicBezTo>
                <a:lnTo>
                  <a:pt x="115228" y="1201420"/>
                </a:lnTo>
                <a:cubicBezTo>
                  <a:pt x="51589" y="1201420"/>
                  <a:pt x="0" y="1149831"/>
                  <a:pt x="0" y="1086192"/>
                </a:cubicBezTo>
                <a:lnTo>
                  <a:pt x="0" y="115228"/>
                </a:lnTo>
                <a:cubicBezTo>
                  <a:pt x="0" y="51589"/>
                  <a:pt x="51589" y="0"/>
                  <a:pt x="115228" y="0"/>
                </a:cubicBezTo>
                <a:close/>
              </a:path>
            </a:pathLst>
          </a:custGeom>
        </p:spPr>
        <p:txBody>
          <a:bodyPr wrap="square">
            <a:noAutofit/>
          </a:bodyPr>
          <a:lstStyle/>
          <a:p>
            <a:endParaRPr lang="zh-CN" altLang="en-US"/>
          </a:p>
        </p:txBody>
      </p:sp>
      <p:sp>
        <p:nvSpPr>
          <p:cNvPr id="15" name="图片占位符 14"/>
          <p:cNvSpPr>
            <a:spLocks noGrp="1"/>
          </p:cNvSpPr>
          <p:nvPr>
            <p:ph type="pic" sz="quarter" idx="14"/>
          </p:nvPr>
        </p:nvSpPr>
        <p:spPr>
          <a:xfrm>
            <a:off x="4315366" y="3368473"/>
            <a:ext cx="2093747" cy="2298700"/>
          </a:xfrm>
          <a:custGeom>
            <a:avLst/>
            <a:gdLst>
              <a:gd name="connsiteX0" fmla="*/ 107849 w 2093747"/>
              <a:gd name="connsiteY0" fmla="*/ 0 h 2298700"/>
              <a:gd name="connsiteX1" fmla="*/ 1985898 w 2093747"/>
              <a:gd name="connsiteY1" fmla="*/ 0 h 2298700"/>
              <a:gd name="connsiteX2" fmla="*/ 2093747 w 2093747"/>
              <a:gd name="connsiteY2" fmla="*/ 107849 h 2298700"/>
              <a:gd name="connsiteX3" fmla="*/ 2093747 w 2093747"/>
              <a:gd name="connsiteY3" fmla="*/ 2190851 h 2298700"/>
              <a:gd name="connsiteX4" fmla="*/ 1985898 w 2093747"/>
              <a:gd name="connsiteY4" fmla="*/ 2298700 h 2298700"/>
              <a:gd name="connsiteX5" fmla="*/ 107849 w 2093747"/>
              <a:gd name="connsiteY5" fmla="*/ 2298700 h 2298700"/>
              <a:gd name="connsiteX6" fmla="*/ 0 w 2093747"/>
              <a:gd name="connsiteY6" fmla="*/ 2190851 h 2298700"/>
              <a:gd name="connsiteX7" fmla="*/ 0 w 2093747"/>
              <a:gd name="connsiteY7" fmla="*/ 107849 h 2298700"/>
              <a:gd name="connsiteX8" fmla="*/ 107849 w 2093747"/>
              <a:gd name="connsiteY8" fmla="*/ 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2298700">
                <a:moveTo>
                  <a:pt x="107849" y="0"/>
                </a:moveTo>
                <a:lnTo>
                  <a:pt x="1985898" y="0"/>
                </a:lnTo>
                <a:cubicBezTo>
                  <a:pt x="2045461" y="0"/>
                  <a:pt x="2093747" y="48286"/>
                  <a:pt x="2093747" y="107849"/>
                </a:cubicBezTo>
                <a:lnTo>
                  <a:pt x="2093747" y="2190851"/>
                </a:lnTo>
                <a:cubicBezTo>
                  <a:pt x="2093747" y="2250414"/>
                  <a:pt x="2045461" y="2298700"/>
                  <a:pt x="1985898" y="2298700"/>
                </a:cubicBezTo>
                <a:lnTo>
                  <a:pt x="107849" y="2298700"/>
                </a:lnTo>
                <a:cubicBezTo>
                  <a:pt x="48286" y="2298700"/>
                  <a:pt x="0" y="2250414"/>
                  <a:pt x="0" y="2190851"/>
                </a:cubicBezTo>
                <a:lnTo>
                  <a:pt x="0" y="107849"/>
                </a:lnTo>
                <a:cubicBezTo>
                  <a:pt x="0" y="48286"/>
                  <a:pt x="48286" y="0"/>
                  <a:pt x="107849" y="0"/>
                </a:cubicBezTo>
                <a:close/>
              </a:path>
            </a:pathLst>
          </a:custGeom>
        </p:spPr>
        <p:txBody>
          <a:bodyPr wrap="square">
            <a:noAutofit/>
          </a:bodyPr>
          <a:lstStyle/>
          <a:p>
            <a:endParaRPr lang="zh-CN" altLang="en-US"/>
          </a:p>
        </p:txBody>
      </p:sp>
      <p:sp>
        <p:nvSpPr>
          <p:cNvPr id="13" name="图片占位符 12"/>
          <p:cNvSpPr>
            <a:spLocks noGrp="1"/>
          </p:cNvSpPr>
          <p:nvPr>
            <p:ph type="pic" sz="quarter" idx="15"/>
          </p:nvPr>
        </p:nvSpPr>
        <p:spPr>
          <a:xfrm>
            <a:off x="6596436" y="2034973"/>
            <a:ext cx="4773780" cy="3632200"/>
          </a:xfrm>
          <a:custGeom>
            <a:avLst/>
            <a:gdLst>
              <a:gd name="connsiteX0" fmla="*/ 187095 w 4773780"/>
              <a:gd name="connsiteY0" fmla="*/ 0 h 3632200"/>
              <a:gd name="connsiteX1" fmla="*/ 4586685 w 4773780"/>
              <a:gd name="connsiteY1" fmla="*/ 0 h 3632200"/>
              <a:gd name="connsiteX2" fmla="*/ 4773780 w 4773780"/>
              <a:gd name="connsiteY2" fmla="*/ 187095 h 3632200"/>
              <a:gd name="connsiteX3" fmla="*/ 4773780 w 4773780"/>
              <a:gd name="connsiteY3" fmla="*/ 3445105 h 3632200"/>
              <a:gd name="connsiteX4" fmla="*/ 4586685 w 4773780"/>
              <a:gd name="connsiteY4" fmla="*/ 3632200 h 3632200"/>
              <a:gd name="connsiteX5" fmla="*/ 187095 w 4773780"/>
              <a:gd name="connsiteY5" fmla="*/ 3632200 h 3632200"/>
              <a:gd name="connsiteX6" fmla="*/ 0 w 4773780"/>
              <a:gd name="connsiteY6" fmla="*/ 3445105 h 3632200"/>
              <a:gd name="connsiteX7" fmla="*/ 0 w 4773780"/>
              <a:gd name="connsiteY7" fmla="*/ 187095 h 3632200"/>
              <a:gd name="connsiteX8" fmla="*/ 187095 w 4773780"/>
              <a:gd name="connsiteY8" fmla="*/ 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73780" h="3632200">
                <a:moveTo>
                  <a:pt x="187095" y="0"/>
                </a:moveTo>
                <a:lnTo>
                  <a:pt x="4586685" y="0"/>
                </a:lnTo>
                <a:cubicBezTo>
                  <a:pt x="4690015" y="0"/>
                  <a:pt x="4773780" y="83765"/>
                  <a:pt x="4773780" y="187095"/>
                </a:cubicBezTo>
                <a:lnTo>
                  <a:pt x="4773780" y="3445105"/>
                </a:lnTo>
                <a:cubicBezTo>
                  <a:pt x="4773780" y="3548435"/>
                  <a:pt x="4690015" y="3632200"/>
                  <a:pt x="4586685" y="3632200"/>
                </a:cubicBezTo>
                <a:lnTo>
                  <a:pt x="187095" y="3632200"/>
                </a:lnTo>
                <a:cubicBezTo>
                  <a:pt x="83765" y="3632200"/>
                  <a:pt x="0" y="3548435"/>
                  <a:pt x="0" y="3445105"/>
                </a:cubicBezTo>
                <a:lnTo>
                  <a:pt x="0" y="187095"/>
                </a:lnTo>
                <a:cubicBezTo>
                  <a:pt x="0" y="83765"/>
                  <a:pt x="83765" y="0"/>
                  <a:pt x="187095" y="0"/>
                </a:cubicBezTo>
                <a:close/>
              </a:path>
            </a:pathLst>
          </a:custGeom>
        </p:spPr>
        <p:txBody>
          <a:bodyPr wrap="square">
            <a:noAutofit/>
          </a:bodyPr>
          <a:lstStyle/>
          <a:p>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图片占位符 25"/>
          <p:cNvSpPr>
            <a:spLocks noGrp="1"/>
          </p:cNvSpPr>
          <p:nvPr>
            <p:ph type="pic" sz="quarter" idx="18"/>
          </p:nvPr>
        </p:nvSpPr>
        <p:spPr>
          <a:xfrm>
            <a:off x="9089489"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1" name="图片占位符 30"/>
          <p:cNvSpPr>
            <a:spLocks noGrp="1"/>
          </p:cNvSpPr>
          <p:nvPr>
            <p:ph type="pic" sz="quarter" idx="14"/>
          </p:nvPr>
        </p:nvSpPr>
        <p:spPr>
          <a:xfrm>
            <a:off x="1538935"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2" name="图片占位符 31"/>
          <p:cNvSpPr>
            <a:spLocks noGrp="1"/>
          </p:cNvSpPr>
          <p:nvPr>
            <p:ph type="pic" sz="quarter" idx="15"/>
          </p:nvPr>
        </p:nvSpPr>
        <p:spPr>
          <a:xfrm>
            <a:off x="3426574"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3" name="图片占位符 32"/>
          <p:cNvSpPr>
            <a:spLocks noGrp="1"/>
          </p:cNvSpPr>
          <p:nvPr>
            <p:ph type="pic" sz="quarter" idx="16"/>
          </p:nvPr>
        </p:nvSpPr>
        <p:spPr>
          <a:xfrm>
            <a:off x="5314212"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4" name="图片占位符 33"/>
          <p:cNvSpPr>
            <a:spLocks noGrp="1"/>
          </p:cNvSpPr>
          <p:nvPr>
            <p:ph type="pic" sz="quarter" idx="17"/>
          </p:nvPr>
        </p:nvSpPr>
        <p:spPr>
          <a:xfrm>
            <a:off x="7201851"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27" name="图片占位符 26"/>
          <p:cNvSpPr>
            <a:spLocks noGrp="1"/>
          </p:cNvSpPr>
          <p:nvPr>
            <p:ph type="pic" sz="quarter" idx="10"/>
          </p:nvPr>
        </p:nvSpPr>
        <p:spPr>
          <a:xfrm>
            <a:off x="2461837"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8" name="图片占位符 27"/>
          <p:cNvSpPr>
            <a:spLocks noGrp="1"/>
          </p:cNvSpPr>
          <p:nvPr>
            <p:ph type="pic" sz="quarter" idx="11"/>
          </p:nvPr>
        </p:nvSpPr>
        <p:spPr>
          <a:xfrm>
            <a:off x="4349476"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9" name="图片占位符 28"/>
          <p:cNvSpPr>
            <a:spLocks noGrp="1"/>
          </p:cNvSpPr>
          <p:nvPr>
            <p:ph type="pic" sz="quarter" idx="12"/>
          </p:nvPr>
        </p:nvSpPr>
        <p:spPr>
          <a:xfrm>
            <a:off x="6237114"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5" y="20398"/>
                  <a:pt x="746385" y="0"/>
                  <a:pt x="799855" y="0"/>
                </a:cubicBezTo>
                <a:close/>
              </a:path>
            </a:pathLst>
          </a:custGeom>
        </p:spPr>
        <p:txBody>
          <a:bodyPr wrap="square">
            <a:noAutofit/>
          </a:bodyPr>
          <a:lstStyle/>
          <a:p>
            <a:endParaRPr lang="zh-CN" altLang="en-US"/>
          </a:p>
        </p:txBody>
      </p:sp>
      <p:sp>
        <p:nvSpPr>
          <p:cNvPr id="30" name="图片占位符 29"/>
          <p:cNvSpPr>
            <a:spLocks noGrp="1"/>
          </p:cNvSpPr>
          <p:nvPr>
            <p:ph type="pic" sz="quarter" idx="13"/>
          </p:nvPr>
        </p:nvSpPr>
        <p:spPr>
          <a:xfrm>
            <a:off x="8124752"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4"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
        <p:nvSpPr>
          <p:cNvPr id="7" name="矩形 6"/>
          <p:cNvSpPr/>
          <p:nvPr userDrawn="1"/>
        </p:nvSpPr>
        <p:spPr>
          <a:xfrm>
            <a:off x="8729683" y="6422330"/>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15" name="图片占位符 14"/>
          <p:cNvSpPr>
            <a:spLocks noGrp="1"/>
          </p:cNvSpPr>
          <p:nvPr>
            <p:ph type="pic" sz="quarter" idx="10"/>
          </p:nvPr>
        </p:nvSpPr>
        <p:spPr>
          <a:xfrm>
            <a:off x="3507265"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1311274"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3" name="图片占位符 12"/>
          <p:cNvSpPr>
            <a:spLocks noGrp="1"/>
          </p:cNvSpPr>
          <p:nvPr>
            <p:ph type="pic" sz="quarter" idx="12"/>
          </p:nvPr>
        </p:nvSpPr>
        <p:spPr>
          <a:xfrm>
            <a:off x="2295507" y="1895063"/>
            <a:ext cx="1901775" cy="3373748"/>
          </a:xfrm>
          <a:custGeom>
            <a:avLst/>
            <a:gdLst>
              <a:gd name="connsiteX0" fmla="*/ 0 w 1901775"/>
              <a:gd name="connsiteY0" fmla="*/ 0 h 3373748"/>
              <a:gd name="connsiteX1" fmla="*/ 1901775 w 1901775"/>
              <a:gd name="connsiteY1" fmla="*/ 0 h 3373748"/>
              <a:gd name="connsiteX2" fmla="*/ 1901775 w 1901775"/>
              <a:gd name="connsiteY2" fmla="*/ 3373748 h 3373748"/>
              <a:gd name="connsiteX3" fmla="*/ 0 w 1901775"/>
              <a:gd name="connsiteY3" fmla="*/ 3373748 h 3373748"/>
            </a:gdLst>
            <a:ahLst/>
            <a:cxnLst>
              <a:cxn ang="0">
                <a:pos x="connsiteX0" y="connsiteY0"/>
              </a:cxn>
              <a:cxn ang="0">
                <a:pos x="connsiteX1" y="connsiteY1"/>
              </a:cxn>
              <a:cxn ang="0">
                <a:pos x="connsiteX2" y="connsiteY2"/>
              </a:cxn>
              <a:cxn ang="0">
                <a:pos x="connsiteX3" y="connsiteY3"/>
              </a:cxn>
            </a:cxnLst>
            <a:rect l="l" t="t" r="r" b="b"/>
            <a:pathLst>
              <a:path w="1901775" h="3373748">
                <a:moveTo>
                  <a:pt x="0" y="0"/>
                </a:moveTo>
                <a:lnTo>
                  <a:pt x="1901775" y="0"/>
                </a:lnTo>
                <a:lnTo>
                  <a:pt x="1901775" y="3373748"/>
                </a:lnTo>
                <a:lnTo>
                  <a:pt x="0" y="3373748"/>
                </a:lnTo>
                <a:close/>
              </a:path>
            </a:pathLst>
          </a:custGeom>
        </p:spPr>
        <p:txBody>
          <a:bodyPr wrap="square">
            <a:noAutofit/>
          </a:bodyPr>
          <a:lstStyle/>
          <a:p>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0" y="1"/>
            <a:ext cx="5778474" cy="5747783"/>
          </a:xfrm>
          <a:custGeom>
            <a:avLst/>
            <a:gdLst>
              <a:gd name="connsiteX0" fmla="*/ 2119001 w 5778474"/>
              <a:gd name="connsiteY0" fmla="*/ 3618970 h 5747783"/>
              <a:gd name="connsiteX1" fmla="*/ 2315600 w 5778474"/>
              <a:gd name="connsiteY1" fmla="*/ 3700404 h 5747783"/>
              <a:gd name="connsiteX2" fmla="*/ 3101974 w 5778474"/>
              <a:gd name="connsiteY2" fmla="*/ 4486778 h 5747783"/>
              <a:gd name="connsiteX3" fmla="*/ 3101974 w 5778474"/>
              <a:gd name="connsiteY3" fmla="*/ 4879976 h 5747783"/>
              <a:gd name="connsiteX4" fmla="*/ 2315600 w 5778474"/>
              <a:gd name="connsiteY4" fmla="*/ 5666350 h 5747783"/>
              <a:gd name="connsiteX5" fmla="*/ 1922402 w 5778474"/>
              <a:gd name="connsiteY5" fmla="*/ 5666350 h 5747783"/>
              <a:gd name="connsiteX6" fmla="*/ 1136028 w 5778474"/>
              <a:gd name="connsiteY6" fmla="*/ 4879976 h 5747783"/>
              <a:gd name="connsiteX7" fmla="*/ 1136028 w 5778474"/>
              <a:gd name="connsiteY7" fmla="*/ 4486778 h 5747783"/>
              <a:gd name="connsiteX8" fmla="*/ 1922402 w 5778474"/>
              <a:gd name="connsiteY8" fmla="*/ 3700404 h 5747783"/>
              <a:gd name="connsiteX9" fmla="*/ 2119001 w 5778474"/>
              <a:gd name="connsiteY9" fmla="*/ 3618970 h 5747783"/>
              <a:gd name="connsiteX10" fmla="*/ 821473 w 5778474"/>
              <a:gd name="connsiteY10" fmla="*/ 2321442 h 5747783"/>
              <a:gd name="connsiteX11" fmla="*/ 1018072 w 5778474"/>
              <a:gd name="connsiteY11" fmla="*/ 2402876 h 5747783"/>
              <a:gd name="connsiteX12" fmla="*/ 1804446 w 5778474"/>
              <a:gd name="connsiteY12" fmla="*/ 3189250 h 5747783"/>
              <a:gd name="connsiteX13" fmla="*/ 1804446 w 5778474"/>
              <a:gd name="connsiteY13" fmla="*/ 3582448 h 5747783"/>
              <a:gd name="connsiteX14" fmla="*/ 1018072 w 5778474"/>
              <a:gd name="connsiteY14" fmla="*/ 4368823 h 5747783"/>
              <a:gd name="connsiteX15" fmla="*/ 624874 w 5778474"/>
              <a:gd name="connsiteY15" fmla="*/ 4368823 h 5747783"/>
              <a:gd name="connsiteX16" fmla="*/ 0 w 5778474"/>
              <a:gd name="connsiteY16" fmla="*/ 3743949 h 5747783"/>
              <a:gd name="connsiteX17" fmla="*/ 0 w 5778474"/>
              <a:gd name="connsiteY17" fmla="*/ 3027750 h 5747783"/>
              <a:gd name="connsiteX18" fmla="*/ 624874 w 5778474"/>
              <a:gd name="connsiteY18" fmla="*/ 2402876 h 5747783"/>
              <a:gd name="connsiteX19" fmla="*/ 821473 w 5778474"/>
              <a:gd name="connsiteY19" fmla="*/ 2321442 h 5747783"/>
              <a:gd name="connsiteX20" fmla="*/ 3416534 w 5778474"/>
              <a:gd name="connsiteY20" fmla="*/ 2321437 h 5747783"/>
              <a:gd name="connsiteX21" fmla="*/ 3613133 w 5778474"/>
              <a:gd name="connsiteY21" fmla="*/ 2402870 h 5747783"/>
              <a:gd name="connsiteX22" fmla="*/ 4399507 w 5778474"/>
              <a:gd name="connsiteY22" fmla="*/ 3189245 h 5747783"/>
              <a:gd name="connsiteX23" fmla="*/ 4399507 w 5778474"/>
              <a:gd name="connsiteY23" fmla="*/ 3582443 h 5747783"/>
              <a:gd name="connsiteX24" fmla="*/ 3613133 w 5778474"/>
              <a:gd name="connsiteY24" fmla="*/ 4368817 h 5747783"/>
              <a:gd name="connsiteX25" fmla="*/ 3219935 w 5778474"/>
              <a:gd name="connsiteY25" fmla="*/ 4368817 h 5747783"/>
              <a:gd name="connsiteX26" fmla="*/ 2433561 w 5778474"/>
              <a:gd name="connsiteY26" fmla="*/ 3582443 h 5747783"/>
              <a:gd name="connsiteX27" fmla="*/ 2433561 w 5778474"/>
              <a:gd name="connsiteY27" fmla="*/ 3189245 h 5747783"/>
              <a:gd name="connsiteX28" fmla="*/ 3219935 w 5778474"/>
              <a:gd name="connsiteY28" fmla="*/ 2402870 h 5747783"/>
              <a:gd name="connsiteX29" fmla="*/ 3416534 w 5778474"/>
              <a:gd name="connsiteY29" fmla="*/ 2321437 h 5747783"/>
              <a:gd name="connsiteX30" fmla="*/ 0 w 5778474"/>
              <a:gd name="connsiteY30" fmla="*/ 1384804 h 5747783"/>
              <a:gd name="connsiteX31" fmla="*/ 506920 w 5778474"/>
              <a:gd name="connsiteY31" fmla="*/ 1891724 h 5747783"/>
              <a:gd name="connsiteX32" fmla="*/ 506919 w 5778474"/>
              <a:gd name="connsiteY32" fmla="*/ 2284921 h 5747783"/>
              <a:gd name="connsiteX33" fmla="*/ 0 w 5778474"/>
              <a:gd name="connsiteY33" fmla="*/ 2791839 h 5747783"/>
              <a:gd name="connsiteX34" fmla="*/ 2119006 w 5778474"/>
              <a:gd name="connsiteY34" fmla="*/ 1023909 h 5747783"/>
              <a:gd name="connsiteX35" fmla="*/ 2315606 w 5778474"/>
              <a:gd name="connsiteY35" fmla="*/ 1105343 h 5747783"/>
              <a:gd name="connsiteX36" fmla="*/ 3101980 w 5778474"/>
              <a:gd name="connsiteY36" fmla="*/ 1891717 h 5747783"/>
              <a:gd name="connsiteX37" fmla="*/ 3101980 w 5778474"/>
              <a:gd name="connsiteY37" fmla="*/ 2284914 h 5747783"/>
              <a:gd name="connsiteX38" fmla="*/ 2315606 w 5778474"/>
              <a:gd name="connsiteY38" fmla="*/ 3071289 h 5747783"/>
              <a:gd name="connsiteX39" fmla="*/ 1922408 w 5778474"/>
              <a:gd name="connsiteY39" fmla="*/ 3071289 h 5747783"/>
              <a:gd name="connsiteX40" fmla="*/ 1136034 w 5778474"/>
              <a:gd name="connsiteY40" fmla="*/ 2284914 h 5747783"/>
              <a:gd name="connsiteX41" fmla="*/ 1136034 w 5778474"/>
              <a:gd name="connsiteY41" fmla="*/ 1891716 h 5747783"/>
              <a:gd name="connsiteX42" fmla="*/ 1922408 w 5778474"/>
              <a:gd name="connsiteY42" fmla="*/ 1105342 h 5747783"/>
              <a:gd name="connsiteX43" fmla="*/ 2119006 w 5778474"/>
              <a:gd name="connsiteY43" fmla="*/ 1023909 h 5747783"/>
              <a:gd name="connsiteX44" fmla="*/ 4714068 w 5778474"/>
              <a:gd name="connsiteY44" fmla="*/ 1023903 h 5747783"/>
              <a:gd name="connsiteX45" fmla="*/ 4910667 w 5778474"/>
              <a:gd name="connsiteY45" fmla="*/ 1105337 h 5747783"/>
              <a:gd name="connsiteX46" fmla="*/ 5697041 w 5778474"/>
              <a:gd name="connsiteY46" fmla="*/ 1891711 h 5747783"/>
              <a:gd name="connsiteX47" fmla="*/ 5697041 w 5778474"/>
              <a:gd name="connsiteY47" fmla="*/ 2284909 h 5747783"/>
              <a:gd name="connsiteX48" fmla="*/ 4910667 w 5778474"/>
              <a:gd name="connsiteY48" fmla="*/ 3071283 h 5747783"/>
              <a:gd name="connsiteX49" fmla="*/ 4517469 w 5778474"/>
              <a:gd name="connsiteY49" fmla="*/ 3071283 h 5747783"/>
              <a:gd name="connsiteX50" fmla="*/ 3731095 w 5778474"/>
              <a:gd name="connsiteY50" fmla="*/ 2284909 h 5747783"/>
              <a:gd name="connsiteX51" fmla="*/ 3731095 w 5778474"/>
              <a:gd name="connsiteY51" fmla="*/ 1891711 h 5747783"/>
              <a:gd name="connsiteX52" fmla="*/ 4517469 w 5778474"/>
              <a:gd name="connsiteY52" fmla="*/ 1105337 h 5747783"/>
              <a:gd name="connsiteX53" fmla="*/ 4714068 w 5778474"/>
              <a:gd name="connsiteY53" fmla="*/ 1023903 h 5747783"/>
              <a:gd name="connsiteX54" fmla="*/ 3027750 w 5778474"/>
              <a:gd name="connsiteY54" fmla="*/ 0 h 5747783"/>
              <a:gd name="connsiteX55" fmla="*/ 3805329 w 5778474"/>
              <a:gd name="connsiteY55" fmla="*/ 0 h 5747783"/>
              <a:gd name="connsiteX56" fmla="*/ 4399513 w 5778474"/>
              <a:gd name="connsiteY56" fmla="*/ 594184 h 5747783"/>
              <a:gd name="connsiteX57" fmla="*/ 4399513 w 5778474"/>
              <a:gd name="connsiteY57" fmla="*/ 987382 h 5747783"/>
              <a:gd name="connsiteX58" fmla="*/ 3613139 w 5778474"/>
              <a:gd name="connsiteY58" fmla="*/ 1773756 h 5747783"/>
              <a:gd name="connsiteX59" fmla="*/ 3219941 w 5778474"/>
              <a:gd name="connsiteY59" fmla="*/ 1773756 h 5747783"/>
              <a:gd name="connsiteX60" fmla="*/ 2433567 w 5778474"/>
              <a:gd name="connsiteY60" fmla="*/ 987382 h 5747783"/>
              <a:gd name="connsiteX61" fmla="*/ 2433567 w 5778474"/>
              <a:gd name="connsiteY61" fmla="*/ 594184 h 5747783"/>
              <a:gd name="connsiteX62" fmla="*/ 2791841 w 5778474"/>
              <a:gd name="connsiteY62" fmla="*/ 0 h 5747783"/>
              <a:gd name="connsiteX63" fmla="*/ 2315612 w 5778474"/>
              <a:gd name="connsiteY63" fmla="*/ 476229 h 5747783"/>
              <a:gd name="connsiteX64" fmla="*/ 1922415 w 5778474"/>
              <a:gd name="connsiteY64" fmla="*/ 476230 h 5747783"/>
              <a:gd name="connsiteX65" fmla="*/ 1446185 w 5778474"/>
              <a:gd name="connsiteY65" fmla="*/ 1 h 5747783"/>
              <a:gd name="connsiteX66" fmla="*/ 432697 w 5778474"/>
              <a:gd name="connsiteY66" fmla="*/ 0 h 5747783"/>
              <a:gd name="connsiteX67" fmla="*/ 1210263 w 5778474"/>
              <a:gd name="connsiteY67" fmla="*/ 0 h 5747783"/>
              <a:gd name="connsiteX68" fmla="*/ 1804453 w 5778474"/>
              <a:gd name="connsiteY68" fmla="*/ 594190 h 5747783"/>
              <a:gd name="connsiteX69" fmla="*/ 1804453 w 5778474"/>
              <a:gd name="connsiteY69" fmla="*/ 987388 h 5747783"/>
              <a:gd name="connsiteX70" fmla="*/ 1018079 w 5778474"/>
              <a:gd name="connsiteY70" fmla="*/ 1773762 h 5747783"/>
              <a:gd name="connsiteX71" fmla="*/ 624881 w 5778474"/>
              <a:gd name="connsiteY71" fmla="*/ 1773762 h 5747783"/>
              <a:gd name="connsiteX72" fmla="*/ 0 w 5778474"/>
              <a:gd name="connsiteY72" fmla="*/ 1148882 h 5747783"/>
              <a:gd name="connsiteX73" fmla="*/ 0 w 5778474"/>
              <a:gd name="connsiteY73" fmla="*/ 432696 h 574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778474" h="5747783">
                <a:moveTo>
                  <a:pt x="2119001" y="3618970"/>
                </a:moveTo>
                <a:cubicBezTo>
                  <a:pt x="2190156" y="3618970"/>
                  <a:pt x="2261310" y="3646114"/>
                  <a:pt x="2315600" y="3700404"/>
                </a:cubicBezTo>
                <a:lnTo>
                  <a:pt x="3101974" y="4486778"/>
                </a:lnTo>
                <a:cubicBezTo>
                  <a:pt x="3210552" y="4595356"/>
                  <a:pt x="3210552" y="4771398"/>
                  <a:pt x="3101974" y="4879976"/>
                </a:cubicBezTo>
                <a:lnTo>
                  <a:pt x="2315600" y="5666350"/>
                </a:lnTo>
                <a:cubicBezTo>
                  <a:pt x="2207022" y="5774928"/>
                  <a:pt x="2030980" y="5774928"/>
                  <a:pt x="1922402" y="5666350"/>
                </a:cubicBezTo>
                <a:lnTo>
                  <a:pt x="1136028" y="4879976"/>
                </a:lnTo>
                <a:cubicBezTo>
                  <a:pt x="1027449" y="4771398"/>
                  <a:pt x="1027449" y="4595356"/>
                  <a:pt x="1136028" y="4486778"/>
                </a:cubicBezTo>
                <a:lnTo>
                  <a:pt x="1922402" y="3700404"/>
                </a:lnTo>
                <a:cubicBezTo>
                  <a:pt x="1976691" y="3646114"/>
                  <a:pt x="2047846" y="3618970"/>
                  <a:pt x="2119001" y="3618970"/>
                </a:cubicBezTo>
                <a:close/>
                <a:moveTo>
                  <a:pt x="821473" y="2321442"/>
                </a:moveTo>
                <a:cubicBezTo>
                  <a:pt x="892629" y="2321443"/>
                  <a:pt x="963784" y="2348587"/>
                  <a:pt x="1018072" y="2402876"/>
                </a:cubicBezTo>
                <a:lnTo>
                  <a:pt x="1804446" y="3189250"/>
                </a:lnTo>
                <a:cubicBezTo>
                  <a:pt x="1913025" y="3297829"/>
                  <a:pt x="1913025" y="3473870"/>
                  <a:pt x="1804446" y="3582448"/>
                </a:cubicBezTo>
                <a:lnTo>
                  <a:pt x="1018072" y="4368823"/>
                </a:lnTo>
                <a:cubicBezTo>
                  <a:pt x="909494" y="4477401"/>
                  <a:pt x="733453" y="4477401"/>
                  <a:pt x="624874" y="4368823"/>
                </a:cubicBezTo>
                <a:lnTo>
                  <a:pt x="0" y="3743949"/>
                </a:lnTo>
                <a:lnTo>
                  <a:pt x="0" y="3027750"/>
                </a:lnTo>
                <a:lnTo>
                  <a:pt x="624874" y="2402876"/>
                </a:lnTo>
                <a:cubicBezTo>
                  <a:pt x="679163" y="2348587"/>
                  <a:pt x="750318" y="2321443"/>
                  <a:pt x="821473" y="2321442"/>
                </a:cubicBezTo>
                <a:close/>
                <a:moveTo>
                  <a:pt x="3416534" y="2321437"/>
                </a:moveTo>
                <a:cubicBezTo>
                  <a:pt x="3487689" y="2321437"/>
                  <a:pt x="3558844" y="2348582"/>
                  <a:pt x="3613133" y="2402870"/>
                </a:cubicBezTo>
                <a:lnTo>
                  <a:pt x="4399507" y="3189245"/>
                </a:lnTo>
                <a:cubicBezTo>
                  <a:pt x="4508086" y="3297822"/>
                  <a:pt x="4508086" y="3473865"/>
                  <a:pt x="4399507" y="3582443"/>
                </a:cubicBezTo>
                <a:lnTo>
                  <a:pt x="3613133" y="4368817"/>
                </a:lnTo>
                <a:cubicBezTo>
                  <a:pt x="3504555" y="4477395"/>
                  <a:pt x="3328513" y="4477395"/>
                  <a:pt x="3219935" y="4368817"/>
                </a:cubicBezTo>
                <a:lnTo>
                  <a:pt x="2433561" y="3582443"/>
                </a:lnTo>
                <a:cubicBezTo>
                  <a:pt x="2324983" y="3473864"/>
                  <a:pt x="2324983" y="3297823"/>
                  <a:pt x="2433561" y="3189245"/>
                </a:cubicBezTo>
                <a:lnTo>
                  <a:pt x="3219935" y="2402870"/>
                </a:lnTo>
                <a:cubicBezTo>
                  <a:pt x="3274224" y="2348582"/>
                  <a:pt x="3345379" y="2321437"/>
                  <a:pt x="3416534" y="2321437"/>
                </a:cubicBezTo>
                <a:close/>
                <a:moveTo>
                  <a:pt x="0" y="1384804"/>
                </a:moveTo>
                <a:lnTo>
                  <a:pt x="506920" y="1891724"/>
                </a:lnTo>
                <a:cubicBezTo>
                  <a:pt x="615498" y="2000302"/>
                  <a:pt x="615497" y="2176342"/>
                  <a:pt x="506919" y="2284921"/>
                </a:cubicBezTo>
                <a:lnTo>
                  <a:pt x="0" y="2791839"/>
                </a:lnTo>
                <a:close/>
                <a:moveTo>
                  <a:pt x="2119006" y="1023909"/>
                </a:moveTo>
                <a:cubicBezTo>
                  <a:pt x="2190162" y="1023908"/>
                  <a:pt x="2261317" y="1051054"/>
                  <a:pt x="2315606" y="1105343"/>
                </a:cubicBezTo>
                <a:lnTo>
                  <a:pt x="3101980" y="1891717"/>
                </a:lnTo>
                <a:cubicBezTo>
                  <a:pt x="3210558" y="2000296"/>
                  <a:pt x="3210558" y="2176337"/>
                  <a:pt x="3101980" y="2284914"/>
                </a:cubicBezTo>
                <a:lnTo>
                  <a:pt x="2315606" y="3071289"/>
                </a:lnTo>
                <a:cubicBezTo>
                  <a:pt x="2207028" y="3179867"/>
                  <a:pt x="2030987" y="3179867"/>
                  <a:pt x="1922408" y="3071289"/>
                </a:cubicBezTo>
                <a:lnTo>
                  <a:pt x="1136034" y="2284914"/>
                </a:lnTo>
                <a:cubicBezTo>
                  <a:pt x="1027455" y="2176337"/>
                  <a:pt x="1027455" y="2000296"/>
                  <a:pt x="1136034" y="1891716"/>
                </a:cubicBezTo>
                <a:lnTo>
                  <a:pt x="1922408" y="1105342"/>
                </a:lnTo>
                <a:cubicBezTo>
                  <a:pt x="1976697" y="1051053"/>
                  <a:pt x="2047852" y="1023909"/>
                  <a:pt x="2119006" y="1023909"/>
                </a:cubicBezTo>
                <a:close/>
                <a:moveTo>
                  <a:pt x="4714068" y="1023903"/>
                </a:moveTo>
                <a:cubicBezTo>
                  <a:pt x="4785223" y="1023903"/>
                  <a:pt x="4856377" y="1051048"/>
                  <a:pt x="4910667" y="1105337"/>
                </a:cubicBezTo>
                <a:lnTo>
                  <a:pt x="5697041" y="1891711"/>
                </a:lnTo>
                <a:cubicBezTo>
                  <a:pt x="5805619" y="2000289"/>
                  <a:pt x="5805619" y="2176331"/>
                  <a:pt x="5697041" y="2284909"/>
                </a:cubicBezTo>
                <a:lnTo>
                  <a:pt x="4910667" y="3071283"/>
                </a:lnTo>
                <a:cubicBezTo>
                  <a:pt x="4802089" y="3179862"/>
                  <a:pt x="4626047" y="3179861"/>
                  <a:pt x="4517469" y="3071283"/>
                </a:cubicBezTo>
                <a:lnTo>
                  <a:pt x="3731095" y="2284909"/>
                </a:lnTo>
                <a:cubicBezTo>
                  <a:pt x="3622516" y="2176331"/>
                  <a:pt x="3622516" y="2000289"/>
                  <a:pt x="3731095" y="1891711"/>
                </a:cubicBezTo>
                <a:lnTo>
                  <a:pt x="4517469" y="1105337"/>
                </a:lnTo>
                <a:cubicBezTo>
                  <a:pt x="4571758" y="1051048"/>
                  <a:pt x="4642912" y="1023903"/>
                  <a:pt x="4714068" y="1023903"/>
                </a:cubicBezTo>
                <a:close/>
                <a:moveTo>
                  <a:pt x="3027750" y="0"/>
                </a:moveTo>
                <a:lnTo>
                  <a:pt x="3805329" y="0"/>
                </a:lnTo>
                <a:lnTo>
                  <a:pt x="4399513" y="594184"/>
                </a:lnTo>
                <a:cubicBezTo>
                  <a:pt x="4508091" y="702762"/>
                  <a:pt x="4508091" y="878804"/>
                  <a:pt x="4399513" y="987382"/>
                </a:cubicBezTo>
                <a:lnTo>
                  <a:pt x="3613139" y="1773756"/>
                </a:lnTo>
                <a:cubicBezTo>
                  <a:pt x="3504560" y="1882335"/>
                  <a:pt x="3328519" y="1882335"/>
                  <a:pt x="3219941" y="1773756"/>
                </a:cubicBezTo>
                <a:lnTo>
                  <a:pt x="2433567" y="987382"/>
                </a:lnTo>
                <a:cubicBezTo>
                  <a:pt x="2324988" y="878804"/>
                  <a:pt x="2324989" y="702763"/>
                  <a:pt x="2433567" y="594184"/>
                </a:cubicBezTo>
                <a:close/>
                <a:moveTo>
                  <a:pt x="2791841" y="0"/>
                </a:moveTo>
                <a:lnTo>
                  <a:pt x="2315612" y="476229"/>
                </a:lnTo>
                <a:cubicBezTo>
                  <a:pt x="2207034" y="584808"/>
                  <a:pt x="2030993" y="584808"/>
                  <a:pt x="1922415" y="476230"/>
                </a:cubicBezTo>
                <a:lnTo>
                  <a:pt x="1446185" y="1"/>
                </a:lnTo>
                <a:close/>
                <a:moveTo>
                  <a:pt x="432697" y="0"/>
                </a:moveTo>
                <a:lnTo>
                  <a:pt x="1210263" y="0"/>
                </a:lnTo>
                <a:lnTo>
                  <a:pt x="1804453" y="594190"/>
                </a:lnTo>
                <a:cubicBezTo>
                  <a:pt x="1913031" y="702769"/>
                  <a:pt x="1913031" y="878810"/>
                  <a:pt x="1804453" y="987388"/>
                </a:cubicBezTo>
                <a:lnTo>
                  <a:pt x="1018079" y="1773762"/>
                </a:lnTo>
                <a:cubicBezTo>
                  <a:pt x="909500" y="1882341"/>
                  <a:pt x="733459" y="1882341"/>
                  <a:pt x="624881" y="1773762"/>
                </a:cubicBezTo>
                <a:lnTo>
                  <a:pt x="0" y="1148882"/>
                </a:lnTo>
                <a:lnTo>
                  <a:pt x="0" y="432696"/>
                </a:lnTo>
                <a:close/>
              </a:path>
            </a:pathLst>
          </a:custGeom>
        </p:spPr>
        <p:txBody>
          <a:bodyPr wrap="square">
            <a:noAutofit/>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0" y="0"/>
            <a:ext cx="5279257" cy="5530032"/>
          </a:xfrm>
          <a:custGeom>
            <a:avLst/>
            <a:gdLst>
              <a:gd name="connsiteX0" fmla="*/ 0 w 5279257"/>
              <a:gd name="connsiteY0" fmla="*/ 0 h 5530032"/>
              <a:gd name="connsiteX1" fmla="*/ 3641372 w 5279257"/>
              <a:gd name="connsiteY1" fmla="*/ 0 h 5530032"/>
              <a:gd name="connsiteX2" fmla="*/ 5010556 w 5279257"/>
              <a:gd name="connsiteY2" fmla="*/ 1369184 h 5530032"/>
              <a:gd name="connsiteX3" fmla="*/ 5010556 w 5279257"/>
              <a:gd name="connsiteY3" fmla="*/ 2666592 h 5530032"/>
              <a:gd name="connsiteX4" fmla="*/ 2415817 w 5279257"/>
              <a:gd name="connsiteY4" fmla="*/ 5261331 h 5530032"/>
              <a:gd name="connsiteX5" fmla="*/ 1118409 w 5279257"/>
              <a:gd name="connsiteY5" fmla="*/ 5261331 h 5530032"/>
              <a:gd name="connsiteX6" fmla="*/ 1 w 5279257"/>
              <a:gd name="connsiteY6" fmla="*/ 4142923 h 553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9257" h="5530032">
                <a:moveTo>
                  <a:pt x="0" y="0"/>
                </a:moveTo>
                <a:lnTo>
                  <a:pt x="3641372" y="0"/>
                </a:lnTo>
                <a:lnTo>
                  <a:pt x="5010556" y="1369184"/>
                </a:lnTo>
                <a:cubicBezTo>
                  <a:pt x="5368825" y="1727453"/>
                  <a:pt x="5368825" y="2308323"/>
                  <a:pt x="5010556" y="2666592"/>
                </a:cubicBezTo>
                <a:lnTo>
                  <a:pt x="2415817" y="5261331"/>
                </a:lnTo>
                <a:cubicBezTo>
                  <a:pt x="2057548" y="5619600"/>
                  <a:pt x="1476678" y="5619600"/>
                  <a:pt x="1118409" y="5261331"/>
                </a:cubicBezTo>
                <a:lnTo>
                  <a:pt x="1" y="4142923"/>
                </a:lnTo>
                <a:close/>
              </a:path>
            </a:pathLst>
          </a:custGeom>
        </p:spPr>
        <p:txBody>
          <a:bodyPr wrap="square">
            <a:noAutofit/>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28D3-987D-401E-95A8-72784AD93D33}" type="datetimeFigureOut">
              <a:rPr lang="zh-CN" altLang="en-US" smtClean="0"/>
              <a:pPr/>
              <a:t>2024/8/30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4A5A-5C6D-4E6F-81A3-06DF189A7A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4"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5" cstate="screen"/>
          <a:srcRect/>
          <a:stretch>
            <a:fillRect/>
          </a:stretch>
        </p:blipFill>
        <p:spPr/>
      </p:pic>
      <p:pic>
        <p:nvPicPr>
          <p:cNvPr id="21" name="图片占位符 20"/>
          <p:cNvPicPr>
            <a:picLocks noGrp="1" noChangeAspect="1"/>
          </p:cNvPicPr>
          <p:nvPr>
            <p:ph type="pic" sz="quarter" idx="10"/>
          </p:nvPr>
        </p:nvPicPr>
        <p:blipFill>
          <a:blip r:embed="rId6"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38" name="组合 37"/>
          <p:cNvGrpSpPr/>
          <p:nvPr/>
        </p:nvGrpSpPr>
        <p:grpSpPr>
          <a:xfrm>
            <a:off x="550545" y="2637155"/>
            <a:ext cx="2639060" cy="601980"/>
            <a:chOff x="602533" y="3311161"/>
            <a:chExt cx="1584325" cy="360000"/>
          </a:xfrm>
        </p:grpSpPr>
        <p:sp>
          <p:nvSpPr>
            <p:cNvPr id="3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602533" y="3398136"/>
              <a:ext cx="1584325" cy="183418"/>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人力资源管理师</a:t>
              </a:r>
            </a:p>
          </p:txBody>
        </p:sp>
      </p:gr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2" name="组合 1"/>
          <p:cNvGrpSpPr/>
          <p:nvPr/>
        </p:nvGrpSpPr>
        <p:grpSpPr>
          <a:xfrm>
            <a:off x="550545" y="3569335"/>
            <a:ext cx="2639060" cy="594360"/>
            <a:chOff x="602533" y="3311161"/>
            <a:chExt cx="1584325" cy="360000"/>
          </a:xfrm>
        </p:grpSpPr>
        <p:sp>
          <p:nvSpPr>
            <p:cNvPr id="3"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劳动关系协调师</a:t>
              </a:r>
            </a:p>
          </p:txBody>
        </p:sp>
      </p:grpSp>
      <p:grpSp>
        <p:nvGrpSpPr>
          <p:cNvPr id="5" name="组合 4"/>
          <p:cNvGrpSpPr/>
          <p:nvPr/>
        </p:nvGrpSpPr>
        <p:grpSpPr>
          <a:xfrm>
            <a:off x="550545" y="4448810"/>
            <a:ext cx="2639060" cy="594360"/>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中级经济师</a:t>
              </a:r>
            </a:p>
          </p:txBody>
        </p:sp>
      </p:grpSp>
      <p:pic>
        <p:nvPicPr>
          <p:cNvPr id="8" name="图片 7" descr="123456"/>
          <p:cNvPicPr>
            <a:picLocks noChangeAspect="1"/>
          </p:cNvPicPr>
          <p:nvPr/>
        </p:nvPicPr>
        <p:blipFill>
          <a:blip r:embed="rId7" cstate="print"/>
          <a:stretch>
            <a:fillRect/>
          </a:stretch>
        </p:blipFill>
        <p:spPr>
          <a:xfrm>
            <a:off x="460375" y="541020"/>
            <a:ext cx="974090" cy="974090"/>
          </a:xfrm>
          <a:prstGeom prst="rect">
            <a:avLst/>
          </a:prstGeom>
        </p:spPr>
      </p:pic>
      <p:grpSp>
        <p:nvGrpSpPr>
          <p:cNvPr id="9" name="组合 8"/>
          <p:cNvGrpSpPr/>
          <p:nvPr/>
        </p:nvGrpSpPr>
        <p:grpSpPr>
          <a:xfrm>
            <a:off x="550545" y="5372100"/>
            <a:ext cx="2639060" cy="594360"/>
            <a:chOff x="602533" y="3311161"/>
            <a:chExt cx="1584325" cy="360000"/>
          </a:xfrm>
        </p:grpSpPr>
        <p:sp>
          <p:nvSpPr>
            <p:cNvPr id="1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学历提升</a:t>
              </a:r>
            </a:p>
          </p:txBody>
        </p:sp>
      </p:grpSp>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66869911-D827-4FFC-AE15-2FCD29C9B449}"/>
              </a:ext>
            </a:extLst>
          </p:cNvPr>
          <p:cNvSpPr/>
          <p:nvPr/>
        </p:nvSpPr>
        <p:spPr>
          <a:xfrm>
            <a:off x="850538" y="559393"/>
            <a:ext cx="4834978"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6.</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影响人力资源供给预测的内容及其影响因素</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377FFD47-B13D-4FDD-8275-35F544999C25}"/>
              </a:ext>
            </a:extLst>
          </p:cNvPr>
          <p:cNvGraphicFramePr>
            <a:graphicFrameLocks noGrp="1"/>
          </p:cNvGraphicFramePr>
          <p:nvPr/>
        </p:nvGraphicFramePr>
        <p:xfrm>
          <a:off x="958697" y="1055293"/>
          <a:ext cx="10546117" cy="982980"/>
        </p:xfrm>
        <a:graphic>
          <a:graphicData uri="http://schemas.openxmlformats.org/drawingml/2006/table">
            <a:tbl>
              <a:tblPr>
                <a:tableStyleId>{5C22544A-7EE6-4342-B048-85BDC9FD1C3A}</a:tableStyleId>
              </a:tblPr>
              <a:tblGrid>
                <a:gridCol w="3330670">
                  <a:extLst>
                    <a:ext uri="{9D8B030D-6E8A-4147-A177-3AD203B41FA5}">
                      <a16:colId xmlns:a16="http://schemas.microsoft.com/office/drawing/2014/main" val="4139020427"/>
                    </a:ext>
                  </a:extLst>
                </a:gridCol>
                <a:gridCol w="7215447">
                  <a:extLst>
                    <a:ext uri="{9D8B030D-6E8A-4147-A177-3AD203B41FA5}">
                      <a16:colId xmlns:a16="http://schemas.microsoft.com/office/drawing/2014/main" val="890493679"/>
                    </a:ext>
                  </a:extLst>
                </a:gridCol>
              </a:tblGrid>
              <a:tr h="0">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外部劳动力市场</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地区性劳动力市场；全国劳动力市场</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73204847"/>
                  </a:ext>
                </a:extLst>
              </a:tr>
              <a:tr h="0">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对组织内部现有的人力资源状况有清晰的了解</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对人员和一般结构；了解现有人员技能水平；了解不久的将来员工会出于退休、晋升、调动、自愿流动、解雇。</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30893421"/>
                  </a:ext>
                </a:extLst>
              </a:tr>
            </a:tbl>
          </a:graphicData>
        </a:graphic>
      </p:graphicFrame>
      <p:sp>
        <p:nvSpPr>
          <p:cNvPr id="8" name="矩形 7">
            <a:extLst>
              <a:ext uri="{FF2B5EF4-FFF2-40B4-BE49-F238E27FC236}">
                <a16:creationId xmlns:a16="http://schemas.microsoft.com/office/drawing/2014/main" id="{281D7D2A-3FE8-4F7A-B9A3-BE8FDECEA10D}"/>
              </a:ext>
            </a:extLst>
          </p:cNvPr>
          <p:cNvSpPr/>
          <p:nvPr/>
        </p:nvSpPr>
        <p:spPr>
          <a:xfrm>
            <a:off x="850538" y="2556552"/>
            <a:ext cx="2743059"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企业内部供给预测方法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840FAB2B-4CCF-48D8-A81A-31E18CF5DDB1}"/>
              </a:ext>
            </a:extLst>
          </p:cNvPr>
          <p:cNvGraphicFramePr>
            <a:graphicFrameLocks noGrp="1"/>
          </p:cNvGraphicFramePr>
          <p:nvPr/>
        </p:nvGraphicFramePr>
        <p:xfrm>
          <a:off x="958698" y="3021253"/>
          <a:ext cx="10546116" cy="2080260"/>
        </p:xfrm>
        <a:graphic>
          <a:graphicData uri="http://schemas.openxmlformats.org/drawingml/2006/table">
            <a:tbl>
              <a:tblPr>
                <a:tableStyleId>{5C22544A-7EE6-4342-B048-85BDC9FD1C3A}</a:tableStyleId>
              </a:tblPr>
              <a:tblGrid>
                <a:gridCol w="2067135">
                  <a:extLst>
                    <a:ext uri="{9D8B030D-6E8A-4147-A177-3AD203B41FA5}">
                      <a16:colId xmlns:a16="http://schemas.microsoft.com/office/drawing/2014/main" val="689453072"/>
                    </a:ext>
                  </a:extLst>
                </a:gridCol>
                <a:gridCol w="8478981">
                  <a:extLst>
                    <a:ext uri="{9D8B030D-6E8A-4147-A177-3AD203B41FA5}">
                      <a16:colId xmlns:a16="http://schemas.microsoft.com/office/drawing/2014/main" val="1028644286"/>
                    </a:ext>
                  </a:extLst>
                </a:gridCol>
              </a:tblGrid>
              <a:tr h="0">
                <a:tc>
                  <a:txBody>
                    <a:bodyPr/>
                    <a:lstStyle/>
                    <a:p>
                      <a:pPr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人员替换分析法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altLang="en-US" sz="1600" b="1" kern="100" dirty="0">
                          <a:solidFill>
                            <a:srgbClr val="002060"/>
                          </a:solidFill>
                          <a:effectLst/>
                          <a:latin typeface="黑体" panose="02010609060101010101" pitchFamily="49" charset="-122"/>
                          <a:ea typeface="黑体" panose="02010609060101010101" pitchFamily="49" charset="-122"/>
                        </a:rPr>
                        <a:t>针对具体职位进行人力资源供给预测的方法</a:t>
                      </a:r>
                      <a:endParaRPr lang="en-US" alt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针对</a:t>
                      </a:r>
                      <a:r>
                        <a:rPr lang="zh-CN" altLang="en-US" sz="1600" b="1" u="sng" kern="100" dirty="0">
                          <a:solidFill>
                            <a:srgbClr val="002060"/>
                          </a:solidFill>
                          <a:effectLst/>
                          <a:latin typeface="黑体" panose="02010609060101010101" pitchFamily="49" charset="-122"/>
                          <a:ea typeface="黑体" panose="02010609060101010101" pitchFamily="49" charset="-122"/>
                        </a:rPr>
                        <a:t>组织</a:t>
                      </a:r>
                      <a:r>
                        <a:rPr lang="zh-CN" sz="1600" b="1" u="sng" kern="100" dirty="0">
                          <a:solidFill>
                            <a:srgbClr val="002060"/>
                          </a:solidFill>
                          <a:effectLst/>
                          <a:latin typeface="黑体" panose="02010609060101010101" pitchFamily="49" charset="-122"/>
                          <a:ea typeface="黑体" panose="02010609060101010101" pitchFamily="49" charset="-122"/>
                        </a:rPr>
                        <a:t>内部的某个或某些特定的职位，确定能够在未来承担该职位工作的合格候选人</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主要强调从组织内部选拔合适的候选人担任相关职位尤其是更高级职位的做法</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3</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有利于激励员工士气；降低招聘成本；为未来的职位填补需要提前做好准备</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83845342"/>
                  </a:ext>
                </a:extLst>
              </a:tr>
              <a:tr h="553720">
                <a:tc>
                  <a:txBody>
                    <a:bodyPr/>
                    <a:lstStyle/>
                    <a:p>
                      <a:pPr algn="just">
                        <a:lnSpc>
                          <a:spcPct val="150000"/>
                        </a:lnSpc>
                        <a:spcAft>
                          <a:spcPts val="0"/>
                        </a:spcAft>
                      </a:pPr>
                      <a:r>
                        <a:rPr lang="en-US" sz="1600" b="1" u="sng" kern="100" dirty="0">
                          <a:solidFill>
                            <a:srgbClr val="002060"/>
                          </a:solidFill>
                          <a:effectLst/>
                          <a:latin typeface="黑体" panose="02010609060101010101" pitchFamily="49" charset="-122"/>
                          <a:ea typeface="黑体" panose="02010609060101010101" pitchFamily="49" charset="-122"/>
                        </a:rPr>
                        <a:t>2.</a:t>
                      </a:r>
                      <a:r>
                        <a:rPr lang="zh-CN" sz="1600" b="1" u="sng" kern="100" dirty="0">
                          <a:solidFill>
                            <a:srgbClr val="002060"/>
                          </a:solidFill>
                          <a:effectLst/>
                          <a:latin typeface="黑体" panose="02010609060101010101" pitchFamily="49" charset="-122"/>
                          <a:ea typeface="黑体" panose="02010609060101010101" pitchFamily="49" charset="-122"/>
                        </a:rPr>
                        <a:t>马尔科夫分析方法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altLang="en-US" sz="1600" b="1" u="sng" kern="100" dirty="0">
                          <a:solidFill>
                            <a:srgbClr val="002060"/>
                          </a:solidFill>
                          <a:effectLst/>
                          <a:latin typeface="黑体" panose="02010609060101010101" pitchFamily="49" charset="-122"/>
                          <a:ea typeface="黑体" panose="02010609060101010101" pitchFamily="49" charset="-122"/>
                        </a:rPr>
                        <a:t>基于多种职位以及人员流动状况进行人力资源供给预测的方法</a:t>
                      </a:r>
                      <a:endParaRPr lang="en-US" altLang="zh-CN" sz="1600" b="1" u="sng"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u="sng" kern="100" dirty="0">
                          <a:solidFill>
                            <a:srgbClr val="002060"/>
                          </a:solidFill>
                          <a:effectLst/>
                          <a:latin typeface="黑体" panose="02010609060101010101" pitchFamily="49" charset="-122"/>
                          <a:ea typeface="黑体" panose="02010609060101010101" pitchFamily="49" charset="-122"/>
                        </a:rPr>
                        <a:t>利用一种所谓转移矩阵的统计分析程序来进行人力资源供给预测</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91038294"/>
                  </a:ext>
                </a:extLst>
              </a:tr>
            </a:tbl>
          </a:graphicData>
        </a:graphic>
      </p:graphicFrame>
    </p:spTree>
    <p:extLst>
      <p:ext uri="{BB962C8B-B14F-4D97-AF65-F5344CB8AC3E}">
        <p14:creationId xmlns:p14="http://schemas.microsoft.com/office/powerpoint/2010/main" val="2500868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96459"/>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关于绩效评价技术的说法，错误的是（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强制分布法要求评估者将被评估者的绩效结果放入一个类似于正态分布的标准中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行为观察量表法是指列出评估指标，要求评估者在观察的基础上将员工的工作行为与评价标准进行对照，以判断该行为出现的频率或完成程度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图尺度评价是指将每项工作的特定行为用一张等级表（从最积极的行为到最消极的行为）进行反映，评估者只需将员工的行为对号入座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简单排序法是指评价者把所有员工按照业绩的顺序排列起来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考点：绩效管理工具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关于绩效管理工具的说法，正确的是（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目标管理法的假设之一是员工天生不喜欢工作，只要有可能就会逃避工作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标杆超越法设计流程中选择标杆时，标杆企业不需要有卓越的业绩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关键绩效指标必须是数量类指标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与目标管理法和标杆超越法相比，关键绩效指标法与平衡计分法更适用于企业战略重大调整期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511078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考点：绩效管理工具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关干绩效管理工具的说法，正确的是（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目标管理法的假设之一是员工是愿意工作的，而不是逃避工作的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目标管理法比关键绩效指标法更适合用于企业战略调整期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标杆超越法强调标杆企业应该与本企业高度相似并且属于同一行业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关键绩效指标必须是数量类指标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关于绩效管理工具中的平衡计分卡法的说法，错误的是（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这种方法的实施成本很高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这种方法避免了仅仅关注财务指标的弊端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这种方法实现了评估系统与控制系统的结合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这种方法着眼于企业的短期目标实现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64464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考点：绩效管理工具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关于关键绩效指标法的表述，错误的有（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是反映企业关键绩效指标贡献的评价依据和量化指标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是对重点活动的反映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指标不是一成不变的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指标类型包括数量类和质量类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要求同类型职位的关键绩效指标必须保持一致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考点：绩效反馈面谈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关于绩效面谈的说法，正确的是（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在绩效面谈中，主管人员应当将重点放在对员工进行批评和教育方面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主管人员应该主导绩效面谈，可以随时打断员工的陈述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主管人员可以利用在公司食堂吃午餐的时间与员工进行绩效面谈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在绩效面谈时，主管人员应当以积极的方式结束谈话</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7539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考点：绩效反馈面谈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关于绩效反馈面谈的说法，错误的是（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应采取赞扬与建设性批评结合的方式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分析不良绩效产生的原因并探讨解决方案才是面谈的核心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面谈中员工应认真倾听，避免对立和冲突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应开诚布公，客观解释绩效现状，切忌含糊笼统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为了避免走入绩效面谈中的“理解不足”误区，管理者应采取的行是（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在面谈结束时，归纳并确认谈话内容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尽量避免同时对两件以上的事情发问</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多提一些开放性的问题，引发员工思考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尽量考虑对方的立场，以同情的态度提出建议</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4338373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55023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考点：绩效改进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找出工作绩效差距，制定并实施有针对性的改进计划来提高员工绩效水平的过程称为（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绩效反馈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绩效改进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一家企业在整个业务流程的所有环节上都努力运用科学的方法提高效率减少失误率，以使整个流程达到最优状态来满足客户的要求，这种绩效改进方法是（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标杆超越法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B.ISO</a:t>
            </a:r>
            <a:r>
              <a:rPr lang="zh-CN" altLang="en-US" sz="1600" b="1" kern="100" dirty="0">
                <a:solidFill>
                  <a:srgbClr val="002060"/>
                </a:solidFill>
                <a:latin typeface="黑体" pitchFamily="49" charset="-122"/>
                <a:ea typeface="黑体" pitchFamily="49" charset="-122"/>
                <a:cs typeface="Times New Roman" panose="02020603050405020304" pitchFamily="18" charset="0"/>
              </a:rPr>
              <a:t>质量管理体系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卓越绩效标准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六西格玛管理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72070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考点：绩效改进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关于绩效改进方法的说法，错误的是（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卓越绩效标准关注组织的管理理念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六西格玛管理关注组织业务流程的误差率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C.ISO</a:t>
            </a:r>
            <a:r>
              <a:rPr lang="zh-CN" altLang="en-US" sz="1600" b="1" kern="100" dirty="0">
                <a:solidFill>
                  <a:srgbClr val="002060"/>
                </a:solidFill>
                <a:latin typeface="黑体" pitchFamily="49" charset="-122"/>
                <a:ea typeface="黑体" pitchFamily="49" charset="-122"/>
                <a:cs typeface="Times New Roman" panose="02020603050405020304" pitchFamily="18" charset="0"/>
              </a:rPr>
              <a:t>质量管理体系关注组织产品或服务的生产过程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标杆超越法中的企业标杆必须是管理水平相当、业绩相近的企业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对绩效改进效果进行评价的维度不包括（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员工对绩效改进结果的反应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员工能力素质的提升程度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员工工作心态调整的程度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员工工作方式的改进效果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67006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考点：绩效考核结果的应用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企业可以根据绩效考核结果划分出四种类型的员工，关于针对这四种员工应当采取的措施的说法，正确的有（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应该对堕落型员工进行适当的惩罚以促使其改善绩效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应该对贡献型员工给予必要的奖励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应该对冲锋型员工进行绩效辅导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应该对安分型员工进行必要的培训以提升其工作技能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应该对防守型员工加以更严密的监督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绩效考核后，组织可以通过对员工（  ）的交叉分析，将员工划分成安分型、贡献型、堕落型和冲锋型四种类型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工作分析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人际关系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工作经验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工作态度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034989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考点：绩效考核结果的应用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绩效考核的结果可以应用的方面不包括（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招聘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人员调配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奖金分配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入、离职办理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考点：团队绩效考核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知识型团队的绩效考核指标不包括（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追求员工工作态度的过程型指标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判断工作产出成果的效益型指标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追求投入产出比例的效率型指标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追求长远影响的递延型指标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171566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考点：团队绩效考核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关于团队绩效考核的说法，正确的是（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确定团队绩效考核指标与个人绩效考核指标的方法无明显差异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在进行团队绩效考核时，成员之间不应进行沟通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团队绩效考核指标可采用工作流程图方法确定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团队绩效考核主要评价团队负责人的绩效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建立团队层面绩效考核指标的方法包括（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利用客户关系图来确定团队绩效考核指标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利用组织绩效指标来确定团队绩效考核指标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利用绩效金字塔来确定团队绩效考核指标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利用工作分析图来确定团队绩效考核指标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利用工作流程图来确定团队绩效考核指标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250510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考点：团队绩效考核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对知识型团队的绩效考核，应以（  ）为导向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员工的特征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员工的态度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关于跨部门团队绩效考核的说法，错误的是（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跨部门团队绩效考核的关键是做好考核的标准化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跨部门团队的绩效考核应当建立以人为本的考核制度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在跨部门的绩效考核中，各部门要建立不同的考核标准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矩阵制的组织结构适宜采用跨部门团队的绩效考核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774359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5CF919D-D863-4A83-BBC8-859809556CCD}"/>
              </a:ext>
            </a:extLst>
          </p:cNvPr>
          <p:cNvSpPr/>
          <p:nvPr/>
        </p:nvSpPr>
        <p:spPr>
          <a:xfrm>
            <a:off x="820586" y="487359"/>
            <a:ext cx="4834978" cy="442878"/>
          </a:xfrm>
          <a:prstGeom prst="rect">
            <a:avLst/>
          </a:prstGeom>
        </p:spPr>
        <p:txBody>
          <a:bodyPr wrap="none">
            <a:spAutoFit/>
          </a:bodyPr>
          <a:lstStyle/>
          <a:p>
            <a:pPr>
              <a:lnSpc>
                <a:spcPct val="150000"/>
              </a:lnSpc>
            </a:pPr>
            <a:r>
              <a:rPr lang="zh-CN" altLang="en-US" b="1" u="sng" kern="100" dirty="0">
                <a:solidFill>
                  <a:srgbClr val="002060"/>
                </a:solidFill>
                <a:latin typeface="黑体" pitchFamily="49" charset="-122"/>
                <a:ea typeface="黑体" pitchFamily="49" charset="-122"/>
                <a:cs typeface="Times New Roman" panose="02020603050405020304" pitchFamily="18" charset="0"/>
              </a:rPr>
              <a:t>第二节  人力资源供求平衡的基本对策与方法</a:t>
            </a:r>
            <a:endParaRPr lang="zh-CN" altLang="zh-CN" sz="1600" kern="100" dirty="0">
              <a:solidFill>
                <a:srgbClr val="002060"/>
              </a:solidFill>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57EBD954-7B68-4027-A607-03C3AA8D6784}"/>
              </a:ext>
            </a:extLst>
          </p:cNvPr>
          <p:cNvGraphicFramePr>
            <a:graphicFrameLocks noGrp="1"/>
          </p:cNvGraphicFramePr>
          <p:nvPr/>
        </p:nvGraphicFramePr>
        <p:xfrm>
          <a:off x="692150" y="1298575"/>
          <a:ext cx="11127318" cy="4949113"/>
        </p:xfrm>
        <a:graphic>
          <a:graphicData uri="http://schemas.openxmlformats.org/drawingml/2006/table">
            <a:tbl>
              <a:tblPr>
                <a:tableStyleId>{5C22544A-7EE6-4342-B048-85BDC9FD1C3A}</a:tableStyleId>
              </a:tblPr>
              <a:tblGrid>
                <a:gridCol w="558512">
                  <a:extLst>
                    <a:ext uri="{9D8B030D-6E8A-4147-A177-3AD203B41FA5}">
                      <a16:colId xmlns:a16="http://schemas.microsoft.com/office/drawing/2014/main" val="119251158"/>
                    </a:ext>
                  </a:extLst>
                </a:gridCol>
                <a:gridCol w="1721173">
                  <a:extLst>
                    <a:ext uri="{9D8B030D-6E8A-4147-A177-3AD203B41FA5}">
                      <a16:colId xmlns:a16="http://schemas.microsoft.com/office/drawing/2014/main" val="1675223510"/>
                    </a:ext>
                  </a:extLst>
                </a:gridCol>
                <a:gridCol w="8847633">
                  <a:extLst>
                    <a:ext uri="{9D8B030D-6E8A-4147-A177-3AD203B41FA5}">
                      <a16:colId xmlns:a16="http://schemas.microsoft.com/office/drawing/2014/main" val="2263278893"/>
                    </a:ext>
                  </a:extLst>
                </a:gridCol>
              </a:tblGrid>
              <a:tr h="187635">
                <a:tc rowSpan="4">
                  <a:txBody>
                    <a:bodyPr/>
                    <a:lstStyle/>
                    <a:p>
                      <a:pPr algn="just">
                        <a:lnSpc>
                          <a:spcPct val="150000"/>
                        </a:lnSpc>
                        <a:spcAft>
                          <a:spcPts val="0"/>
                        </a:spcAft>
                      </a:pPr>
                      <a:r>
                        <a:rPr lang="en-US" sz="1400" b="1" kern="100" dirty="0">
                          <a:solidFill>
                            <a:srgbClr val="002060"/>
                          </a:solidFill>
                          <a:effectLst/>
                          <a:latin typeface="黑体" pitchFamily="49" charset="-122"/>
                          <a:ea typeface="黑体" pitchFamily="49" charset="-122"/>
                        </a:rPr>
                        <a:t>1.</a:t>
                      </a: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人力供给与需求的平衡</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ctr">
                        <a:lnSpc>
                          <a:spcPct val="150000"/>
                        </a:lnSpc>
                        <a:spcAft>
                          <a:spcPts val="0"/>
                        </a:spcAft>
                      </a:pPr>
                      <a:r>
                        <a:rPr lang="zh-CN" sz="1400" b="1" kern="100">
                          <a:solidFill>
                            <a:srgbClr val="002060"/>
                          </a:solidFill>
                          <a:effectLst/>
                          <a:latin typeface="黑体" pitchFamily="49" charset="-122"/>
                          <a:ea typeface="黑体" pitchFamily="49" charset="-122"/>
                        </a:rPr>
                        <a:t>不平衡情况</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ctr">
                        <a:lnSpc>
                          <a:spcPct val="150000"/>
                        </a:lnSpc>
                        <a:spcAft>
                          <a:spcPts val="0"/>
                        </a:spcAft>
                      </a:pPr>
                      <a:r>
                        <a:rPr lang="zh-CN" sz="1400" b="1" kern="100">
                          <a:solidFill>
                            <a:srgbClr val="002060"/>
                          </a:solidFill>
                          <a:effectLst/>
                          <a:latin typeface="黑体" pitchFamily="49" charset="-122"/>
                          <a:ea typeface="黑体" pitchFamily="49" charset="-122"/>
                        </a:rPr>
                        <a:t>对策</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4276696395"/>
                  </a:ext>
                </a:extLst>
              </a:tr>
              <a:tr h="1670316">
                <a:tc vMerge="1">
                  <a:txBody>
                    <a:bodyPr/>
                    <a:lstStyle/>
                    <a:p>
                      <a:endParaRPr lang="zh-CN" altLang="en-US"/>
                    </a:p>
                  </a:txBody>
                  <a:tcPr/>
                </a:tc>
                <a:tc>
                  <a:txBody>
                    <a:bodyPr/>
                    <a:lstStyle/>
                    <a:p>
                      <a:pPr indent="140335" algn="just">
                        <a:lnSpc>
                          <a:spcPct val="150000"/>
                        </a:lnSpc>
                        <a:spcAft>
                          <a:spcPts val="0"/>
                        </a:spcAft>
                      </a:pPr>
                      <a:r>
                        <a:rPr lang="zh-CN" sz="1400" b="1" kern="100" dirty="0">
                          <a:solidFill>
                            <a:srgbClr val="002060"/>
                          </a:solidFill>
                          <a:effectLst/>
                          <a:latin typeface="黑体" pitchFamily="49" charset="-122"/>
                          <a:ea typeface="黑体" pitchFamily="49" charset="-122"/>
                        </a:rPr>
                        <a:t>供给小于需求</a:t>
                      </a:r>
                    </a:p>
                    <a:p>
                      <a:pPr algn="ctr">
                        <a:lnSpc>
                          <a:spcPct val="150000"/>
                        </a:lnSpc>
                        <a:spcAft>
                          <a:spcPts val="0"/>
                        </a:spcAft>
                      </a:pPr>
                      <a:r>
                        <a:rPr lang="zh-CN" sz="1400" b="1" kern="100" dirty="0">
                          <a:solidFill>
                            <a:srgbClr val="002060"/>
                          </a:solidFill>
                          <a:effectLst/>
                          <a:latin typeface="黑体" pitchFamily="49" charset="-122"/>
                          <a:ea typeface="黑体" pitchFamily="49" charset="-122"/>
                        </a:rPr>
                        <a:t>（不足）</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1</a:t>
                      </a:r>
                      <a:r>
                        <a:rPr lang="zh-CN" sz="1400" b="1" kern="100">
                          <a:solidFill>
                            <a:srgbClr val="002060"/>
                          </a:solidFill>
                          <a:effectLst/>
                          <a:latin typeface="黑体" pitchFamily="49" charset="-122"/>
                          <a:ea typeface="黑体" pitchFamily="49" charset="-122"/>
                        </a:rPr>
                        <a:t>）延长现有员工的工作时间</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2</a:t>
                      </a:r>
                      <a:r>
                        <a:rPr lang="zh-CN" sz="1400" b="1" kern="100">
                          <a:solidFill>
                            <a:srgbClr val="002060"/>
                          </a:solidFill>
                          <a:effectLst/>
                          <a:latin typeface="黑体" pitchFamily="49" charset="-122"/>
                          <a:ea typeface="黑体" pitchFamily="49" charset="-122"/>
                        </a:rPr>
                        <a:t>）做好招募工作</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3</a:t>
                      </a:r>
                      <a:r>
                        <a:rPr lang="zh-CN" sz="1400" b="1" kern="100">
                          <a:solidFill>
                            <a:srgbClr val="002060"/>
                          </a:solidFill>
                          <a:effectLst/>
                          <a:latin typeface="黑体" pitchFamily="49" charset="-122"/>
                          <a:ea typeface="黑体" pitchFamily="49" charset="-122"/>
                        </a:rPr>
                        <a:t>）降低现有人员的流失率</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4</a:t>
                      </a:r>
                      <a:r>
                        <a:rPr lang="zh-CN" sz="1400" b="1" kern="100">
                          <a:solidFill>
                            <a:srgbClr val="002060"/>
                          </a:solidFill>
                          <a:effectLst/>
                          <a:latin typeface="黑体" pitchFamily="49" charset="-122"/>
                          <a:ea typeface="黑体" pitchFamily="49" charset="-122"/>
                        </a:rPr>
                        <a:t>）通过改进生产技术、优化工作流程、加强员工培训等方式提高员工的工作效率来减少人员数量的需求</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5</a:t>
                      </a:r>
                      <a:r>
                        <a:rPr lang="zh-CN" sz="1400" b="1" kern="100">
                          <a:solidFill>
                            <a:srgbClr val="002060"/>
                          </a:solidFill>
                          <a:effectLst/>
                          <a:latin typeface="黑体" pitchFamily="49" charset="-122"/>
                          <a:ea typeface="黑体" pitchFamily="49" charset="-122"/>
                        </a:rPr>
                        <a:t>）将组织中的部分非核心业务通过外包的方式处理</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2322037181"/>
                  </a:ext>
                </a:extLst>
              </a:tr>
              <a:tr h="1034882">
                <a:tc vMerge="1">
                  <a:txBody>
                    <a:bodyPr/>
                    <a:lstStyle/>
                    <a:p>
                      <a:endParaRPr lang="zh-CN" altLang="en-US"/>
                    </a:p>
                  </a:txBody>
                  <a:tcPr/>
                </a:tc>
                <a:tc>
                  <a:txBody>
                    <a:bodyPr/>
                    <a:lstStyle/>
                    <a:p>
                      <a:pPr algn="l">
                        <a:lnSpc>
                          <a:spcPct val="150000"/>
                        </a:lnSpc>
                        <a:spcAft>
                          <a:spcPts val="0"/>
                        </a:spcAft>
                      </a:pPr>
                      <a:r>
                        <a:rPr lang="zh-CN" sz="1400" b="1" kern="100" dirty="0">
                          <a:solidFill>
                            <a:srgbClr val="002060"/>
                          </a:solidFill>
                          <a:effectLst/>
                          <a:latin typeface="黑体" pitchFamily="49" charset="-122"/>
                          <a:ea typeface="黑体" pitchFamily="49" charset="-122"/>
                        </a:rPr>
                        <a:t>供给大于需求</a:t>
                      </a: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（过剩）</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1</a:t>
                      </a:r>
                      <a:r>
                        <a:rPr lang="zh-CN" sz="1400" b="1" kern="100">
                          <a:solidFill>
                            <a:srgbClr val="002060"/>
                          </a:solidFill>
                          <a:effectLst/>
                          <a:latin typeface="黑体" pitchFamily="49" charset="-122"/>
                          <a:ea typeface="黑体" pitchFamily="49" charset="-122"/>
                        </a:rPr>
                        <a:t>）冻结雇佣；</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2</a:t>
                      </a:r>
                      <a:r>
                        <a:rPr lang="zh-CN" sz="1400" b="1" kern="100">
                          <a:solidFill>
                            <a:srgbClr val="002060"/>
                          </a:solidFill>
                          <a:effectLst/>
                          <a:latin typeface="黑体" pitchFamily="49" charset="-122"/>
                          <a:ea typeface="黑体" pitchFamily="49" charset="-122"/>
                        </a:rPr>
                        <a:t>）鼓励员工提前退休；</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3</a:t>
                      </a:r>
                      <a:r>
                        <a:rPr lang="zh-CN" sz="1400" b="1" kern="100">
                          <a:solidFill>
                            <a:srgbClr val="002060"/>
                          </a:solidFill>
                          <a:effectLst/>
                          <a:latin typeface="黑体" pitchFamily="49" charset="-122"/>
                          <a:ea typeface="黑体" pitchFamily="49" charset="-122"/>
                        </a:rPr>
                        <a:t>）</a:t>
                      </a:r>
                      <a:r>
                        <a:rPr lang="zh-CN" sz="1400" b="1" u="sng" kern="100">
                          <a:solidFill>
                            <a:srgbClr val="002060"/>
                          </a:solidFill>
                          <a:effectLst/>
                          <a:latin typeface="黑体" pitchFamily="49" charset="-122"/>
                          <a:ea typeface="黑体" pitchFamily="49" charset="-122"/>
                        </a:rPr>
                        <a:t>缩短每位现有员工的工作时间</a:t>
                      </a:r>
                      <a:endParaRPr lang="zh-CN" sz="1400" b="1" kern="100">
                        <a:solidFill>
                          <a:srgbClr val="002060"/>
                        </a:solidFill>
                        <a:effectLst/>
                        <a:latin typeface="黑体" pitchFamily="49" charset="-122"/>
                        <a:ea typeface="黑体" pitchFamily="49" charset="-122"/>
                      </a:endParaRP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4</a:t>
                      </a:r>
                      <a:r>
                        <a:rPr lang="zh-CN" sz="1400" b="1" kern="100">
                          <a:solidFill>
                            <a:srgbClr val="002060"/>
                          </a:solidFill>
                          <a:effectLst/>
                          <a:latin typeface="黑体" pitchFamily="49" charset="-122"/>
                          <a:ea typeface="黑体" pitchFamily="49" charset="-122"/>
                        </a:rPr>
                        <a:t>）临时性解雇或永久性裁员</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5</a:t>
                      </a:r>
                      <a:r>
                        <a:rPr lang="zh-CN" sz="1400" b="1" kern="100">
                          <a:solidFill>
                            <a:srgbClr val="002060"/>
                          </a:solidFill>
                          <a:effectLst/>
                          <a:latin typeface="黑体" pitchFamily="49" charset="-122"/>
                          <a:ea typeface="黑体" pitchFamily="49" charset="-122"/>
                        </a:rPr>
                        <a:t>）</a:t>
                      </a:r>
                      <a:r>
                        <a:rPr lang="zh-CN" sz="1400" b="1" u="sng" kern="100">
                          <a:solidFill>
                            <a:srgbClr val="002060"/>
                          </a:solidFill>
                          <a:effectLst/>
                          <a:latin typeface="黑体" pitchFamily="49" charset="-122"/>
                          <a:ea typeface="黑体" pitchFamily="49" charset="-122"/>
                        </a:rPr>
                        <a:t>对富余人员实行培训</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2183108086"/>
                  </a:ext>
                </a:extLst>
              </a:tr>
              <a:tr h="1458505">
                <a:tc vMerge="1">
                  <a:txBody>
                    <a:bodyPr/>
                    <a:lstStyle/>
                    <a:p>
                      <a:endParaRPr lang="zh-CN" altLang="en-US"/>
                    </a:p>
                  </a:txBody>
                  <a:tcPr/>
                </a:tc>
                <a:tc>
                  <a:txBody>
                    <a:bodyPr/>
                    <a:lstStyle/>
                    <a:p>
                      <a:pPr algn="l">
                        <a:lnSpc>
                          <a:spcPct val="150000"/>
                        </a:lnSpc>
                        <a:spcAft>
                          <a:spcPts val="0"/>
                        </a:spcAft>
                      </a:pPr>
                      <a:r>
                        <a:rPr lang="zh-CN" sz="1400" b="1" kern="100" dirty="0">
                          <a:solidFill>
                            <a:srgbClr val="002060"/>
                          </a:solidFill>
                          <a:effectLst/>
                          <a:latin typeface="黑体" pitchFamily="49" charset="-122"/>
                          <a:ea typeface="黑体" pitchFamily="49" charset="-122"/>
                        </a:rPr>
                        <a:t>（供求平衡）</a:t>
                      </a:r>
                    </a:p>
                    <a:p>
                      <a:pPr algn="l">
                        <a:lnSpc>
                          <a:spcPct val="150000"/>
                        </a:lnSpc>
                        <a:spcAft>
                          <a:spcPts val="0"/>
                        </a:spcAft>
                      </a:pPr>
                      <a:r>
                        <a:rPr lang="zh-CN" sz="1400" b="1" kern="100" dirty="0">
                          <a:solidFill>
                            <a:srgbClr val="002060"/>
                          </a:solidFill>
                          <a:effectLst/>
                          <a:latin typeface="黑体" pitchFamily="49" charset="-122"/>
                          <a:ea typeface="黑体" pitchFamily="49" charset="-122"/>
                        </a:rPr>
                        <a:t>结构不匹配</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1</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加强对现有人员的培训开发</a:t>
                      </a:r>
                      <a:endParaRPr lang="zh-CN" sz="1400" b="1" kern="100" dirty="0">
                        <a:solidFill>
                          <a:srgbClr val="002060"/>
                        </a:solidFill>
                        <a:effectLst/>
                        <a:latin typeface="黑体" pitchFamily="49" charset="-122"/>
                        <a:ea typeface="黑体" pitchFamily="49" charset="-122"/>
                      </a:endParaRP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2</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在现有人员胜任未来的工作有困难的情况下，组织需要通过到期或终止劳动合同、自然退休等方式，让一些员工离开组织，同时从阻止外部招聘高素质的新员工为未来新的工作需要储备足够的人才</a:t>
                      </a:r>
                      <a:endParaRPr lang="zh-CN" sz="1400" b="1" kern="100" dirty="0">
                        <a:solidFill>
                          <a:srgbClr val="002060"/>
                        </a:solidFill>
                        <a:effectLst/>
                        <a:latin typeface="黑体" pitchFamily="49" charset="-122"/>
                        <a:ea typeface="黑体" pitchFamily="49" charset="-122"/>
                      </a:endParaRP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3</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将技能不足的老员工逐渐替换到辅助性的工作岗位上</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3120549488"/>
                  </a:ext>
                </a:extLst>
              </a:tr>
            </a:tbl>
          </a:graphicData>
        </a:graphic>
      </p:graphicFrame>
      <p:sp>
        <p:nvSpPr>
          <p:cNvPr id="14" name="矩形 13">
            <a:extLst>
              <a:ext uri="{FF2B5EF4-FFF2-40B4-BE49-F238E27FC236}">
                <a16:creationId xmlns:a16="http://schemas.microsoft.com/office/drawing/2014/main" id="{15CF919D-D863-4A83-BBC8-859809556CCD}"/>
              </a:ext>
            </a:extLst>
          </p:cNvPr>
          <p:cNvSpPr/>
          <p:nvPr/>
        </p:nvSpPr>
        <p:spPr>
          <a:xfrm>
            <a:off x="956052" y="790744"/>
            <a:ext cx="3379451" cy="507831"/>
          </a:xfrm>
          <a:prstGeom prst="rect">
            <a:avLst/>
          </a:prstGeom>
        </p:spPr>
        <p:txBody>
          <a:bodyPr wrap="none">
            <a:spAutoFit/>
          </a:bodyPr>
          <a:lstStyle/>
          <a:p>
            <a:pPr>
              <a:lnSpc>
                <a:spcPct val="150000"/>
              </a:lnSpc>
            </a:pP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8.</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人力资源供求平衡的基本对策</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97181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关于知识型团队的绩效考核的说法，正确的有（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效率型指标能够反映知识型团队的工作产出成果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风险型指标能够判断不确定性风险的数量和对团队及其成员的危害程度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效益型指标能够反映知识型团队所付出的成本和投入产出比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递延型指标能够反映知识型团队的工作过程和工作结果对客户、投资者、团队成员的长远影响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知识型团队的绩效考核应该以行为为导向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考点：国际人力资源的绩效考核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跨国公司对员工的绩效考核（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更关注当期业绩而非长远发展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更倾向于基于结果的绩效考核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更注重管理者和员工的沟通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更重视个人、团队和公司目标的密切结合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更强调企业的长远发展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6549143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8785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首先是给老王打分，老王家庭比较困难，苗经理想到自己也曾经困难过，而且老王是部门内两位副经理中工作年限较长的一位，多年来对部门各项工作的安排都积极拥护，尽管不少工作差强人意，但苗经理仍然把他评为：优秀。然后是给小赵打分，虽说小赵的各项工作，干得不错。但小赵年初刚来时，有一次上班时间玩游戏，被巡视的上级领导逮住。搞得苗经理自己很没面子，想到这儿，苗经理把小赵评为：基本合格。至于小钱，工作能力和工作态度实在一般，工作中还出过几次大的差错，按道理应该给个不合格。但想到小钱不好惹，为了避免将来发生冲突，苗经理把他确定在合格档次上。年终绩效考核结束后，公司发现像苗经理这样稀里糊涂考核员工绩效的管理人员还不少，为了提高绩效考核质量，决定对全体管理者进行相关培训。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）苗经理对老王的绩效评价，陷入了（  ）误区。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年资倾向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盲点效应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晕轮效应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职位倾向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）苗经理对小赵的绩效评价，陷入了（  ）误区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过严倾向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近因倾向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晕轮效应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首因效应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）苗经理对小钱的绩效评价，陷入了（  ）误区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刻板印象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近因倾向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过宽倾向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首因效应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）该公司对苗经理等人进行绩效评价主体培训的内容应当包括（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绩效考核的理论和技术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工作绩效的多角度性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绩效考核误区的类型及其避免方法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激励员工提升绩效的技巧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238410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0C30B57B-FD1A-4749-B37D-C636DB6427E6}"/>
              </a:ext>
            </a:extLst>
          </p:cNvPr>
          <p:cNvSpPr txBox="1"/>
          <p:nvPr/>
        </p:nvSpPr>
        <p:spPr>
          <a:xfrm>
            <a:off x="3515557" y="2485748"/>
            <a:ext cx="5308847" cy="1569660"/>
          </a:xfrm>
          <a:prstGeom prst="rect">
            <a:avLst/>
          </a:prstGeom>
          <a:noFill/>
        </p:spPr>
        <p:txBody>
          <a:bodyPr wrap="square" rtlCol="0">
            <a:spAutoFit/>
          </a:bodyPr>
          <a:lstStyle/>
          <a:p>
            <a:r>
              <a:rPr lang="en-US" altLang="zh-CN" sz="9600" b="1" dirty="0">
                <a:solidFill>
                  <a:srgbClr val="002060"/>
                </a:solidFill>
                <a:latin typeface="黑体" panose="02010609060101010101" pitchFamily="49" charset="-122"/>
                <a:ea typeface="黑体" panose="02010609060101010101" pitchFamily="49" charset="-122"/>
              </a:rPr>
              <a:t>THANK</a:t>
            </a:r>
            <a:endParaRPr lang="zh-CN" altLang="en-US" sz="9600" b="1" dirty="0">
              <a:solidFill>
                <a:srgbClr val="00206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88095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405D422-3CFF-4521-9C84-9AE6EE0256B9}"/>
              </a:ext>
            </a:extLst>
          </p:cNvPr>
          <p:cNvSpPr/>
          <p:nvPr/>
        </p:nvSpPr>
        <p:spPr>
          <a:xfrm>
            <a:off x="820586" y="614730"/>
            <a:ext cx="3440365" cy="369332"/>
          </a:xfrm>
          <a:prstGeom prst="rect">
            <a:avLst/>
          </a:prstGeom>
        </p:spPr>
        <p:txBody>
          <a:bodyPr wrap="none">
            <a:spAutoFit/>
          </a:bodyPr>
          <a:lstStyle/>
          <a:p>
            <a:r>
              <a:rPr lang="en-US" altLang="zh-CN" b="1" u="sng" kern="100" dirty="0">
                <a:solidFill>
                  <a:srgbClr val="002060"/>
                </a:solidFill>
                <a:latin typeface="黑体" pitchFamily="49" charset="-122"/>
                <a:ea typeface="黑体" pitchFamily="49" charset="-122"/>
                <a:cs typeface="Times New Roman" panose="02020603050405020304" pitchFamily="18" charset="0"/>
              </a:rPr>
              <a:t>9.</a:t>
            </a:r>
            <a:r>
              <a:rPr lang="zh-CN" altLang="zh-CN" b="1" u="sng" kern="100" dirty="0">
                <a:solidFill>
                  <a:srgbClr val="002060"/>
                </a:solidFill>
                <a:latin typeface="黑体" pitchFamily="49" charset="-122"/>
                <a:ea typeface="黑体" pitchFamily="49" charset="-122"/>
                <a:cs typeface="Times New Roman" panose="02020603050405020304" pitchFamily="18" charset="0"/>
              </a:rPr>
              <a:t>人力资源供求平衡的分析方法</a:t>
            </a:r>
            <a:endParaRPr lang="zh-CN" altLang="en-US" dirty="0">
              <a:solidFill>
                <a:srgbClr val="002060"/>
              </a:solidFill>
              <a:latin typeface="黑体" pitchFamily="49" charset="-122"/>
              <a:ea typeface="黑体" pitchFamily="49" charset="-122"/>
            </a:endParaRPr>
          </a:p>
        </p:txBody>
      </p:sp>
      <p:graphicFrame>
        <p:nvGraphicFramePr>
          <p:cNvPr id="7" name="表格 6">
            <a:extLst>
              <a:ext uri="{FF2B5EF4-FFF2-40B4-BE49-F238E27FC236}">
                <a16:creationId xmlns:a16="http://schemas.microsoft.com/office/drawing/2014/main" id="{554A0029-4AF9-4FC7-BFEF-1647706BE026}"/>
              </a:ext>
            </a:extLst>
          </p:cNvPr>
          <p:cNvGraphicFramePr>
            <a:graphicFrameLocks noGrp="1"/>
          </p:cNvGraphicFramePr>
          <p:nvPr/>
        </p:nvGraphicFramePr>
        <p:xfrm>
          <a:off x="907899" y="1298575"/>
          <a:ext cx="8490102" cy="2082930"/>
        </p:xfrm>
        <a:graphic>
          <a:graphicData uri="http://schemas.openxmlformats.org/drawingml/2006/table">
            <a:tbl>
              <a:tblPr>
                <a:tableStyleId>{5C22544A-7EE6-4342-B048-85BDC9FD1C3A}</a:tableStyleId>
              </a:tblPr>
              <a:tblGrid>
                <a:gridCol w="4255052">
                  <a:extLst>
                    <a:ext uri="{9D8B030D-6E8A-4147-A177-3AD203B41FA5}">
                      <a16:colId xmlns:a16="http://schemas.microsoft.com/office/drawing/2014/main" val="2582212022"/>
                    </a:ext>
                  </a:extLst>
                </a:gridCol>
                <a:gridCol w="1404684">
                  <a:extLst>
                    <a:ext uri="{9D8B030D-6E8A-4147-A177-3AD203B41FA5}">
                      <a16:colId xmlns:a16="http://schemas.microsoft.com/office/drawing/2014/main" val="4149958544"/>
                    </a:ext>
                  </a:extLst>
                </a:gridCol>
                <a:gridCol w="2830366">
                  <a:extLst>
                    <a:ext uri="{9D8B030D-6E8A-4147-A177-3AD203B41FA5}">
                      <a16:colId xmlns:a16="http://schemas.microsoft.com/office/drawing/2014/main" val="3775447786"/>
                    </a:ext>
                  </a:extLst>
                </a:gridCol>
              </a:tblGrid>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方法</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速度</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员工受伤害程度</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12054719"/>
                  </a:ext>
                </a:extLst>
              </a:tr>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裁员</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91185555"/>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提前退休</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慢</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低</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54600191"/>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雇佣临时员工或劳务派遣人员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61450765"/>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外包、离岸经营和移民</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中等</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24966276"/>
                  </a:ext>
                </a:extLst>
              </a:tr>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调整薪酬和工作时数</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中等</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59977476"/>
                  </a:ext>
                </a:extLst>
              </a:tr>
            </a:tbl>
          </a:graphicData>
        </a:graphic>
      </p:graphicFrame>
    </p:spTree>
    <p:extLst>
      <p:ext uri="{BB962C8B-B14F-4D97-AF65-F5344CB8AC3E}">
        <p14:creationId xmlns:p14="http://schemas.microsoft.com/office/powerpoint/2010/main" val="18455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考点：人力资源规划的内容、流程与意义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公司人力资源部门制定未来几年的人力资源规划时，应当首先从解（  ）人手。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组织结构和业务流程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外部劳动力市场状况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竞争对手的情况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公司的战略规划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狭义的人力资源规划专指组织的（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人员供求规划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雇用规划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薪酬福利规划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培训开发规划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8274136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考点：人力资源规划的内容、流程与意义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  ）属于人力资源规划的意义和作用。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有利于组织战略目标的实现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有利于组织整体人力资源管理系统的稳定性、一致性和有效性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有助于组织对人工成本的合理控制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有助于组织开展绩效管理和人员培训</a:t>
            </a: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有助于薪酬管理的效率提升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关于人力资源需求预测的影响因素，表述错误的是（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组织战略会受到组织在未来发展战略和竞争战略的重要影响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产品和服务会受到国家宏观政策调整以及消费者对产品或服务的消费偏好改变的影响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技术因素主要源自新技术的采用比如生产自动化、人工智能等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组织变革包括组织结构调整或国际贸易环境的变化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922948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55023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近年来，随着越来越多的人在网上购物，某物流公司的员工人数迅速增加，这体现出影响人力需求的因素是（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国际贸易环境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组织提供的服务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组织变革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企业在预测未来人力资源需求时，有时会给予某一种关键的经营或管理指标与人力资源需求量之间的关系来进行预测，这种方法属于（  ）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007996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0988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关于人力资源需求预测中的经验判断法的说法，正确的是（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经验判断法主要适用于规模较大、结构复杂的组织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经验判断法是组织各级领导根据自己的经验和直觉确定组织未来人员需求的方法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经验判断法是一种精确的预测方法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经验判断法是一种定量的预测方法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 （  ）是根据一个组织的雇佣水平在最近若干年的总体变化趋势，来预测组织在未来某一时期的人力资源需求数量的方法。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人员核查法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16558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关于人力资源需求预测方法的说法，正确的有（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经验判断法是一种定性的主观判断法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回归分析法是一种定量的预测方法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德尔菲法要求专家们一起开会集体进行需求预测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定量的需求预测方法准确性往往比较高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定性的需求预测方法过于主观，不适合使用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关于企业在使用德尔菲法进行人员需求预测时应注意的问题，表述正确的是（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专家的挑选要有代表性，专家人数至少为</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需要给专家提供充分的资料和信息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问题的表述尽量模糊，让专家能够独立判断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问题设计要合理，专家一次可以回答较多问题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3544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由多名专家采用多轮、匿名方式对组织未来人力资源需求进行预测的方法是（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德尔菲法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时间序列法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回归分析法是一种定量分析方法，首先建立人力资源需求数量与其影响因素之间的（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函数关系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比例关系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74024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考点：人力资源供给预测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关于人力资源供给预测的说法，错误的是（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它要求企业能够获得的人力资源数量、质量和结构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它不需要了解外部劳动力市场的供给情况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它常常需要用到人力资源技能库中的信息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它可能会用到马尔科夫分析法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关于人力资源供给预测的说法，错误的是同量來需资人自</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马尔科夫分析法主要采用转移矩阵的统计分析程序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人员替换法有利于激励员工士气，降低招聘成本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马尔科夫分析法和人员替换法是人力资源需求预测的方法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人力资源供给状况一定会受到外部劳动力市场总体供给情况的影响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51812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BCEFB4BA-EF17-4A40-B4C3-9BBAC5A53A63}"/>
              </a:ext>
            </a:extLst>
          </p:cNvPr>
          <p:cNvSpPr txBox="1"/>
          <p:nvPr/>
        </p:nvSpPr>
        <p:spPr>
          <a:xfrm>
            <a:off x="1092200" y="1298575"/>
            <a:ext cx="10007600" cy="4154984"/>
          </a:xfrm>
          <a:prstGeom prst="rect">
            <a:avLst/>
          </a:prstGeom>
          <a:noFill/>
        </p:spPr>
        <p:txBody>
          <a:bodyPr wrap="square" rtlCol="0">
            <a:spAutoFit/>
          </a:bodyPr>
          <a:lstStyle/>
          <a:p>
            <a:r>
              <a:rPr lang="zh-CN" altLang="en-US" sz="6600" b="1" dirty="0">
                <a:solidFill>
                  <a:srgbClr val="002060"/>
                </a:solidFill>
                <a:latin typeface="黑体" panose="02010609060101010101" pitchFamily="49" charset="-122"/>
                <a:ea typeface="黑体" panose="02010609060101010101" pitchFamily="49" charset="-122"/>
              </a:rPr>
              <a:t>       中级经济师  </a:t>
            </a:r>
            <a:endParaRPr lang="en-US" altLang="zh-CN" sz="6600" b="1" dirty="0">
              <a:solidFill>
                <a:srgbClr val="002060"/>
              </a:solidFill>
              <a:latin typeface="黑体" panose="02010609060101010101" pitchFamily="49" charset="-122"/>
              <a:ea typeface="黑体" panose="02010609060101010101" pitchFamily="49" charset="-122"/>
            </a:endParaRPr>
          </a:p>
          <a:p>
            <a:r>
              <a:rPr lang="en-US" altLang="zh-CN" sz="6600" b="1" dirty="0">
                <a:solidFill>
                  <a:srgbClr val="002060"/>
                </a:solidFill>
                <a:latin typeface="黑体" panose="02010609060101010101" pitchFamily="49" charset="-122"/>
                <a:ea typeface="黑体" panose="02010609060101010101" pitchFamily="49" charset="-122"/>
              </a:rPr>
              <a:t>      </a:t>
            </a:r>
            <a:r>
              <a:rPr lang="zh-CN" altLang="en-US" sz="5400" b="1" dirty="0">
                <a:solidFill>
                  <a:srgbClr val="002060"/>
                </a:solidFill>
                <a:latin typeface="黑体" panose="02010609060101010101" pitchFamily="49" charset="-122"/>
                <a:ea typeface="黑体" panose="02010609060101010101" pitchFamily="49" charset="-122"/>
              </a:rPr>
              <a:t>人力资源管理专业</a:t>
            </a:r>
            <a:endParaRPr lang="en-US" altLang="zh-CN" sz="5400" b="1" dirty="0">
              <a:solidFill>
                <a:srgbClr val="002060"/>
              </a:solidFill>
              <a:latin typeface="黑体" panose="02010609060101010101" pitchFamily="49" charset="-122"/>
              <a:ea typeface="黑体" panose="02010609060101010101" pitchFamily="49" charset="-122"/>
            </a:endParaRPr>
          </a:p>
          <a:p>
            <a:endParaRPr lang="en-US" altLang="zh-CN" sz="4400" b="1" dirty="0">
              <a:solidFill>
                <a:srgbClr val="002060"/>
              </a:solidFill>
              <a:latin typeface="黑体" panose="02010609060101010101" pitchFamily="49" charset="-122"/>
              <a:ea typeface="黑体" panose="02010609060101010101" pitchFamily="49" charset="-122"/>
            </a:endParaRPr>
          </a:p>
          <a:p>
            <a:r>
              <a:rPr lang="zh-CN" altLang="en-US" sz="4400" b="1" dirty="0">
                <a:solidFill>
                  <a:srgbClr val="002060"/>
                </a:solidFill>
                <a:latin typeface="黑体" panose="02010609060101010101" pitchFamily="49" charset="-122"/>
                <a:ea typeface="黑体" panose="02010609060101010101" pitchFamily="49" charset="-122"/>
              </a:rPr>
              <a:t>               </a:t>
            </a:r>
            <a:endParaRPr lang="en-US" altLang="zh-CN" sz="4400" b="1" dirty="0">
              <a:solidFill>
                <a:srgbClr val="002060"/>
              </a:solidFill>
              <a:latin typeface="黑体" panose="02010609060101010101" pitchFamily="49" charset="-122"/>
              <a:ea typeface="黑体" panose="02010609060101010101" pitchFamily="49" charset="-122"/>
            </a:endParaRPr>
          </a:p>
          <a:p>
            <a:r>
              <a:rPr lang="en-US" altLang="zh-CN" sz="4400" b="1" dirty="0">
                <a:solidFill>
                  <a:srgbClr val="002060"/>
                </a:solidFill>
                <a:latin typeface="黑体" panose="02010609060101010101" pitchFamily="49" charset="-122"/>
                <a:ea typeface="黑体" panose="02010609060101010101" pitchFamily="49" charset="-122"/>
              </a:rPr>
              <a:t>           </a:t>
            </a:r>
            <a:r>
              <a:rPr lang="zh-CN" altLang="en-US" sz="4400" b="1" dirty="0">
                <a:solidFill>
                  <a:srgbClr val="002060"/>
                </a:solidFill>
                <a:latin typeface="黑体" panose="02010609060101010101" pitchFamily="49" charset="-122"/>
                <a:ea typeface="黑体" panose="02010609060101010101" pitchFamily="49" charset="-122"/>
              </a:rPr>
              <a:t>主讲：周润芝</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0164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考点：人力资源供给预测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某公司在进行人力资源供给预测时，针对某些关键职位，细致分析了组织内部能够填补该职位空缺的合格候选人，这种预测方法属于（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超势预测法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转移矩阵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企业面临需求大于供给时，可采取的措施有（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员工加班加点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返聘退休员工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部分业务外包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降低员工离职率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冻结人员雇佣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92693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当组织面临人力资源需求小于供给时，适合采用的组织对策有（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改进生产技术、优化工作流程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加强人力资源招募工作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延长现有员工的工作时间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鼓励员工提前退休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对富余人员进行培训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考点：人力资源供求平衡的方法分析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企业在评估内部的人力资源供给情况时可以采用的工具是（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劳动力市场供给趋势表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竞争对手劳动力需求分析图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员工技能数据库</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本行业人员流动率分析表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058142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在减少未来出现劳动力过剩的方法中，表述正确的是（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载员、降薪、职位调动等见效速度快，员工受伤害程度高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职位分享见效速度中等，员工受伤害程度高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冻结雇用见效速度慢，员工受伤害程度中等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鼓励提前退休见效速度慢，员工受伤害程度低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关于人力资源外包与离岸经营的说法，错误的是（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被外包出去的工作最好是“模块化的”工作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在选择外包服务供应商时，该机构的规模越大越好、历史越长越好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离岸经营意味着将工作岗位从一个国家转移到另一个国家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可以离岸经营的工作岗位仅限于工作范围窄和非常初级的简单工作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916402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837495"/>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关于非带薪休假的说法，错误的有（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非带薪休假是指通过短期内减少员工的带薪工作日，降低人工成本，避免解雇员工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非带薪休假是指通过保持单位时间的薪酬水平不变，但是减少全体员工的工作时间来避免裁员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员工们之间还可以通过自觉转让工作时间为彼此提供帮助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有助于企业保存现金或是保证现金流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企业可以长期使用学习笔记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某企业自成立后发展限速，随着市场份额的不断扩大，企业人员数量中</a:t>
            </a:r>
            <a:r>
              <a:rPr lang="en-US" altLang="zh-CN" sz="1600" b="1" kern="100" dirty="0">
                <a:solidFill>
                  <a:srgbClr val="002060"/>
                </a:solidFill>
                <a:latin typeface="黑体" pitchFamily="49" charset="-122"/>
                <a:ea typeface="黑体" pitchFamily="49" charset="-122"/>
                <a:cs typeface="Times New Roman" panose="02020603050405020304" pitchFamily="18" charset="0"/>
              </a:rPr>
              <a:t>2500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人增加到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6000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但是随着市场产能过剩，市场空间逐步缩小，企业决定采取收级战略，再加上该企业的产品类型较为单一，所以企业整体的人员余情况比较严重。而与业同时，内部有些部门却还存在着人手不足和明显的人岗不匹配现象。在行业不景气的大形势下，未来如何维持企业运营并保持一定增长，需要企业充分利用现有的人力资源，以满足战略发展的需要，对此，该企业的管理者感到很困惑。</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勤工身气根据以上资料，回答下列问题：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）更好地利用现有人力资源，该企业需要重点做好的人力资源管理工作有（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人力资源优化配置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提高员工福利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招聘新员工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人力资源规划有业企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302767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8609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某企业自成立后发展限速，随着市场份额的不断扩大，企业人员数量中</a:t>
            </a:r>
            <a:r>
              <a:rPr lang="en-US" altLang="zh-CN" sz="1600" b="1" kern="100" dirty="0">
                <a:solidFill>
                  <a:srgbClr val="002060"/>
                </a:solidFill>
                <a:latin typeface="黑体" pitchFamily="49" charset="-122"/>
                <a:ea typeface="黑体" pitchFamily="49" charset="-122"/>
                <a:cs typeface="Times New Roman" panose="02020603050405020304" pitchFamily="18" charset="0"/>
              </a:rPr>
              <a:t>2500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人增加到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6000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但是随着市场产能过剩，市场空间逐步缩小，企业决定采取收级战略，再加上该企业的产品类型较为单一，所以企业整体的人员余情况比较严重。而与业同时，内部有些部门却还存在着人手不足和明显的人岗不匹配现象。在行业不景气的大形势下，未来如何维持企业运营并保持一定增长，需要企业充分利用现有的人力资源，以满足战略发展的需要，对此，该企业的管理者感到很困惑。</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勤工身气根据以上资料，回答下列问题：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）该企业当前面临的人员余问题，反映了（  ）对人力资源需求的影响。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企业战略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人力资源供给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产品市场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）解决该企业内部有些部门人才短缺的方法有（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本部门员工加班加点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通过改进生产技术提高效率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对其他部门中可用的富余人员再培训后转到人才紧缺部门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在本部门内进行职位分享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）对企业整体人员过剩的情况，企业可以采取的方法有（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职位外包</a:t>
            </a:r>
            <a:r>
              <a:rPr lang="en-US" altLang="zh-CN" sz="1600" b="1" kern="100" dirty="0">
                <a:solidFill>
                  <a:srgbClr val="002060"/>
                </a:solidFill>
                <a:latin typeface="黑体" pitchFamily="49" charset="-122"/>
                <a:ea typeface="黑体" pitchFamily="49" charset="-122"/>
                <a:cs typeface="Times New Roman" panose="02020603050405020304" pitchFamily="18" charset="0"/>
              </a:rPr>
              <a:t>           B.</a:t>
            </a:r>
            <a:r>
              <a:rPr lang="zh-CN" altLang="en-US" sz="1600" b="1" kern="100" dirty="0">
                <a:solidFill>
                  <a:srgbClr val="002060"/>
                </a:solidFill>
                <a:latin typeface="黑体" pitchFamily="49" charset="-122"/>
                <a:ea typeface="黑体" pitchFamily="49" charset="-122"/>
                <a:cs typeface="Times New Roman" panose="02020603050405020304" pitchFamily="18" charset="0"/>
              </a:rPr>
              <a:t>裁员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鼓励提前退休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冻结雇佣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30413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87B10BAB-D8E5-4B85-B734-0CAE88C3DE61}"/>
              </a:ext>
            </a:extLst>
          </p:cNvPr>
          <p:cNvSpPr/>
          <p:nvPr/>
        </p:nvSpPr>
        <p:spPr>
          <a:xfrm>
            <a:off x="2971118" y="2635089"/>
            <a:ext cx="5280613" cy="769441"/>
          </a:xfrm>
          <a:prstGeom prst="rect">
            <a:avLst/>
          </a:prstGeom>
        </p:spPr>
        <p:txBody>
          <a:bodyPr wrap="none">
            <a:spAutoFit/>
          </a:bodyPr>
          <a:lstStyle/>
          <a:p>
            <a:r>
              <a:rPr lang="zh-CN" altLang="en-US" sz="4400" b="1" kern="100" dirty="0">
                <a:solidFill>
                  <a:srgbClr val="002060"/>
                </a:solidFill>
                <a:latin typeface="黑体" pitchFamily="49" charset="-122"/>
                <a:ea typeface="黑体" pitchFamily="49" charset="-122"/>
                <a:cs typeface="Times New Roman" panose="02020603050405020304" pitchFamily="18" charset="0"/>
              </a:rPr>
              <a:t>第六章    </a:t>
            </a:r>
            <a:r>
              <a:rPr lang="zh-CN" altLang="zh-CN" sz="4400" b="1" dirty="0">
                <a:solidFill>
                  <a:srgbClr val="002060"/>
                </a:solidFill>
                <a:latin typeface="黑体" pitchFamily="49" charset="-122"/>
                <a:ea typeface="黑体" pitchFamily="49" charset="-122"/>
              </a:rPr>
              <a:t>人员甄选</a:t>
            </a:r>
            <a:endParaRPr lang="zh-CN" altLang="en-US" sz="4400" dirty="0">
              <a:solidFill>
                <a:srgbClr val="002060"/>
              </a:solidFill>
              <a:latin typeface="黑体" pitchFamily="49" charset="-122"/>
              <a:ea typeface="黑体" pitchFamily="49" charset="-122"/>
            </a:endParaRPr>
          </a:p>
        </p:txBody>
      </p:sp>
    </p:spTree>
    <p:extLst>
      <p:ext uri="{BB962C8B-B14F-4D97-AF65-F5344CB8AC3E}">
        <p14:creationId xmlns:p14="http://schemas.microsoft.com/office/powerpoint/2010/main" val="1587671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4098" name="Picture 2" descr="C:\Users\samsung\Desktop\第二部分 导图\图第六章.png"/>
          <p:cNvPicPr>
            <a:picLocks noChangeAspect="1" noChangeArrowheads="1"/>
          </p:cNvPicPr>
          <p:nvPr/>
        </p:nvPicPr>
        <p:blipFill>
          <a:blip r:embed="rId4" cstate="print"/>
          <a:srcRect/>
          <a:stretch>
            <a:fillRect/>
          </a:stretch>
        </p:blipFill>
        <p:spPr bwMode="auto">
          <a:xfrm>
            <a:off x="1270000" y="1298575"/>
            <a:ext cx="9008533" cy="4069291"/>
          </a:xfrm>
          <a:prstGeom prst="rect">
            <a:avLst/>
          </a:prstGeom>
          <a:noFill/>
        </p:spPr>
      </p:pic>
    </p:spTree>
    <p:extLst>
      <p:ext uri="{BB962C8B-B14F-4D97-AF65-F5344CB8AC3E}">
        <p14:creationId xmlns:p14="http://schemas.microsoft.com/office/powerpoint/2010/main" val="1587671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663ABDBC-383E-48BC-8ABA-35302F3E656E}"/>
              </a:ext>
            </a:extLst>
          </p:cNvPr>
          <p:cNvSpPr/>
          <p:nvPr/>
        </p:nvSpPr>
        <p:spPr>
          <a:xfrm>
            <a:off x="958698" y="523806"/>
            <a:ext cx="2743059" cy="442878"/>
          </a:xfrm>
          <a:prstGeom prst="rect">
            <a:avLst/>
          </a:prstGeom>
        </p:spPr>
        <p:txBody>
          <a:bodyPr wrap="none">
            <a:spAutoFit/>
          </a:bodyPr>
          <a:lstStyle/>
          <a:p>
            <a:pPr>
              <a:lnSpc>
                <a:spcPct val="150000"/>
              </a:lnSpc>
            </a:pPr>
            <a:r>
              <a:rPr lang="zh-CN" altLang="en-US" b="1" u="sng" kern="100" dirty="0">
                <a:solidFill>
                  <a:srgbClr val="002060"/>
                </a:solidFill>
                <a:latin typeface="黑体" pitchFamily="49" charset="-122"/>
                <a:ea typeface="黑体" pitchFamily="49" charset="-122"/>
                <a:cs typeface="Times New Roman" panose="02020603050405020304" pitchFamily="18" charset="0"/>
              </a:rPr>
              <a:t>第一节  甄选及其有效性</a:t>
            </a:r>
            <a:endParaRPr lang="zh-CN" altLang="zh-CN" sz="1600" kern="100" dirty="0">
              <a:solidFill>
                <a:srgbClr val="002060"/>
              </a:solidFill>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17B70CB7-81F3-408B-A0C1-3B2CB374C104}"/>
              </a:ext>
            </a:extLst>
          </p:cNvPr>
          <p:cNvGraphicFramePr>
            <a:graphicFrameLocks noGrp="1"/>
          </p:cNvGraphicFramePr>
          <p:nvPr>
            <p:extLst>
              <p:ext uri="{D42A27DB-BD31-4B8C-83A1-F6EECF244321}">
                <p14:modId xmlns:p14="http://schemas.microsoft.com/office/powerpoint/2010/main" val="1912232361"/>
              </p:ext>
            </p:extLst>
          </p:nvPr>
        </p:nvGraphicFramePr>
        <p:xfrm>
          <a:off x="1040764" y="1450232"/>
          <a:ext cx="10330649" cy="758635"/>
        </p:xfrm>
        <a:graphic>
          <a:graphicData uri="http://schemas.openxmlformats.org/drawingml/2006/table">
            <a:tbl>
              <a:tblPr>
                <a:tableStyleId>{5C22544A-7EE6-4342-B048-85BDC9FD1C3A}</a:tableStyleId>
              </a:tblPr>
              <a:tblGrid>
                <a:gridCol w="10330649">
                  <a:extLst>
                    <a:ext uri="{9D8B030D-6E8A-4147-A177-3AD203B41FA5}">
                      <a16:colId xmlns:a16="http://schemas.microsoft.com/office/drawing/2014/main" val="2466363542"/>
                    </a:ext>
                  </a:extLst>
                </a:gridCol>
              </a:tblGrid>
              <a:tr h="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指通过运用一定的工具和手段对招募到的求职者进行鉴别和考察，区分他们的人格特点与知识技能水平、预测他们的未来工作绩效，从而最终挑选出组织所需要的，最为恰当的职位空缺填补者的过程。</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38963882"/>
                  </a:ext>
                </a:extLst>
              </a:tr>
            </a:tbl>
          </a:graphicData>
        </a:graphic>
      </p:graphicFrame>
      <p:sp>
        <p:nvSpPr>
          <p:cNvPr id="8" name="矩形 7">
            <a:extLst>
              <a:ext uri="{FF2B5EF4-FFF2-40B4-BE49-F238E27FC236}">
                <a16:creationId xmlns:a16="http://schemas.microsoft.com/office/drawing/2014/main" id="{AF694FDD-A974-4A23-8D5D-C5AEED58F290}"/>
              </a:ext>
            </a:extLst>
          </p:cNvPr>
          <p:cNvSpPr/>
          <p:nvPr/>
        </p:nvSpPr>
        <p:spPr>
          <a:xfrm>
            <a:off x="731837" y="2628921"/>
            <a:ext cx="4495512" cy="460382"/>
          </a:xfrm>
          <a:prstGeom prst="rect">
            <a:avLst/>
          </a:prstGeom>
        </p:spPr>
        <p:txBody>
          <a:bodyPr wrap="squar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甄选对组织的价值与意义</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C10CF0B5-8D64-4ED5-8455-717FBE742970}"/>
              </a:ext>
            </a:extLst>
          </p:cNvPr>
          <p:cNvGraphicFramePr>
            <a:graphicFrameLocks noGrp="1"/>
          </p:cNvGraphicFramePr>
          <p:nvPr>
            <p:extLst>
              <p:ext uri="{D42A27DB-BD31-4B8C-83A1-F6EECF244321}">
                <p14:modId xmlns:p14="http://schemas.microsoft.com/office/powerpoint/2010/main" val="2765815726"/>
              </p:ext>
            </p:extLst>
          </p:nvPr>
        </p:nvGraphicFramePr>
        <p:xfrm>
          <a:off x="996021" y="3277477"/>
          <a:ext cx="10330649" cy="1170115"/>
        </p:xfrm>
        <a:graphic>
          <a:graphicData uri="http://schemas.openxmlformats.org/drawingml/2006/table">
            <a:tbl>
              <a:tblPr>
                <a:tableStyleId>{5C22544A-7EE6-4342-B048-85BDC9FD1C3A}</a:tableStyleId>
              </a:tblPr>
              <a:tblGrid>
                <a:gridCol w="10330649">
                  <a:extLst>
                    <a:ext uri="{9D8B030D-6E8A-4147-A177-3AD203B41FA5}">
                      <a16:colId xmlns:a16="http://schemas.microsoft.com/office/drawing/2014/main" val="2535033340"/>
                    </a:ext>
                  </a:extLst>
                </a:gridCol>
              </a:tblGrid>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符合企业需要的优秀员工是确保组织战略目标达成的最根本保障</a:t>
                      </a:r>
                    </a:p>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弥补甄选决策失误的代价可能极高</a:t>
                      </a:r>
                    </a:p>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甄选决策失误可能对员工本人造成伤害</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38972349"/>
                  </a:ext>
                </a:extLst>
              </a:tr>
            </a:tbl>
          </a:graphicData>
        </a:graphic>
      </p:graphicFrame>
      <p:sp>
        <p:nvSpPr>
          <p:cNvPr id="14" name="矩形 13">
            <a:extLst>
              <a:ext uri="{FF2B5EF4-FFF2-40B4-BE49-F238E27FC236}">
                <a16:creationId xmlns:a16="http://schemas.microsoft.com/office/drawing/2014/main" id="{663ABDBC-383E-48BC-8ABA-35302F3E656E}"/>
              </a:ext>
            </a:extLst>
          </p:cNvPr>
          <p:cNvSpPr/>
          <p:nvPr/>
        </p:nvSpPr>
        <p:spPr>
          <a:xfrm>
            <a:off x="956099" y="957915"/>
            <a:ext cx="1813317"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人员甄选概念</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40507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0B1575E1-6028-49E3-92D5-2CF45126AA10}"/>
              </a:ext>
            </a:extLst>
          </p:cNvPr>
          <p:cNvSpPr/>
          <p:nvPr/>
        </p:nvSpPr>
        <p:spPr>
          <a:xfrm>
            <a:off x="1109928" y="487376"/>
            <a:ext cx="2743059"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甄选的可靠性和有效性</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8C18E333-5D39-4870-BAD6-91F4D416133E}"/>
              </a:ext>
            </a:extLst>
          </p:cNvPr>
          <p:cNvGraphicFramePr>
            <a:graphicFrameLocks noGrp="1"/>
          </p:cNvGraphicFramePr>
          <p:nvPr>
            <p:extLst>
              <p:ext uri="{D42A27DB-BD31-4B8C-83A1-F6EECF244321}">
                <p14:modId xmlns:p14="http://schemas.microsoft.com/office/powerpoint/2010/main" val="2091764338"/>
              </p:ext>
            </p:extLst>
          </p:nvPr>
        </p:nvGraphicFramePr>
        <p:xfrm>
          <a:off x="692150" y="983311"/>
          <a:ext cx="10679264" cy="5345846"/>
        </p:xfrm>
        <a:graphic>
          <a:graphicData uri="http://schemas.openxmlformats.org/drawingml/2006/table">
            <a:tbl>
              <a:tblPr>
                <a:tableStyleId>{5C22544A-7EE6-4342-B048-85BDC9FD1C3A}</a:tableStyleId>
              </a:tblPr>
              <a:tblGrid>
                <a:gridCol w="1599993">
                  <a:extLst>
                    <a:ext uri="{9D8B030D-6E8A-4147-A177-3AD203B41FA5}">
                      <a16:colId xmlns:a16="http://schemas.microsoft.com/office/drawing/2014/main" val="2222110490"/>
                    </a:ext>
                  </a:extLst>
                </a:gridCol>
                <a:gridCol w="9079271">
                  <a:extLst>
                    <a:ext uri="{9D8B030D-6E8A-4147-A177-3AD203B41FA5}">
                      <a16:colId xmlns:a16="http://schemas.microsoft.com/office/drawing/2014/main" val="74852254"/>
                    </a:ext>
                  </a:extLst>
                </a:gridCol>
              </a:tblGrid>
              <a:tr h="429448">
                <a:tc rowSpan="4">
                  <a:txBody>
                    <a:bodyPr/>
                    <a:lstStyle/>
                    <a:p>
                      <a:pPr algn="l">
                        <a:lnSpc>
                          <a:spcPct val="150000"/>
                        </a:lnSpc>
                        <a:spcAft>
                          <a:spcPts val="0"/>
                        </a:spcAft>
                      </a:pPr>
                      <a:r>
                        <a:rPr lang="en-US" sz="1150" b="1" kern="0" dirty="0">
                          <a:solidFill>
                            <a:srgbClr val="002060"/>
                          </a:solidFill>
                          <a:effectLst/>
                          <a:latin typeface="黑体" panose="02010609060101010101" pitchFamily="49" charset="-122"/>
                          <a:ea typeface="黑体" panose="02010609060101010101" pitchFamily="49" charset="-122"/>
                        </a:rPr>
                        <a:t>(1)</a:t>
                      </a:r>
                      <a:r>
                        <a:rPr lang="zh-CN" sz="1150" b="1" kern="0" dirty="0">
                          <a:solidFill>
                            <a:srgbClr val="002060"/>
                          </a:solidFill>
                          <a:effectLst/>
                          <a:latin typeface="黑体" panose="02010609060101010101" pitchFamily="49" charset="-122"/>
                          <a:ea typeface="黑体" panose="02010609060101010101" pitchFamily="49" charset="-122"/>
                        </a:rPr>
                        <a:t>信度：是指一种测试手段不受随机误差干扰的程度，它反映了一个人早反复接受同一种测试或等值形式的测试时所得到的的分数的一致性</a:t>
                      </a:r>
                      <a:endParaRPr lang="zh-CN" sz="115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tc>
                  <a:txBody>
                    <a:bodyPr/>
                    <a:lstStyle/>
                    <a:p>
                      <a:pPr algn="just">
                        <a:lnSpc>
                          <a:spcPct val="150000"/>
                        </a:lnSpc>
                        <a:spcAft>
                          <a:spcPts val="0"/>
                        </a:spcAft>
                      </a:pPr>
                      <a:r>
                        <a:rPr lang="en-US" sz="1150" b="1" kern="100">
                          <a:solidFill>
                            <a:srgbClr val="002060"/>
                          </a:solidFill>
                          <a:effectLst/>
                          <a:latin typeface="黑体" panose="02010609060101010101" pitchFamily="49" charset="-122"/>
                          <a:ea typeface="黑体" panose="02010609060101010101" pitchFamily="49" charset="-122"/>
                        </a:rPr>
                        <a:t>1.</a:t>
                      </a:r>
                      <a:r>
                        <a:rPr lang="zh-CN" sz="1150" b="1" kern="100">
                          <a:solidFill>
                            <a:srgbClr val="002060"/>
                          </a:solidFill>
                          <a:effectLst/>
                          <a:latin typeface="黑体" panose="02010609060101010101" pitchFamily="49" charset="-122"/>
                          <a:ea typeface="黑体" panose="02010609060101010101" pitchFamily="49" charset="-122"/>
                        </a:rPr>
                        <a:t>重测信度：再测信度，是指同一种测试工具在不同的时间对同一群人进行多次测试所得到的的结果的一致性程度。两次测试时间间隔为半个月到半年可能比较合适。</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3103947539"/>
                  </a:ext>
                </a:extLst>
              </a:tr>
              <a:tr h="576461">
                <a:tc vMerge="1">
                  <a:txBody>
                    <a:bodyPr/>
                    <a:lstStyle/>
                    <a:p>
                      <a:endParaRPr lang="zh-CN" altLang="en-US"/>
                    </a:p>
                  </a:txBody>
                  <a:tcPr/>
                </a:tc>
                <a:tc>
                  <a:txBody>
                    <a:bodyPr/>
                    <a:lstStyle/>
                    <a:p>
                      <a:pPr algn="just">
                        <a:lnSpc>
                          <a:spcPct val="150000"/>
                        </a:lnSpc>
                        <a:spcAft>
                          <a:spcPts val="0"/>
                        </a:spcAft>
                      </a:pPr>
                      <a:r>
                        <a:rPr lang="en-US" sz="1150" b="1" kern="100">
                          <a:solidFill>
                            <a:srgbClr val="002060"/>
                          </a:solidFill>
                          <a:effectLst/>
                          <a:latin typeface="黑体" panose="02010609060101010101" pitchFamily="49" charset="-122"/>
                          <a:ea typeface="黑体" panose="02010609060101010101" pitchFamily="49" charset="-122"/>
                        </a:rPr>
                        <a:t>2.</a:t>
                      </a:r>
                      <a:r>
                        <a:rPr lang="zh-CN" sz="1150" b="1" kern="100">
                          <a:solidFill>
                            <a:srgbClr val="002060"/>
                          </a:solidFill>
                          <a:effectLst/>
                          <a:latin typeface="黑体" panose="02010609060101010101" pitchFamily="49" charset="-122"/>
                          <a:ea typeface="黑体" panose="02010609060101010101" pitchFamily="49" charset="-122"/>
                        </a:rPr>
                        <a:t>复本信度：是指在测试的结构、实际测试效果等方面与最初的测试工具基本保持一致的另一种测试工具。这种工具常常被作为测试工具的备用测验。要求确保两种测试之间具有足够的等值性，并且所测试的内容也应该是相当的。</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2597697352"/>
                  </a:ext>
                </a:extLst>
              </a:tr>
              <a:tr h="831690">
                <a:tc vMerge="1">
                  <a:txBody>
                    <a:bodyPr/>
                    <a:lstStyle/>
                    <a:p>
                      <a:endParaRPr lang="zh-CN" altLang="en-US"/>
                    </a:p>
                  </a:txBody>
                  <a:tcPr/>
                </a:tc>
                <a:tc>
                  <a:txBody>
                    <a:bodyPr/>
                    <a:lstStyle/>
                    <a:p>
                      <a:pPr algn="just">
                        <a:lnSpc>
                          <a:spcPct val="150000"/>
                        </a:lnSpc>
                        <a:spcAft>
                          <a:spcPts val="0"/>
                        </a:spcAft>
                      </a:pPr>
                      <a:r>
                        <a:rPr lang="en-US" sz="1150" b="1" kern="100">
                          <a:solidFill>
                            <a:srgbClr val="002060"/>
                          </a:solidFill>
                          <a:effectLst/>
                          <a:latin typeface="黑体" panose="02010609060101010101" pitchFamily="49" charset="-122"/>
                          <a:ea typeface="黑体" panose="02010609060101010101" pitchFamily="49" charset="-122"/>
                        </a:rPr>
                        <a:t>3.</a:t>
                      </a:r>
                      <a:r>
                        <a:rPr lang="zh-CN" sz="1150" b="1" kern="100">
                          <a:solidFill>
                            <a:srgbClr val="002060"/>
                          </a:solidFill>
                          <a:effectLst/>
                          <a:latin typeface="黑体" panose="02010609060101010101" pitchFamily="49" charset="-122"/>
                          <a:ea typeface="黑体" panose="02010609060101010101" pitchFamily="49" charset="-122"/>
                        </a:rPr>
                        <a:t>内部一致性信度：是指反映同一测试内容的各个题目之间的得分一致性程度。分为两种：分半信度和同质信度。</a:t>
                      </a:r>
                    </a:p>
                    <a:p>
                      <a:pPr algn="just">
                        <a:lnSpc>
                          <a:spcPct val="150000"/>
                        </a:lnSpc>
                        <a:spcAft>
                          <a:spcPts val="0"/>
                        </a:spcAft>
                      </a:pPr>
                      <a:r>
                        <a:rPr lang="zh-CN" sz="1150" b="1" kern="100">
                          <a:solidFill>
                            <a:srgbClr val="002060"/>
                          </a:solidFill>
                          <a:effectLst/>
                          <a:latin typeface="黑体" panose="02010609060101010101" pitchFamily="49" charset="-122"/>
                          <a:ea typeface="黑体" panose="02010609060101010101" pitchFamily="49" charset="-122"/>
                        </a:rPr>
                        <a:t>分半信度：将一个测试中包含的题目一分为二，然后考察这两个半份测试结果之间的相关关系。最常见分半的方法：根据题目排列的奇偶数顺序来划分</a:t>
                      </a:r>
                    </a:p>
                    <a:p>
                      <a:pPr algn="just">
                        <a:lnSpc>
                          <a:spcPct val="150000"/>
                        </a:lnSpc>
                        <a:spcAft>
                          <a:spcPts val="0"/>
                        </a:spcAft>
                      </a:pPr>
                      <a:r>
                        <a:rPr lang="zh-CN" sz="1150" b="1" kern="100">
                          <a:solidFill>
                            <a:srgbClr val="002060"/>
                          </a:solidFill>
                          <a:effectLst/>
                          <a:latin typeface="黑体" panose="02010609060101010101" pitchFamily="49" charset="-122"/>
                          <a:ea typeface="黑体" panose="02010609060101010101" pitchFamily="49" charset="-122"/>
                        </a:rPr>
                        <a:t>同质信度：一种测试内部的所有各个题目考察同一内容的程度。表示同质信度的系数：克伦巴赫α系数</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303156480"/>
                  </a:ext>
                </a:extLst>
              </a:tr>
              <a:tr h="590126">
                <a:tc vMerge="1">
                  <a:txBody>
                    <a:bodyPr/>
                    <a:lstStyle/>
                    <a:p>
                      <a:endParaRPr lang="zh-CN" altLang="en-US"/>
                    </a:p>
                  </a:txBody>
                  <a:tcPr/>
                </a:tc>
                <a:tc>
                  <a:txBody>
                    <a:bodyPr/>
                    <a:lstStyle/>
                    <a:p>
                      <a:pPr algn="just">
                        <a:lnSpc>
                          <a:spcPct val="150000"/>
                        </a:lnSpc>
                        <a:spcAft>
                          <a:spcPts val="0"/>
                        </a:spcAft>
                      </a:pPr>
                      <a:r>
                        <a:rPr lang="en-US" sz="1150" b="1" kern="100" dirty="0">
                          <a:solidFill>
                            <a:srgbClr val="002060"/>
                          </a:solidFill>
                          <a:effectLst/>
                          <a:latin typeface="黑体" panose="02010609060101010101" pitchFamily="49" charset="-122"/>
                          <a:ea typeface="黑体" panose="02010609060101010101" pitchFamily="49" charset="-122"/>
                        </a:rPr>
                        <a:t>4.</a:t>
                      </a:r>
                      <a:r>
                        <a:rPr lang="zh-CN" sz="1150" b="1" kern="100" dirty="0">
                          <a:solidFill>
                            <a:srgbClr val="002060"/>
                          </a:solidFill>
                          <a:effectLst/>
                          <a:latin typeface="黑体" panose="02010609060101010101" pitchFamily="49" charset="-122"/>
                          <a:ea typeface="黑体" panose="02010609060101010101" pitchFamily="49" charset="-122"/>
                        </a:rPr>
                        <a:t>评价者信度：是指不同评价者在使用同一种测试工具时所给出的分数之间的一致性程度。不同的观察者、研究者或评价者对于被测试者表现出的同样的行为或问题的回答可能会得出不一样的判断和评价，这种情况在情景模拟测试、投射测试、面试、无领导小组讨论等需要专家或评价者来打分的时候，都有可能出现。</a:t>
                      </a:r>
                      <a:endParaRPr lang="zh-CN" sz="115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3173988989"/>
                  </a:ext>
                </a:extLst>
              </a:tr>
              <a:tr h="1314820">
                <a:tc rowSpan="3">
                  <a:txBody>
                    <a:bodyPr/>
                    <a:lstStyle/>
                    <a:p>
                      <a:pPr algn="l">
                        <a:lnSpc>
                          <a:spcPct val="150000"/>
                        </a:lnSpc>
                        <a:spcAft>
                          <a:spcPts val="0"/>
                        </a:spcAft>
                      </a:pPr>
                      <a:r>
                        <a:rPr lang="en-US" sz="1150" b="1" kern="0">
                          <a:solidFill>
                            <a:srgbClr val="002060"/>
                          </a:solidFill>
                          <a:effectLst/>
                          <a:latin typeface="黑体" panose="02010609060101010101" pitchFamily="49" charset="-122"/>
                          <a:ea typeface="黑体" panose="02010609060101010101" pitchFamily="49" charset="-122"/>
                        </a:rPr>
                        <a:t>(2)</a:t>
                      </a:r>
                      <a:r>
                        <a:rPr lang="zh-CN" sz="1150" b="1" kern="0">
                          <a:solidFill>
                            <a:srgbClr val="002060"/>
                          </a:solidFill>
                          <a:effectLst/>
                          <a:latin typeface="黑体" panose="02010609060101010101" pitchFamily="49" charset="-122"/>
                          <a:ea typeface="黑体" panose="02010609060101010101" pitchFamily="49" charset="-122"/>
                        </a:rPr>
                        <a:t>效度：是指测试的有效性程度，它反映了一种测试工具对于它所要测量的内容或特质进行准确测量的程度</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tc>
                  <a:txBody>
                    <a:bodyPr/>
                    <a:lstStyle/>
                    <a:p>
                      <a:pPr algn="just">
                        <a:lnSpc>
                          <a:spcPct val="150000"/>
                        </a:lnSpc>
                        <a:spcAft>
                          <a:spcPts val="0"/>
                        </a:spcAft>
                      </a:pPr>
                      <a:r>
                        <a:rPr lang="en-US" sz="1150" b="1" kern="0">
                          <a:solidFill>
                            <a:srgbClr val="002060"/>
                          </a:solidFill>
                          <a:effectLst/>
                          <a:latin typeface="黑体" panose="02010609060101010101" pitchFamily="49" charset="-122"/>
                          <a:ea typeface="黑体" panose="02010609060101010101" pitchFamily="49" charset="-122"/>
                        </a:rPr>
                        <a:t>1.</a:t>
                      </a:r>
                      <a:r>
                        <a:rPr lang="zh-CN" sz="1150" b="1" kern="0">
                          <a:solidFill>
                            <a:srgbClr val="002060"/>
                          </a:solidFill>
                          <a:effectLst/>
                          <a:latin typeface="黑体" panose="02010609060101010101" pitchFamily="49" charset="-122"/>
                          <a:ea typeface="黑体" panose="02010609060101010101" pitchFamily="49" charset="-122"/>
                        </a:rPr>
                        <a:t>内容效度：是指一项测试内容与测试所要达到的目标之间的相关程度。</a:t>
                      </a:r>
                      <a:endParaRPr lang="zh-CN" sz="115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150" b="1" kern="0">
                          <a:solidFill>
                            <a:srgbClr val="002060"/>
                          </a:solidFill>
                          <a:effectLst/>
                          <a:latin typeface="黑体" panose="02010609060101010101" pitchFamily="49" charset="-122"/>
                          <a:ea typeface="黑体" panose="02010609060101010101" pitchFamily="49" charset="-122"/>
                        </a:rPr>
                        <a:t>具备两个条件：一、确定好想要测试的内容的范围，并且使测试中的全部项目均在此范围职内；二、测试中的项目应当是已经界定好的内容范围中具有代表性的样本。</a:t>
                      </a:r>
                      <a:endParaRPr lang="zh-CN" sz="115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150" b="1" kern="0">
                          <a:solidFill>
                            <a:srgbClr val="002060"/>
                          </a:solidFill>
                          <a:effectLst/>
                          <a:latin typeface="黑体" panose="02010609060101010101" pitchFamily="49" charset="-122"/>
                          <a:ea typeface="黑体" panose="02010609060101010101" pitchFamily="49" charset="-122"/>
                        </a:rPr>
                        <a:t>内容效度检验方法：专家判断法</a:t>
                      </a:r>
                      <a:endParaRPr lang="zh-CN" sz="115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150" b="1" kern="0">
                          <a:solidFill>
                            <a:srgbClr val="002060"/>
                          </a:solidFill>
                          <a:effectLst/>
                          <a:latin typeface="黑体" panose="02010609060101010101" pitchFamily="49" charset="-122"/>
                          <a:ea typeface="黑体" panose="02010609060101010101" pitchFamily="49" charset="-122"/>
                        </a:rPr>
                        <a:t>局限性：首先隐藏在内容效度的背后的一个基本假设：求职者在被雇佣的时候已经具备了一定的知识、技术和能力；其次由于在内容效度中主观判断的作用很大，因此必须设法将判断过程中的推测成分减至最少，最好是将评价者的评分建立在某种相对具体和可观察的行为的基础之上。</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1242135581"/>
                  </a:ext>
                </a:extLst>
              </a:tr>
              <a:tr h="366007">
                <a:tc vMerge="1">
                  <a:txBody>
                    <a:bodyPr/>
                    <a:lstStyle/>
                    <a:p>
                      <a:endParaRPr lang="zh-CN" altLang="en-US"/>
                    </a:p>
                  </a:txBody>
                  <a:tcPr/>
                </a:tc>
                <a:tc>
                  <a:txBody>
                    <a:bodyPr/>
                    <a:lstStyle/>
                    <a:p>
                      <a:pPr algn="just">
                        <a:lnSpc>
                          <a:spcPct val="150000"/>
                        </a:lnSpc>
                        <a:spcAft>
                          <a:spcPts val="0"/>
                        </a:spcAft>
                      </a:pPr>
                      <a:r>
                        <a:rPr lang="en-US" sz="1150" b="1" kern="0">
                          <a:solidFill>
                            <a:srgbClr val="002060"/>
                          </a:solidFill>
                          <a:effectLst/>
                          <a:latin typeface="黑体" panose="02010609060101010101" pitchFamily="49" charset="-122"/>
                          <a:ea typeface="黑体" panose="02010609060101010101" pitchFamily="49" charset="-122"/>
                        </a:rPr>
                        <a:t>2.</a:t>
                      </a:r>
                      <a:r>
                        <a:rPr lang="zh-CN" sz="1150" b="1" kern="0">
                          <a:solidFill>
                            <a:srgbClr val="002060"/>
                          </a:solidFill>
                          <a:effectLst/>
                          <a:latin typeface="黑体" panose="02010609060101010101" pitchFamily="49" charset="-122"/>
                          <a:ea typeface="黑体" panose="02010609060101010101" pitchFamily="49" charset="-122"/>
                        </a:rPr>
                        <a:t>效标效度：效标关联效度，是指一种测试或甄选技术对被测试者的一种或多种工作行为或工作绩效进行预测的准确程度。</a:t>
                      </a:r>
                      <a:endParaRPr lang="zh-CN" sz="115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150" b="1" kern="0">
                          <a:solidFill>
                            <a:srgbClr val="002060"/>
                          </a:solidFill>
                          <a:effectLst/>
                          <a:latin typeface="黑体" panose="02010609060101010101" pitchFamily="49" charset="-122"/>
                          <a:ea typeface="黑体" panose="02010609060101010101" pitchFamily="49" charset="-122"/>
                        </a:rPr>
                        <a:t>两种：预测效度、同时效度</a:t>
                      </a:r>
                      <a:endParaRPr lang="zh-CN" sz="115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72814222"/>
                  </a:ext>
                </a:extLst>
              </a:tr>
              <a:tr h="242785">
                <a:tc vMerge="1">
                  <a:txBody>
                    <a:bodyPr/>
                    <a:lstStyle/>
                    <a:p>
                      <a:endParaRPr lang="zh-CN" altLang="en-US"/>
                    </a:p>
                  </a:txBody>
                  <a:tcPr/>
                </a:tc>
                <a:tc>
                  <a:txBody>
                    <a:bodyPr/>
                    <a:lstStyle/>
                    <a:p>
                      <a:pPr algn="just">
                        <a:lnSpc>
                          <a:spcPct val="150000"/>
                        </a:lnSpc>
                        <a:spcAft>
                          <a:spcPts val="0"/>
                        </a:spcAft>
                      </a:pPr>
                      <a:r>
                        <a:rPr lang="en-US" sz="1150" b="1" kern="0" dirty="0">
                          <a:solidFill>
                            <a:srgbClr val="002060"/>
                          </a:solidFill>
                          <a:effectLst/>
                          <a:latin typeface="黑体" panose="02010609060101010101" pitchFamily="49" charset="-122"/>
                          <a:ea typeface="黑体" panose="02010609060101010101" pitchFamily="49" charset="-122"/>
                        </a:rPr>
                        <a:t>3.</a:t>
                      </a:r>
                      <a:r>
                        <a:rPr lang="zh-CN" sz="1150" b="1" kern="0" dirty="0">
                          <a:solidFill>
                            <a:srgbClr val="002060"/>
                          </a:solidFill>
                          <a:effectLst/>
                          <a:latin typeface="黑体" panose="02010609060101010101" pitchFamily="49" charset="-122"/>
                          <a:ea typeface="黑体" panose="02010609060101010101" pitchFamily="49" charset="-122"/>
                        </a:rPr>
                        <a:t>构想效度：是指一项测试对于某种不可观察、比较抽象的构想或特质进行测量的程度。属于存在争议的一个概念</a:t>
                      </a:r>
                      <a:endParaRPr lang="zh-CN" sz="115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2941" marR="32941" marT="0" marB="0"/>
                </a:tc>
                <a:extLst>
                  <a:ext uri="{0D108BD9-81ED-4DB2-BD59-A6C34878D82A}">
                    <a16:rowId xmlns:a16="http://schemas.microsoft.com/office/drawing/2014/main" val="3817230163"/>
                  </a:ext>
                </a:extLst>
              </a:tr>
            </a:tbl>
          </a:graphicData>
        </a:graphic>
      </p:graphicFrame>
    </p:spTree>
    <p:extLst>
      <p:ext uri="{BB962C8B-B14F-4D97-AF65-F5344CB8AC3E}">
        <p14:creationId xmlns:p14="http://schemas.microsoft.com/office/powerpoint/2010/main" val="2053307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C0CFAC6-BC7D-4C54-AD26-01BFFB220F52}"/>
              </a:ext>
            </a:extLst>
          </p:cNvPr>
          <p:cNvSpPr/>
          <p:nvPr/>
        </p:nvSpPr>
        <p:spPr>
          <a:xfrm>
            <a:off x="4747554" y="605049"/>
            <a:ext cx="1348446"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4.</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心理测试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9DF7ACC4-0A06-4C66-AA3F-0D488B81AD7B}"/>
              </a:ext>
            </a:extLst>
          </p:cNvPr>
          <p:cNvGraphicFramePr>
            <a:graphicFrameLocks noGrp="1"/>
          </p:cNvGraphicFramePr>
          <p:nvPr>
            <p:extLst>
              <p:ext uri="{D42A27DB-BD31-4B8C-83A1-F6EECF244321}">
                <p14:modId xmlns:p14="http://schemas.microsoft.com/office/powerpoint/2010/main" val="937969923"/>
              </p:ext>
            </p:extLst>
          </p:nvPr>
        </p:nvGraphicFramePr>
        <p:xfrm>
          <a:off x="692150" y="1117600"/>
          <a:ext cx="10879165" cy="5314950"/>
        </p:xfrm>
        <a:graphic>
          <a:graphicData uri="http://schemas.openxmlformats.org/drawingml/2006/table">
            <a:tbl>
              <a:tblPr>
                <a:tableStyleId>{5C22544A-7EE6-4342-B048-85BDC9FD1C3A}</a:tableStyleId>
              </a:tblPr>
              <a:tblGrid>
                <a:gridCol w="904819">
                  <a:extLst>
                    <a:ext uri="{9D8B030D-6E8A-4147-A177-3AD203B41FA5}">
                      <a16:colId xmlns:a16="http://schemas.microsoft.com/office/drawing/2014/main" val="3607058850"/>
                    </a:ext>
                  </a:extLst>
                </a:gridCol>
                <a:gridCol w="1600814">
                  <a:extLst>
                    <a:ext uri="{9D8B030D-6E8A-4147-A177-3AD203B41FA5}">
                      <a16:colId xmlns:a16="http://schemas.microsoft.com/office/drawing/2014/main" val="901993373"/>
                    </a:ext>
                  </a:extLst>
                </a:gridCol>
                <a:gridCol w="8373532">
                  <a:extLst>
                    <a:ext uri="{9D8B030D-6E8A-4147-A177-3AD203B41FA5}">
                      <a16:colId xmlns:a16="http://schemas.microsoft.com/office/drawing/2014/main" val="1745306836"/>
                    </a:ext>
                  </a:extLst>
                </a:gridCol>
              </a:tblGrid>
              <a:tr h="2365170">
                <a:tc rowSpan="3">
                  <a:txBody>
                    <a:bodyPr/>
                    <a:lstStyle/>
                    <a:p>
                      <a:pPr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 </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类型</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tc>
                <a:tc>
                  <a:txBody>
                    <a:bodyPr/>
                    <a:lstStyle/>
                    <a:p>
                      <a:pPr algn="l">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能力测验</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nchor="ctr"/>
                </a:tc>
                <a:tc>
                  <a:txBody>
                    <a:bodyPr/>
                    <a:lstStyle/>
                    <a:p>
                      <a:pPr indent="26670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能力测验的目的：测试一个人是否具有从事一项特定工作的潜在能力</a:t>
                      </a:r>
                    </a:p>
                    <a:p>
                      <a:pPr marL="342900" lvl="0" indent="-342900" algn="just">
                        <a:lnSpc>
                          <a:spcPct val="150000"/>
                        </a:lnSpc>
                        <a:spcAft>
                          <a:spcPts val="0"/>
                        </a:spcAft>
                        <a:buFont typeface="+mj-lt"/>
                        <a:buAutoNum type="arabicPeriod"/>
                      </a:pPr>
                      <a:r>
                        <a:rPr lang="zh-CN" sz="1600" b="1" kern="100" dirty="0">
                          <a:solidFill>
                            <a:srgbClr val="002060"/>
                          </a:solidFill>
                          <a:effectLst/>
                          <a:latin typeface="黑体" panose="02010609060101010101" pitchFamily="49" charset="-122"/>
                          <a:ea typeface="黑体" panose="02010609060101010101" pitchFamily="49" charset="-122"/>
                        </a:rPr>
                        <a:t>认知能力测试：是指人脑加工、储存和提取信息的能力。可以分为一般认知能力（智商）和特殊认知能力（测量一个人在从事某种特定的职业方面所具备的特殊才能）</a:t>
                      </a:r>
                      <a:endParaRPr lang="en-US" altLang="zh-CN" sz="1600" b="1" kern="100" dirty="0">
                        <a:solidFill>
                          <a:srgbClr val="002060"/>
                        </a:solidFill>
                        <a:effectLst/>
                        <a:latin typeface="黑体" panose="02010609060101010101" pitchFamily="49" charset="-122"/>
                        <a:ea typeface="黑体" panose="02010609060101010101" pitchFamily="49" charset="-122"/>
                      </a:endParaRPr>
                    </a:p>
                    <a:p>
                      <a:pPr marL="342900" lvl="0" indent="-342900" algn="just">
                        <a:lnSpc>
                          <a:spcPct val="150000"/>
                        </a:lnSpc>
                        <a:spcAft>
                          <a:spcPts val="0"/>
                        </a:spcAft>
                        <a:buFont typeface="+mj-lt"/>
                        <a:buAutoNum type="arabicPeriod"/>
                      </a:pPr>
                      <a:r>
                        <a:rPr lang="zh-CN" sz="1600" b="1" kern="100" dirty="0">
                          <a:solidFill>
                            <a:srgbClr val="002060"/>
                          </a:solidFill>
                          <a:effectLst/>
                          <a:latin typeface="黑体" panose="02010609060101010101" pitchFamily="49" charset="-122"/>
                          <a:ea typeface="黑体" panose="02010609060101010101" pitchFamily="49" charset="-122"/>
                        </a:rPr>
                        <a:t>运动和身体能力测试：包括心理运动能力测试（是对一个人的精神运动能力或受个体意识支配的精细动作能力）和身体能力测试（七种类型测试，不仅有利于预测求职者未来可能达到的工作绩效水平，而且有利于预测出哪些人将来更有可能发生工伤或导致伤残等情况）</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tc>
                <a:extLst>
                  <a:ext uri="{0D108BD9-81ED-4DB2-BD59-A6C34878D82A}">
                    <a16:rowId xmlns:a16="http://schemas.microsoft.com/office/drawing/2014/main" val="1845156437"/>
                  </a:ext>
                </a:extLst>
              </a:tr>
              <a:tr h="1602854">
                <a:tc vMerge="1">
                  <a:txBody>
                    <a:bodyPr/>
                    <a:lstStyle/>
                    <a:p>
                      <a:endParaRPr lang="zh-CN" altLang="en-US"/>
                    </a:p>
                  </a:txBody>
                  <a:tcPr/>
                </a:tc>
                <a:tc>
                  <a:txBody>
                    <a:bodyPr/>
                    <a:lstStyle/>
                    <a:p>
                      <a:pPr algn="l">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人格测验</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nchor="ctr"/>
                </a:tc>
                <a:tc>
                  <a:txBody>
                    <a:bodyPr/>
                    <a:lstStyle/>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人格测试的目的：是了解被测试者的人格特质</a:t>
                      </a: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广义：是指个体所具有的能力、兴趣、态度、气质、性格以及其他行为差异的混合体，一个人的人格特征决定了其个体行为的整体特征</a:t>
                      </a: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狭义：包括需要、动机、兴趣、态度、性格、气质、价值观、人际关系、情感等特质</a:t>
                      </a: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人格特征：整体性、动态性、稳定性</a:t>
                      </a:r>
                    </a:p>
                    <a:p>
                      <a:pPr indent="26670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测量方法：自陈量表法；评价量表法；投射法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tc>
                <a:extLst>
                  <a:ext uri="{0D108BD9-81ED-4DB2-BD59-A6C34878D82A}">
                    <a16:rowId xmlns:a16="http://schemas.microsoft.com/office/drawing/2014/main" val="1097961252"/>
                  </a:ext>
                </a:extLst>
              </a:tr>
              <a:tr h="383314">
                <a:tc vMerge="1">
                  <a:txBody>
                    <a:bodyPr/>
                    <a:lstStyle/>
                    <a:p>
                      <a:endParaRPr lang="zh-CN" altLang="en-US"/>
                    </a:p>
                  </a:txBody>
                  <a:tcPr/>
                </a:tc>
                <a:tc>
                  <a:txBody>
                    <a:bodyPr/>
                    <a:lstStyle/>
                    <a:p>
                      <a:pPr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3.</a:t>
                      </a:r>
                      <a:r>
                        <a:rPr lang="zh-CN" sz="1600" b="1" kern="100" dirty="0">
                          <a:solidFill>
                            <a:srgbClr val="002060"/>
                          </a:solidFill>
                          <a:effectLst/>
                          <a:latin typeface="黑体" panose="02010609060101010101" pitchFamily="49" charset="-122"/>
                          <a:ea typeface="黑体" panose="02010609060101010101" pitchFamily="49" charset="-122"/>
                        </a:rPr>
                        <a:t>职业兴趣测试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tc>
                <a:tc>
                  <a:txBody>
                    <a:bodyPr/>
                    <a:lstStyle/>
                    <a:p>
                      <a:pPr indent="26670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约翰霍兰德</a:t>
                      </a:r>
                    </a:p>
                    <a:p>
                      <a:pPr indent="26670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现实型、研究型、艺术型、社会型、企业型、常规型</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55434" marR="55434" marT="0" marB="0"/>
                </a:tc>
                <a:extLst>
                  <a:ext uri="{0D108BD9-81ED-4DB2-BD59-A6C34878D82A}">
                    <a16:rowId xmlns:a16="http://schemas.microsoft.com/office/drawing/2014/main" val="3783965278"/>
                  </a:ext>
                </a:extLst>
              </a:tr>
            </a:tbl>
          </a:graphicData>
        </a:graphic>
      </p:graphicFrame>
      <p:sp>
        <p:nvSpPr>
          <p:cNvPr id="14" name="矩形 13">
            <a:extLst>
              <a:ext uri="{FF2B5EF4-FFF2-40B4-BE49-F238E27FC236}">
                <a16:creationId xmlns:a16="http://schemas.microsoft.com/office/drawing/2014/main" id="{1C0CFAC6-BC7D-4C54-AD26-01BFFB220F52}"/>
              </a:ext>
            </a:extLst>
          </p:cNvPr>
          <p:cNvSpPr/>
          <p:nvPr/>
        </p:nvSpPr>
        <p:spPr>
          <a:xfrm>
            <a:off x="917582" y="537316"/>
            <a:ext cx="2743059" cy="507831"/>
          </a:xfrm>
          <a:prstGeom prst="rect">
            <a:avLst/>
          </a:prstGeom>
        </p:spPr>
        <p:txBody>
          <a:bodyPr wrap="none">
            <a:spAutoFit/>
          </a:bodyPr>
          <a:lstStyle/>
          <a:p>
            <a:pPr algn="just">
              <a:lnSpc>
                <a:spcPct val="150000"/>
              </a:lnSpc>
              <a:spcAft>
                <a:spcPts val="0"/>
              </a:spcAft>
            </a:pP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第二节  甄选的主要方法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909780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2FF9BA4-F180-4197-B49D-242451F2AC21}"/>
              </a:ext>
            </a:extLst>
          </p:cNvPr>
          <p:cNvSpPr txBox="1"/>
          <p:nvPr/>
        </p:nvSpPr>
        <p:spPr>
          <a:xfrm>
            <a:off x="3284855" y="1556985"/>
            <a:ext cx="5520478" cy="3139321"/>
          </a:xfrm>
          <a:prstGeom prst="rect">
            <a:avLst/>
          </a:prstGeom>
          <a:noFill/>
        </p:spPr>
        <p:txBody>
          <a:bodyPr wrap="square" rtlCol="0">
            <a:spAutoFit/>
            <a:scene3d>
              <a:camera prst="orthographicFront"/>
              <a:lightRig rig="threePt" dir="t"/>
            </a:scene3d>
            <a:sp3d contourW="6350"/>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第二部分  </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人力资源管理</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66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FE3D9253-D0F3-44FE-A419-DD5D176E18D9}"/>
              </a:ext>
            </a:extLst>
          </p:cNvPr>
          <p:cNvSpPr/>
          <p:nvPr/>
        </p:nvSpPr>
        <p:spPr>
          <a:xfrm>
            <a:off x="981280" y="535338"/>
            <a:ext cx="1348446"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itchFamily="49" charset="-122"/>
                <a:ea typeface="黑体" pitchFamily="49" charset="-122"/>
                <a:cs typeface="Times New Roman" panose="02020603050405020304" pitchFamily="18" charset="0"/>
              </a:rPr>
              <a:t>5.</a:t>
            </a:r>
            <a:r>
              <a:rPr lang="zh-CN" altLang="zh-CN" b="1" u="sng" kern="100" dirty="0">
                <a:solidFill>
                  <a:srgbClr val="993300"/>
                </a:solidFill>
                <a:latin typeface="黑体" pitchFamily="49" charset="-122"/>
                <a:ea typeface="黑体" pitchFamily="49" charset="-122"/>
                <a:cs typeface="Times New Roman" panose="02020603050405020304" pitchFamily="18" charset="0"/>
              </a:rPr>
              <a:t>成就测试</a:t>
            </a:r>
            <a:endParaRPr lang="zh-CN" altLang="zh-CN" sz="1600" kern="100" dirty="0">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9BD7215-EB39-4E59-9705-D639D6BA050E}"/>
              </a:ext>
            </a:extLst>
          </p:cNvPr>
          <p:cNvGraphicFramePr>
            <a:graphicFrameLocks noGrp="1"/>
          </p:cNvGraphicFramePr>
          <p:nvPr>
            <p:extLst>
              <p:ext uri="{D42A27DB-BD31-4B8C-83A1-F6EECF244321}">
                <p14:modId xmlns:p14="http://schemas.microsoft.com/office/powerpoint/2010/main" val="2358998054"/>
              </p:ext>
            </p:extLst>
          </p:nvPr>
        </p:nvGraphicFramePr>
        <p:xfrm>
          <a:off x="692150" y="1059236"/>
          <a:ext cx="10837863" cy="2340230"/>
        </p:xfrm>
        <a:graphic>
          <a:graphicData uri="http://schemas.openxmlformats.org/drawingml/2006/table">
            <a:tbl>
              <a:tblPr>
                <a:tableStyleId>{5C22544A-7EE6-4342-B048-85BDC9FD1C3A}</a:tableStyleId>
              </a:tblPr>
              <a:tblGrid>
                <a:gridCol w="901385">
                  <a:extLst>
                    <a:ext uri="{9D8B030D-6E8A-4147-A177-3AD203B41FA5}">
                      <a16:colId xmlns:a16="http://schemas.microsoft.com/office/drawing/2014/main" val="4255245659"/>
                    </a:ext>
                  </a:extLst>
                </a:gridCol>
                <a:gridCol w="1980385">
                  <a:extLst>
                    <a:ext uri="{9D8B030D-6E8A-4147-A177-3AD203B41FA5}">
                      <a16:colId xmlns:a16="http://schemas.microsoft.com/office/drawing/2014/main" val="1111348725"/>
                    </a:ext>
                  </a:extLst>
                </a:gridCol>
                <a:gridCol w="7956093">
                  <a:extLst>
                    <a:ext uri="{9D8B030D-6E8A-4147-A177-3AD203B41FA5}">
                      <a16:colId xmlns:a16="http://schemas.microsoft.com/office/drawing/2014/main" val="2496751807"/>
                    </a:ext>
                  </a:extLst>
                </a:gridCol>
              </a:tblGrid>
              <a:tr h="58420">
                <a:tc rowSpan="2">
                  <a:txBody>
                    <a:bodyPr/>
                    <a:lstStyle/>
                    <a:p>
                      <a:pPr algn="just">
                        <a:lnSpc>
                          <a:spcPct val="150000"/>
                        </a:lnSpc>
                        <a:spcAft>
                          <a:spcPts val="0"/>
                        </a:spcAft>
                      </a:pPr>
                      <a:r>
                        <a:rPr lang="en-US" sz="1800" b="1" kern="10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endParaRPr>
                    </a:p>
                    <a:p>
                      <a:pPr algn="just">
                        <a:lnSpc>
                          <a:spcPct val="150000"/>
                        </a:lnSpc>
                        <a:spcAft>
                          <a:spcPts val="0"/>
                        </a:spcAft>
                      </a:pPr>
                      <a:r>
                        <a:rPr lang="zh-CN" sz="1800" b="1" kern="100" dirty="0">
                          <a:solidFill>
                            <a:srgbClr val="002060"/>
                          </a:solidFill>
                          <a:effectLst/>
                          <a:latin typeface="黑体" pitchFamily="49" charset="-122"/>
                          <a:ea typeface="黑体" pitchFamily="49" charset="-122"/>
                        </a:rPr>
                        <a:t>类型</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知识测试</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kern="100">
                          <a:solidFill>
                            <a:srgbClr val="002060"/>
                          </a:solidFill>
                          <a:effectLst/>
                          <a:latin typeface="黑体" pitchFamily="49" charset="-122"/>
                          <a:ea typeface="黑体" pitchFamily="49" charset="-122"/>
                        </a:rPr>
                        <a:t>考试，考察一个人在特定领域掌握的知识的广度和深度，一般以笔试的方式完成</a:t>
                      </a:r>
                    </a:p>
                    <a:p>
                      <a:pPr indent="266700" algn="just">
                        <a:lnSpc>
                          <a:spcPct val="150000"/>
                        </a:lnSpc>
                        <a:spcAft>
                          <a:spcPts val="0"/>
                        </a:spcAft>
                      </a:pPr>
                      <a:r>
                        <a:rPr lang="zh-CN" sz="1800" b="1" kern="100">
                          <a:solidFill>
                            <a:srgbClr val="002060"/>
                          </a:solidFill>
                          <a:effectLst/>
                          <a:latin typeface="黑体" pitchFamily="49" charset="-122"/>
                          <a:ea typeface="黑体" pitchFamily="49" charset="-122"/>
                        </a:rPr>
                        <a:t>三种：综合知识测试、专业知识测试、外语测试</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41822209"/>
                  </a:ext>
                </a:extLst>
              </a:tr>
              <a:tr h="897890">
                <a:tc vMerge="1">
                  <a:txBody>
                    <a:bodyPr/>
                    <a:lstStyle/>
                    <a:p>
                      <a:endParaRPr lang="zh-CN" altLang="en-US"/>
                    </a:p>
                  </a:txBody>
                  <a:tcPr/>
                </a:tc>
                <a:tc>
                  <a:txBody>
                    <a:bodyPr/>
                    <a:lstStyle/>
                    <a:p>
                      <a:pPr algn="ctr">
                        <a:lnSpc>
                          <a:spcPct val="150000"/>
                        </a:lnSpc>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工作样本测试</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kern="100" dirty="0">
                          <a:solidFill>
                            <a:srgbClr val="002060"/>
                          </a:solidFill>
                          <a:effectLst/>
                          <a:latin typeface="黑体" pitchFamily="49" charset="-122"/>
                          <a:ea typeface="黑体" pitchFamily="49" charset="-122"/>
                        </a:rPr>
                        <a:t>在一个对实际工作的一部分或全部进行模拟的环境中，让求职者实地完成某些具体的工作任务的一种测试方法</a:t>
                      </a:r>
                    </a:p>
                    <a:p>
                      <a:pPr indent="266700" algn="just">
                        <a:lnSpc>
                          <a:spcPct val="150000"/>
                        </a:lnSpc>
                        <a:spcAft>
                          <a:spcPts val="0"/>
                        </a:spcAft>
                      </a:pPr>
                      <a:r>
                        <a:rPr lang="zh-CN" sz="1800" b="1" kern="100" dirty="0">
                          <a:solidFill>
                            <a:srgbClr val="002060"/>
                          </a:solidFill>
                          <a:effectLst/>
                          <a:latin typeface="黑体" pitchFamily="49" charset="-122"/>
                          <a:ea typeface="黑体" pitchFamily="49" charset="-122"/>
                        </a:rPr>
                        <a:t>应用较为广泛</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44160037"/>
                  </a:ext>
                </a:extLst>
              </a:tr>
            </a:tbl>
          </a:graphicData>
        </a:graphic>
      </p:graphicFrame>
    </p:spTree>
    <p:extLst>
      <p:ext uri="{BB962C8B-B14F-4D97-AF65-F5344CB8AC3E}">
        <p14:creationId xmlns:p14="http://schemas.microsoft.com/office/powerpoint/2010/main" val="841944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426BB95F-4002-4360-94A8-A41991C6B354}"/>
              </a:ext>
            </a:extLst>
          </p:cNvPr>
          <p:cNvSpPr/>
          <p:nvPr/>
        </p:nvSpPr>
        <p:spPr>
          <a:xfrm>
            <a:off x="692150" y="563609"/>
            <a:ext cx="1556836" cy="507831"/>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6.</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评价中心</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342C231B-1FB3-4279-95B6-1928B412A7ED}"/>
              </a:ext>
            </a:extLst>
          </p:cNvPr>
          <p:cNvGraphicFramePr>
            <a:graphicFrameLocks noGrp="1"/>
          </p:cNvGraphicFramePr>
          <p:nvPr>
            <p:extLst>
              <p:ext uri="{D42A27DB-BD31-4B8C-83A1-F6EECF244321}">
                <p14:modId xmlns:p14="http://schemas.microsoft.com/office/powerpoint/2010/main" val="3857981165"/>
              </p:ext>
            </p:extLst>
          </p:nvPr>
        </p:nvGraphicFramePr>
        <p:xfrm>
          <a:off x="692150" y="1084686"/>
          <a:ext cx="10837863" cy="5006340"/>
        </p:xfrm>
        <a:graphic>
          <a:graphicData uri="http://schemas.openxmlformats.org/drawingml/2006/table">
            <a:tbl>
              <a:tblPr>
                <a:tableStyleId>{5C22544A-7EE6-4342-B048-85BDC9FD1C3A}</a:tableStyleId>
              </a:tblPr>
              <a:tblGrid>
                <a:gridCol w="1932517">
                  <a:extLst>
                    <a:ext uri="{9D8B030D-6E8A-4147-A177-3AD203B41FA5}">
                      <a16:colId xmlns:a16="http://schemas.microsoft.com/office/drawing/2014/main" val="3184465431"/>
                    </a:ext>
                  </a:extLst>
                </a:gridCol>
                <a:gridCol w="8905346">
                  <a:extLst>
                    <a:ext uri="{9D8B030D-6E8A-4147-A177-3AD203B41FA5}">
                      <a16:colId xmlns:a16="http://schemas.microsoft.com/office/drawing/2014/main" val="2805326731"/>
                    </a:ext>
                  </a:extLst>
                </a:gridCol>
              </a:tblGrid>
              <a:tr h="2755176">
                <a:tc>
                  <a:txBody>
                    <a:bodyPr/>
                    <a:lstStyle/>
                    <a:p>
                      <a:pPr indent="266700" algn="l">
                        <a:lnSpc>
                          <a:spcPct val="150000"/>
                        </a:lnSpc>
                        <a:spcAft>
                          <a:spcPts val="0"/>
                        </a:spcAft>
                      </a:pPr>
                      <a:r>
                        <a:rPr lang="en-US" sz="1600" b="1" kern="100" dirty="0">
                          <a:solidFill>
                            <a:srgbClr val="002060"/>
                          </a:solidFill>
                          <a:effectLst/>
                          <a:latin typeface="黑体" pitchFamily="49" charset="-122"/>
                          <a:ea typeface="黑体" pitchFamily="49" charset="-122"/>
                        </a:rPr>
                        <a:t>1.</a:t>
                      </a:r>
                      <a:r>
                        <a:rPr lang="zh-CN" sz="1600" b="1" kern="100" dirty="0">
                          <a:solidFill>
                            <a:srgbClr val="002060"/>
                          </a:solidFill>
                          <a:effectLst/>
                          <a:latin typeface="黑体" pitchFamily="49" charset="-122"/>
                          <a:ea typeface="黑体" pitchFamily="49" charset="-122"/>
                        </a:rPr>
                        <a:t>形式</a:t>
                      </a:r>
                      <a:endParaRPr lang="zh-CN" sz="1600" b="1" kern="100" dirty="0">
                        <a:solidFill>
                          <a:srgbClr val="002060"/>
                        </a:solidFill>
                        <a:effectLst/>
                        <a:latin typeface="黑体" pitchFamily="49" charset="-122"/>
                        <a:ea typeface="黑体" pitchFamily="49" charset="-122"/>
                        <a:cs typeface="Times New Roman" panose="02020603050405020304" pitchFamily="18" charset="0"/>
                      </a:endParaRPr>
                    </a:p>
                  </a:txBody>
                  <a:tcPr marL="63219" marR="63219" marT="0" marB="0"/>
                </a:tc>
                <a:tc>
                  <a:txBody>
                    <a:bodyPr/>
                    <a:lstStyle/>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a:t>
                      </a:r>
                      <a:r>
                        <a:rPr lang="en-US" sz="1600" b="1" kern="100" dirty="0">
                          <a:solidFill>
                            <a:srgbClr val="002060"/>
                          </a:solidFill>
                          <a:effectLst/>
                          <a:latin typeface="黑体" pitchFamily="49" charset="-122"/>
                          <a:ea typeface="黑体" pitchFamily="49" charset="-122"/>
                        </a:rPr>
                        <a:t>1</a:t>
                      </a:r>
                      <a:r>
                        <a:rPr lang="zh-CN" sz="1600" b="1" kern="100" dirty="0">
                          <a:solidFill>
                            <a:srgbClr val="002060"/>
                          </a:solidFill>
                          <a:effectLst/>
                          <a:latin typeface="黑体" pitchFamily="49" charset="-122"/>
                          <a:ea typeface="黑体" pitchFamily="49" charset="-122"/>
                        </a:rPr>
                        <a:t>）</a:t>
                      </a:r>
                      <a:r>
                        <a:rPr lang="zh-CN" sz="1600" b="1" u="sng" kern="100" dirty="0">
                          <a:solidFill>
                            <a:srgbClr val="002060"/>
                          </a:solidFill>
                          <a:effectLst/>
                          <a:latin typeface="黑体" pitchFamily="49" charset="-122"/>
                          <a:ea typeface="黑体" pitchFamily="49" charset="-122"/>
                        </a:rPr>
                        <a:t>公文筐测试</a:t>
                      </a:r>
                      <a:r>
                        <a:rPr lang="zh-CN" sz="1600" b="1" kern="100" dirty="0">
                          <a:solidFill>
                            <a:srgbClr val="002060"/>
                          </a:solidFill>
                          <a:effectLst/>
                          <a:latin typeface="黑体" pitchFamily="49" charset="-122"/>
                          <a:ea typeface="黑体" pitchFamily="49" charset="-122"/>
                        </a:rPr>
                        <a:t>：公文处理测验，是一种情景模拟测试，评价中心技术中最常用和最核心的技术之一。</a:t>
                      </a:r>
                    </a:p>
                    <a:p>
                      <a:pPr indent="266700" algn="just">
                        <a:lnSpc>
                          <a:spcPct val="150000"/>
                        </a:lnSpc>
                        <a:spcAft>
                          <a:spcPts val="0"/>
                        </a:spcAft>
                      </a:pPr>
                      <a:r>
                        <a:rPr lang="zh-CN" sz="1600" b="1" u="sng" kern="100" dirty="0">
                          <a:solidFill>
                            <a:srgbClr val="002060"/>
                          </a:solidFill>
                          <a:effectLst/>
                          <a:latin typeface="黑体" pitchFamily="49" charset="-122"/>
                          <a:ea typeface="黑体" pitchFamily="49" charset="-122"/>
                        </a:rPr>
                        <a:t>优点</a:t>
                      </a:r>
                      <a:r>
                        <a:rPr lang="zh-CN" sz="1600" b="1" kern="100" dirty="0">
                          <a:solidFill>
                            <a:srgbClr val="002060"/>
                          </a:solidFill>
                          <a:effectLst/>
                          <a:latin typeface="黑体" pitchFamily="49" charset="-122"/>
                          <a:ea typeface="黑体" pitchFamily="49" charset="-122"/>
                        </a:rPr>
                        <a:t>：适合管理人员评价，具有较高的内容效度和效标效度；操作简单；表面效度较高。</a:t>
                      </a:r>
                    </a:p>
                    <a:p>
                      <a:pPr indent="266700" algn="just">
                        <a:lnSpc>
                          <a:spcPct val="150000"/>
                        </a:lnSpc>
                        <a:spcAft>
                          <a:spcPts val="0"/>
                        </a:spcAft>
                      </a:pPr>
                      <a:r>
                        <a:rPr lang="zh-CN" sz="1600" b="1" u="sng" kern="100" dirty="0">
                          <a:solidFill>
                            <a:srgbClr val="002060"/>
                          </a:solidFill>
                          <a:effectLst/>
                          <a:latin typeface="黑体" pitchFamily="49" charset="-122"/>
                          <a:ea typeface="黑体" pitchFamily="49" charset="-122"/>
                        </a:rPr>
                        <a:t>缺点</a:t>
                      </a:r>
                      <a:r>
                        <a:rPr lang="zh-CN" sz="1600" b="1" kern="100" dirty="0">
                          <a:solidFill>
                            <a:srgbClr val="002060"/>
                          </a:solidFill>
                          <a:effectLst/>
                          <a:latin typeface="黑体" pitchFamily="49" charset="-122"/>
                          <a:ea typeface="黑体" pitchFamily="49" charset="-122"/>
                        </a:rPr>
                        <a:t>：标志成本较高；评分困难；无法考察被测者人际交往能力和团队工作能力</a:t>
                      </a:r>
                      <a:endParaRPr lang="en-US" altLang="zh-CN" sz="1600" b="1" kern="100" dirty="0">
                        <a:solidFill>
                          <a:srgbClr val="002060"/>
                        </a:solidFill>
                        <a:effectLst/>
                        <a:latin typeface="黑体" pitchFamily="49" charset="-122"/>
                        <a:ea typeface="黑体" pitchFamily="49" charset="-122"/>
                      </a:endParaRPr>
                    </a:p>
                    <a:p>
                      <a:pPr indent="266700" algn="just">
                        <a:lnSpc>
                          <a:spcPct val="150000"/>
                        </a:lnSpc>
                        <a:spcAft>
                          <a:spcPts val="0"/>
                        </a:spcAft>
                      </a:pPr>
                      <a:r>
                        <a:rPr lang="zh-CN" altLang="en-US" sz="1600" b="1" u="sng" kern="100" dirty="0">
                          <a:solidFill>
                            <a:srgbClr val="002060"/>
                          </a:solidFill>
                          <a:effectLst/>
                          <a:latin typeface="黑体" pitchFamily="49" charset="-122"/>
                          <a:ea typeface="黑体" pitchFamily="49" charset="-122"/>
                        </a:rPr>
                        <a:t>（</a:t>
                      </a:r>
                      <a:r>
                        <a:rPr lang="en-US" altLang="zh-CN" sz="1600" b="1" u="sng" kern="100" dirty="0">
                          <a:solidFill>
                            <a:srgbClr val="002060"/>
                          </a:solidFill>
                          <a:effectLst/>
                          <a:latin typeface="黑体" pitchFamily="49" charset="-122"/>
                          <a:ea typeface="黑体" pitchFamily="49" charset="-122"/>
                        </a:rPr>
                        <a:t>2</a:t>
                      </a:r>
                      <a:r>
                        <a:rPr lang="zh-CN" altLang="en-US" sz="1600" b="1" u="sng" kern="100" dirty="0">
                          <a:solidFill>
                            <a:srgbClr val="002060"/>
                          </a:solidFill>
                          <a:effectLst/>
                          <a:latin typeface="黑体" pitchFamily="49" charset="-122"/>
                          <a:ea typeface="黑体" pitchFamily="49" charset="-122"/>
                        </a:rPr>
                        <a:t>）</a:t>
                      </a:r>
                      <a:r>
                        <a:rPr lang="zh-CN" sz="1600" b="1" u="sng" kern="100" dirty="0">
                          <a:solidFill>
                            <a:srgbClr val="002060"/>
                          </a:solidFill>
                          <a:effectLst/>
                          <a:latin typeface="黑体" pitchFamily="49" charset="-122"/>
                          <a:ea typeface="黑体" pitchFamily="49" charset="-122"/>
                        </a:rPr>
                        <a:t>无领导小组讨论</a:t>
                      </a:r>
                      <a:r>
                        <a:rPr lang="zh-CN" sz="1600" b="1" kern="100" dirty="0">
                          <a:solidFill>
                            <a:srgbClr val="002060"/>
                          </a:solidFill>
                          <a:effectLst/>
                          <a:latin typeface="黑体" pitchFamily="49" charset="-122"/>
                          <a:ea typeface="黑体" pitchFamily="49" charset="-122"/>
                        </a:rPr>
                        <a:t>：情景模拟测试的一种，考察的是组织协调能力、口头表达能力、说服能力、领导能力、人际交往能力、自信程度、进取心、情绪稳定性、反应灵活性等个性特点</a:t>
                      </a:r>
                    </a:p>
                    <a:p>
                      <a:pPr indent="266700" algn="just">
                        <a:lnSpc>
                          <a:spcPct val="150000"/>
                        </a:lnSpc>
                        <a:spcAft>
                          <a:spcPts val="0"/>
                        </a:spcAft>
                      </a:pPr>
                      <a:r>
                        <a:rPr lang="zh-CN" sz="1600" b="1" u="sng" kern="100" dirty="0">
                          <a:solidFill>
                            <a:srgbClr val="002060"/>
                          </a:solidFill>
                          <a:effectLst/>
                          <a:latin typeface="黑体" pitchFamily="49" charset="-122"/>
                          <a:ea typeface="黑体" pitchFamily="49" charset="-122"/>
                        </a:rPr>
                        <a:t>试题的类型：</a:t>
                      </a:r>
                      <a:r>
                        <a:rPr lang="zh-CN" sz="1600" b="1" kern="100" dirty="0">
                          <a:solidFill>
                            <a:srgbClr val="002060"/>
                          </a:solidFill>
                          <a:effectLst/>
                          <a:latin typeface="黑体" pitchFamily="49" charset="-122"/>
                          <a:ea typeface="黑体" pitchFamily="49" charset="-122"/>
                        </a:rPr>
                        <a:t>开放式、两难性、多项选择、资源争夺</a:t>
                      </a:r>
                    </a:p>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a:t>
                      </a:r>
                      <a:r>
                        <a:rPr lang="en-US" sz="1600" b="1" kern="100" dirty="0">
                          <a:solidFill>
                            <a:srgbClr val="002060"/>
                          </a:solidFill>
                          <a:effectLst/>
                          <a:latin typeface="黑体" pitchFamily="49" charset="-122"/>
                          <a:ea typeface="黑体" pitchFamily="49" charset="-122"/>
                        </a:rPr>
                        <a:t>3</a:t>
                      </a:r>
                      <a:r>
                        <a:rPr lang="zh-CN" sz="1600" b="1" kern="100" dirty="0">
                          <a:solidFill>
                            <a:srgbClr val="002060"/>
                          </a:solidFill>
                          <a:effectLst/>
                          <a:latin typeface="黑体" pitchFamily="49" charset="-122"/>
                          <a:ea typeface="黑体" pitchFamily="49" charset="-122"/>
                        </a:rPr>
                        <a:t>）</a:t>
                      </a:r>
                      <a:r>
                        <a:rPr lang="zh-CN" sz="1600" b="1" u="sng" kern="100" dirty="0">
                          <a:solidFill>
                            <a:srgbClr val="002060"/>
                          </a:solidFill>
                          <a:effectLst/>
                          <a:latin typeface="黑体" pitchFamily="49" charset="-122"/>
                          <a:ea typeface="黑体" pitchFamily="49" charset="-122"/>
                        </a:rPr>
                        <a:t>角色扮演</a:t>
                      </a:r>
                      <a:r>
                        <a:rPr lang="zh-CN" sz="1600" b="1" kern="100" dirty="0">
                          <a:solidFill>
                            <a:srgbClr val="002060"/>
                          </a:solidFill>
                          <a:effectLst/>
                          <a:latin typeface="黑体" pitchFamily="49" charset="-122"/>
                          <a:ea typeface="黑体" pitchFamily="49" charset="-122"/>
                        </a:rPr>
                        <a:t>：要求被测者扮演一位管理者或者某岗位员工，根据相关角色的经验进行相应的语言表达和行为展示。</a:t>
                      </a:r>
                      <a:endParaRPr lang="zh-CN" sz="1600" b="1" kern="100" dirty="0">
                        <a:solidFill>
                          <a:srgbClr val="002060"/>
                        </a:solidFill>
                        <a:effectLst/>
                        <a:latin typeface="黑体" pitchFamily="49" charset="-122"/>
                        <a:ea typeface="黑体" pitchFamily="49" charset="-122"/>
                        <a:cs typeface="Times New Roman" panose="02020603050405020304" pitchFamily="18" charset="0"/>
                      </a:endParaRPr>
                    </a:p>
                  </a:txBody>
                  <a:tcPr marL="63219" marR="63219" marT="0" marB="0"/>
                </a:tc>
                <a:extLst>
                  <a:ext uri="{0D108BD9-81ED-4DB2-BD59-A6C34878D82A}">
                    <a16:rowId xmlns:a16="http://schemas.microsoft.com/office/drawing/2014/main" val="2420704772"/>
                  </a:ext>
                </a:extLst>
              </a:tr>
              <a:tr h="1596162">
                <a:tc>
                  <a:txBody>
                    <a:bodyPr/>
                    <a:lstStyle/>
                    <a:p>
                      <a:pPr indent="266700" algn="just">
                        <a:lnSpc>
                          <a:spcPct val="150000"/>
                        </a:lnSpc>
                        <a:spcAft>
                          <a:spcPts val="0"/>
                        </a:spcAft>
                      </a:pPr>
                      <a:r>
                        <a:rPr lang="en-US" sz="1600" b="1" kern="100">
                          <a:solidFill>
                            <a:srgbClr val="002060"/>
                          </a:solidFill>
                          <a:effectLst/>
                          <a:latin typeface="黑体" pitchFamily="49" charset="-122"/>
                          <a:ea typeface="黑体" pitchFamily="49" charset="-122"/>
                        </a:rPr>
                        <a:t>2.</a:t>
                      </a:r>
                      <a:r>
                        <a:rPr lang="zh-CN" sz="1600" b="1" kern="100">
                          <a:solidFill>
                            <a:srgbClr val="002060"/>
                          </a:solidFill>
                          <a:effectLst/>
                          <a:latin typeface="黑体" pitchFamily="49" charset="-122"/>
                          <a:ea typeface="黑体" pitchFamily="49" charset="-122"/>
                        </a:rPr>
                        <a:t>评价中心总结</a:t>
                      </a:r>
                      <a:endParaRPr lang="zh-CN" sz="1600" b="1" kern="100">
                        <a:solidFill>
                          <a:srgbClr val="002060"/>
                        </a:solidFill>
                        <a:effectLst/>
                        <a:latin typeface="黑体" pitchFamily="49" charset="-122"/>
                        <a:ea typeface="黑体" pitchFamily="49" charset="-122"/>
                        <a:cs typeface="Times New Roman" panose="02020603050405020304" pitchFamily="18" charset="0"/>
                      </a:endParaRPr>
                    </a:p>
                  </a:txBody>
                  <a:tcPr marL="63219" marR="63219" marT="0" marB="0"/>
                </a:tc>
                <a:tc>
                  <a:txBody>
                    <a:bodyPr/>
                    <a:lstStyle/>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a:t>
                      </a:r>
                      <a:r>
                        <a:rPr lang="en-US" sz="1600" b="1" kern="100" dirty="0">
                          <a:solidFill>
                            <a:srgbClr val="002060"/>
                          </a:solidFill>
                          <a:effectLst/>
                          <a:latin typeface="黑体" pitchFamily="49" charset="-122"/>
                          <a:ea typeface="黑体" pitchFamily="49" charset="-122"/>
                        </a:rPr>
                        <a:t>1</a:t>
                      </a:r>
                      <a:r>
                        <a:rPr lang="zh-CN" sz="1600" b="1" kern="100" dirty="0">
                          <a:solidFill>
                            <a:srgbClr val="002060"/>
                          </a:solidFill>
                          <a:effectLst/>
                          <a:latin typeface="黑体" pitchFamily="49" charset="-122"/>
                          <a:ea typeface="黑体" pitchFamily="49" charset="-122"/>
                        </a:rPr>
                        <a:t>）着眼于被测者的行政管理能力以及人际交往能力评价；</a:t>
                      </a:r>
                      <a:endParaRPr lang="en-US" altLang="zh-CN" sz="1600" b="1" kern="100" dirty="0">
                        <a:solidFill>
                          <a:srgbClr val="002060"/>
                        </a:solidFill>
                        <a:effectLst/>
                        <a:latin typeface="黑体" pitchFamily="49" charset="-122"/>
                        <a:ea typeface="黑体" pitchFamily="49" charset="-122"/>
                      </a:endParaRPr>
                    </a:p>
                    <a:p>
                      <a:pPr indent="266700" algn="just">
                        <a:lnSpc>
                          <a:spcPct val="150000"/>
                        </a:lnSpc>
                        <a:spcAft>
                          <a:spcPts val="0"/>
                        </a:spcAft>
                      </a:pPr>
                      <a:r>
                        <a:rPr lang="zh-CN" altLang="en-US" sz="1600" b="1" kern="100" dirty="0">
                          <a:solidFill>
                            <a:srgbClr val="002060"/>
                          </a:solidFill>
                          <a:effectLst/>
                          <a:latin typeface="黑体" pitchFamily="49" charset="-122"/>
                          <a:ea typeface="黑体" pitchFamily="49" charset="-122"/>
                        </a:rPr>
                        <a:t>（</a:t>
                      </a:r>
                      <a:r>
                        <a:rPr lang="en-US" altLang="zh-CN" sz="1600" b="1" kern="100" dirty="0">
                          <a:solidFill>
                            <a:srgbClr val="002060"/>
                          </a:solidFill>
                          <a:effectLst/>
                          <a:latin typeface="黑体" pitchFamily="49" charset="-122"/>
                          <a:ea typeface="黑体" pitchFamily="49" charset="-122"/>
                        </a:rPr>
                        <a:t>2</a:t>
                      </a:r>
                      <a:r>
                        <a:rPr lang="zh-CN" altLang="en-US" sz="1600" b="1" kern="100" dirty="0">
                          <a:solidFill>
                            <a:srgbClr val="002060"/>
                          </a:solidFill>
                          <a:effectLst/>
                          <a:latin typeface="黑体" pitchFamily="49" charset="-122"/>
                          <a:ea typeface="黑体" pitchFamily="49" charset="-122"/>
                        </a:rPr>
                        <a:t>）</a:t>
                      </a:r>
                      <a:r>
                        <a:rPr lang="zh-CN" sz="1600" b="1" u="sng" kern="100" dirty="0">
                          <a:solidFill>
                            <a:srgbClr val="002060"/>
                          </a:solidFill>
                          <a:effectLst/>
                          <a:latin typeface="黑体" pitchFamily="49" charset="-122"/>
                          <a:ea typeface="黑体" pitchFamily="49" charset="-122"/>
                        </a:rPr>
                        <a:t>衡量的技能包括领导能力、问题解决能力、人际交往能力、行政管理能力、压力承受能力；</a:t>
                      </a:r>
                      <a:endParaRPr lang="zh-CN" sz="1600" b="1" kern="100" dirty="0">
                        <a:solidFill>
                          <a:srgbClr val="002060"/>
                        </a:solidFill>
                        <a:effectLst/>
                        <a:latin typeface="黑体" pitchFamily="49" charset="-122"/>
                        <a:ea typeface="黑体" pitchFamily="49" charset="-122"/>
                      </a:endParaRPr>
                    </a:p>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a:t>
                      </a:r>
                      <a:r>
                        <a:rPr lang="en-US" sz="1600" b="1" kern="100" dirty="0">
                          <a:solidFill>
                            <a:srgbClr val="002060"/>
                          </a:solidFill>
                          <a:effectLst/>
                          <a:latin typeface="黑体" pitchFamily="49" charset="-122"/>
                          <a:ea typeface="黑体" pitchFamily="49" charset="-122"/>
                        </a:rPr>
                        <a:t>3</a:t>
                      </a:r>
                      <a:r>
                        <a:rPr lang="zh-CN" sz="1600" b="1" kern="100" dirty="0">
                          <a:solidFill>
                            <a:srgbClr val="002060"/>
                          </a:solidFill>
                          <a:effectLst/>
                          <a:latin typeface="黑体" pitchFamily="49" charset="-122"/>
                          <a:ea typeface="黑体" pitchFamily="49" charset="-122"/>
                        </a:rPr>
                        <a:t>）公文筐：领导能力、问题解决能力、行政管理能力；</a:t>
                      </a:r>
                      <a:endParaRPr lang="en-US" altLang="zh-CN" sz="1600" b="1" kern="100" dirty="0">
                        <a:solidFill>
                          <a:srgbClr val="002060"/>
                        </a:solidFill>
                        <a:effectLst/>
                        <a:latin typeface="黑体" pitchFamily="49" charset="-122"/>
                        <a:ea typeface="黑体" pitchFamily="49" charset="-122"/>
                      </a:endParaRPr>
                    </a:p>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无领导小组讨论：领导能力、问题解决能力、人际交往能力、行政管理能力、压力承受能力；</a:t>
                      </a:r>
                    </a:p>
                    <a:p>
                      <a:pPr indent="266700" algn="just">
                        <a:lnSpc>
                          <a:spcPct val="150000"/>
                        </a:lnSpc>
                        <a:spcAft>
                          <a:spcPts val="0"/>
                        </a:spcAft>
                      </a:pPr>
                      <a:r>
                        <a:rPr lang="zh-CN" sz="1600" b="1" kern="100" dirty="0">
                          <a:solidFill>
                            <a:srgbClr val="002060"/>
                          </a:solidFill>
                          <a:effectLst/>
                          <a:latin typeface="黑体" pitchFamily="49" charset="-122"/>
                          <a:ea typeface="黑体" pitchFamily="49" charset="-122"/>
                        </a:rPr>
                        <a:t>角色扮演：领导能力、问题解决能力、人际交往能力、压力承受能力。</a:t>
                      </a:r>
                      <a:endParaRPr lang="zh-CN" sz="1600" b="1" kern="100" dirty="0">
                        <a:solidFill>
                          <a:srgbClr val="002060"/>
                        </a:solidFill>
                        <a:effectLst/>
                        <a:latin typeface="黑体" pitchFamily="49" charset="-122"/>
                        <a:ea typeface="黑体" pitchFamily="49" charset="-122"/>
                        <a:cs typeface="Times New Roman" panose="02020603050405020304" pitchFamily="18" charset="0"/>
                      </a:endParaRPr>
                    </a:p>
                  </a:txBody>
                  <a:tcPr marL="63219" marR="63219" marT="0" marB="0"/>
                </a:tc>
                <a:extLst>
                  <a:ext uri="{0D108BD9-81ED-4DB2-BD59-A6C34878D82A}">
                    <a16:rowId xmlns:a16="http://schemas.microsoft.com/office/drawing/2014/main" val="3188825051"/>
                  </a:ext>
                </a:extLst>
              </a:tr>
            </a:tbl>
          </a:graphicData>
        </a:graphic>
      </p:graphicFrame>
    </p:spTree>
    <p:extLst>
      <p:ext uri="{BB962C8B-B14F-4D97-AF65-F5344CB8AC3E}">
        <p14:creationId xmlns:p14="http://schemas.microsoft.com/office/powerpoint/2010/main" val="841944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92412546-46DD-46F9-A5D2-5EA7C0403D2D}"/>
              </a:ext>
            </a:extLst>
          </p:cNvPr>
          <p:cNvSpPr/>
          <p:nvPr/>
        </p:nvSpPr>
        <p:spPr>
          <a:xfrm>
            <a:off x="1010308" y="595875"/>
            <a:ext cx="1580882"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面试的概念</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6CE1C181-C530-41FB-8BBD-3F8D3CBB397B}"/>
              </a:ext>
            </a:extLst>
          </p:cNvPr>
          <p:cNvGraphicFramePr>
            <a:graphicFrameLocks noGrp="1"/>
          </p:cNvGraphicFramePr>
          <p:nvPr>
            <p:extLst>
              <p:ext uri="{D42A27DB-BD31-4B8C-83A1-F6EECF244321}">
                <p14:modId xmlns:p14="http://schemas.microsoft.com/office/powerpoint/2010/main" val="2355800985"/>
              </p:ext>
            </p:extLst>
          </p:nvPr>
        </p:nvGraphicFramePr>
        <p:xfrm>
          <a:off x="1040765" y="1136709"/>
          <a:ext cx="9923722" cy="2404555"/>
        </p:xfrm>
        <a:graphic>
          <a:graphicData uri="http://schemas.openxmlformats.org/drawingml/2006/table">
            <a:tbl>
              <a:tblPr>
                <a:tableStyleId>{5C22544A-7EE6-4342-B048-85BDC9FD1C3A}</a:tableStyleId>
              </a:tblPr>
              <a:tblGrid>
                <a:gridCol w="9923722">
                  <a:extLst>
                    <a:ext uri="{9D8B030D-6E8A-4147-A177-3AD203B41FA5}">
                      <a16:colId xmlns:a16="http://schemas.microsoft.com/office/drawing/2014/main" val="2561206299"/>
                    </a:ext>
                  </a:extLst>
                </a:gridCol>
              </a:tblGrid>
              <a:tr h="988695">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面试：在特定的时间和特定的地点，发生在面试考官与被面试者之间的一种面对面的对话过程，其目的是通过分析被面试者的回答以及观察他们所作出的各种反应，考察求职者是否具备相关职位的任职资格条件，其中包括知识技能、个性特点、求职动机等</a:t>
                      </a:r>
                    </a:p>
                    <a:p>
                      <a:pPr marL="342900" lvl="0" indent="-342900" algn="just">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面试：运用最广泛的人员甄选方法</a:t>
                      </a:r>
                    </a:p>
                    <a:p>
                      <a:pPr marL="342900" lvl="0" indent="-342900" algn="just">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优点：简便快捷、容易操作、不需要复杂的专业测试工具和方法。</a:t>
                      </a:r>
                    </a:p>
                    <a:p>
                      <a:pPr marL="342900" lvl="0" indent="-342900" algn="just">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缺点：主观性强、机会成本较高</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04084586"/>
                  </a:ext>
                </a:extLst>
              </a:tr>
            </a:tbl>
          </a:graphicData>
        </a:graphic>
      </p:graphicFrame>
    </p:spTree>
    <p:extLst>
      <p:ext uri="{BB962C8B-B14F-4D97-AF65-F5344CB8AC3E}">
        <p14:creationId xmlns:p14="http://schemas.microsoft.com/office/powerpoint/2010/main" val="11567199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3C447477-4496-46FB-994A-E1FB74F292EB}"/>
              </a:ext>
            </a:extLst>
          </p:cNvPr>
          <p:cNvSpPr/>
          <p:nvPr/>
        </p:nvSpPr>
        <p:spPr>
          <a:xfrm>
            <a:off x="893558" y="559393"/>
            <a:ext cx="1348446"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8.</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面试类型</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C0C188EF-0A00-4D92-BCD5-41B67581A663}"/>
              </a:ext>
            </a:extLst>
          </p:cNvPr>
          <p:cNvGraphicFramePr>
            <a:graphicFrameLocks noGrp="1"/>
          </p:cNvGraphicFramePr>
          <p:nvPr>
            <p:extLst>
              <p:ext uri="{D42A27DB-BD31-4B8C-83A1-F6EECF244321}">
                <p14:modId xmlns:p14="http://schemas.microsoft.com/office/powerpoint/2010/main" val="1665775032"/>
              </p:ext>
            </p:extLst>
          </p:nvPr>
        </p:nvGraphicFramePr>
        <p:xfrm>
          <a:off x="893557" y="1055328"/>
          <a:ext cx="10607081" cy="5109275"/>
        </p:xfrm>
        <a:graphic>
          <a:graphicData uri="http://schemas.openxmlformats.org/drawingml/2006/table">
            <a:tbl>
              <a:tblPr>
                <a:tableStyleId>{5C22544A-7EE6-4342-B048-85BDC9FD1C3A}</a:tableStyleId>
              </a:tblPr>
              <a:tblGrid>
                <a:gridCol w="2298530">
                  <a:extLst>
                    <a:ext uri="{9D8B030D-6E8A-4147-A177-3AD203B41FA5}">
                      <a16:colId xmlns:a16="http://schemas.microsoft.com/office/drawing/2014/main" val="4120334618"/>
                    </a:ext>
                  </a:extLst>
                </a:gridCol>
                <a:gridCol w="3607859">
                  <a:extLst>
                    <a:ext uri="{9D8B030D-6E8A-4147-A177-3AD203B41FA5}">
                      <a16:colId xmlns:a16="http://schemas.microsoft.com/office/drawing/2014/main" val="3587384528"/>
                    </a:ext>
                  </a:extLst>
                </a:gridCol>
                <a:gridCol w="4700692">
                  <a:extLst>
                    <a:ext uri="{9D8B030D-6E8A-4147-A177-3AD203B41FA5}">
                      <a16:colId xmlns:a16="http://schemas.microsoft.com/office/drawing/2014/main" val="983336479"/>
                    </a:ext>
                  </a:extLst>
                </a:gridCol>
              </a:tblGrid>
              <a:tr h="5715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种类（标准化程度）</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优点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96848069"/>
                  </a:ext>
                </a:extLst>
              </a:tr>
              <a:tr h="5715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非结构性面试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谈话自然顺畅</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逻辑关系清晰</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对于个性化问题深入探讨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面试所问问题的不一，公平和问题全面不能保证；</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受面试考官主观影响较大</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信度效度较低</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31364887"/>
                  </a:ext>
                </a:extLst>
              </a:tr>
              <a:tr h="99314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结构性面试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程序、内容、评分方式标准化程度高</a:t>
                      </a:r>
                    </a:p>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保证关键问题都能问到，信息不会遗漏</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降低面试考官个人的偏见</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问题事先设定好，面试考官没有发挥余地</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按照问题顺序提问使谈话不那么顺畅和自然</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00116857"/>
                  </a:ext>
                </a:extLst>
              </a:tr>
              <a:tr h="22479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半结构性面试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避免任何一种单一方法的不足，结构性和灵活性相结合</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u="none" strike="noStrike"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5812093"/>
                  </a:ext>
                </a:extLst>
              </a:tr>
            </a:tbl>
          </a:graphicData>
        </a:graphic>
      </p:graphicFrame>
    </p:spTree>
    <p:extLst>
      <p:ext uri="{BB962C8B-B14F-4D97-AF65-F5344CB8AC3E}">
        <p14:creationId xmlns:p14="http://schemas.microsoft.com/office/powerpoint/2010/main" val="1039827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B71F92BC-3E24-43FA-AF03-874FCBB8EE7B}"/>
              </a:ext>
            </a:extLst>
          </p:cNvPr>
          <p:cNvSpPr/>
          <p:nvPr/>
        </p:nvSpPr>
        <p:spPr>
          <a:xfrm>
            <a:off x="928241" y="545765"/>
            <a:ext cx="1813317"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9.</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特殊面试类型</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52FDB33E-7C17-4572-9A1C-8F0C70591769}"/>
              </a:ext>
            </a:extLst>
          </p:cNvPr>
          <p:cNvGraphicFramePr>
            <a:graphicFrameLocks noGrp="1"/>
          </p:cNvGraphicFramePr>
          <p:nvPr>
            <p:extLst>
              <p:ext uri="{D42A27DB-BD31-4B8C-83A1-F6EECF244321}">
                <p14:modId xmlns:p14="http://schemas.microsoft.com/office/powerpoint/2010/main" val="3965542224"/>
              </p:ext>
            </p:extLst>
          </p:nvPr>
        </p:nvGraphicFramePr>
        <p:xfrm>
          <a:off x="979804" y="1041700"/>
          <a:ext cx="10633076" cy="4333305"/>
        </p:xfrm>
        <a:graphic>
          <a:graphicData uri="http://schemas.openxmlformats.org/drawingml/2006/table">
            <a:tbl>
              <a:tblPr>
                <a:tableStyleId>{5C22544A-7EE6-4342-B048-85BDC9FD1C3A}</a:tableStyleId>
              </a:tblPr>
              <a:tblGrid>
                <a:gridCol w="1923898">
                  <a:extLst>
                    <a:ext uri="{9D8B030D-6E8A-4147-A177-3AD203B41FA5}">
                      <a16:colId xmlns:a16="http://schemas.microsoft.com/office/drawing/2014/main" val="1942916613"/>
                    </a:ext>
                  </a:extLst>
                </a:gridCol>
                <a:gridCol w="3996966">
                  <a:extLst>
                    <a:ext uri="{9D8B030D-6E8A-4147-A177-3AD203B41FA5}">
                      <a16:colId xmlns:a16="http://schemas.microsoft.com/office/drawing/2014/main" val="4085903291"/>
                    </a:ext>
                  </a:extLst>
                </a:gridCol>
                <a:gridCol w="4712212">
                  <a:extLst>
                    <a:ext uri="{9D8B030D-6E8A-4147-A177-3AD203B41FA5}">
                      <a16:colId xmlns:a16="http://schemas.microsoft.com/office/drawing/2014/main" val="12902632"/>
                    </a:ext>
                  </a:extLst>
                </a:gridCol>
              </a:tblGrid>
              <a:tr h="5715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种类</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90564723"/>
                  </a:ext>
                </a:extLst>
              </a:tr>
              <a:tr h="5715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压力面试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可以帮助面试考官了解被面试者在未来某种特定压力下是否能够达成较好的绩效</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帮助组织辨别哪些求职者属于过于敏感或承受压力较弱的人，避免雇佣无法承受适当压力的求职者</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压力面试掌控不好，面试就有可能因为过于具有侵犯性或有违一般道德规范而受到质疑甚至被起诉</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92607009"/>
                  </a:ext>
                </a:extLst>
              </a:tr>
              <a:tr h="99314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电话、视频面试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初筛的手段</a:t>
                      </a:r>
                    </a:p>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地理距离较远</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3.</a:t>
                      </a:r>
                      <a:r>
                        <a:rPr lang="zh-CN" sz="1800" b="1" kern="100" dirty="0">
                          <a:solidFill>
                            <a:srgbClr val="002060"/>
                          </a:solidFill>
                          <a:effectLst/>
                          <a:latin typeface="黑体" panose="02010609060101010101" pitchFamily="49" charset="-122"/>
                          <a:ea typeface="黑体" panose="02010609060101010101" pitchFamily="49" charset="-122"/>
                        </a:rPr>
                        <a:t>某些特殊原因</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4.</a:t>
                      </a:r>
                      <a:r>
                        <a:rPr lang="zh-CN" sz="1800" b="1" kern="100" dirty="0">
                          <a:solidFill>
                            <a:srgbClr val="002060"/>
                          </a:solidFill>
                          <a:effectLst/>
                          <a:latin typeface="黑体" panose="02010609060101010101" pitchFamily="49" charset="-122"/>
                          <a:ea typeface="黑体" panose="02010609060101010101" pitchFamily="49" charset="-122"/>
                        </a:rPr>
                        <a:t>实现可视化</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问题事先设定好，面试考官没有发挥余地</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按照问题顺序提问使谈话不那么顺畅和自然</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684777136"/>
                  </a:ext>
                </a:extLst>
              </a:tr>
            </a:tbl>
          </a:graphicData>
        </a:graphic>
      </p:graphicFrame>
    </p:spTree>
    <p:extLst>
      <p:ext uri="{BB962C8B-B14F-4D97-AF65-F5344CB8AC3E}">
        <p14:creationId xmlns:p14="http://schemas.microsoft.com/office/powerpoint/2010/main" val="1603543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F90CDC39-C3AC-4B38-9390-57A0E67C1672}"/>
              </a:ext>
            </a:extLst>
          </p:cNvPr>
          <p:cNvSpPr/>
          <p:nvPr/>
        </p:nvSpPr>
        <p:spPr>
          <a:xfrm>
            <a:off x="927440" y="582361"/>
            <a:ext cx="3092513"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改善面试效果的主要方法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51CB2F5A-EF8D-48EC-A7F2-3393B3C7D6C2}"/>
              </a:ext>
            </a:extLst>
          </p:cNvPr>
          <p:cNvGraphicFramePr>
            <a:graphicFrameLocks noGrp="1"/>
          </p:cNvGraphicFramePr>
          <p:nvPr>
            <p:extLst>
              <p:ext uri="{D42A27DB-BD31-4B8C-83A1-F6EECF244321}">
                <p14:modId xmlns:p14="http://schemas.microsoft.com/office/powerpoint/2010/main" val="2042800087"/>
              </p:ext>
            </p:extLst>
          </p:nvPr>
        </p:nvGraphicFramePr>
        <p:xfrm>
          <a:off x="958697" y="1055293"/>
          <a:ext cx="10266073" cy="2769045"/>
        </p:xfrm>
        <a:graphic>
          <a:graphicData uri="http://schemas.openxmlformats.org/drawingml/2006/table">
            <a:tbl>
              <a:tblPr>
                <a:tableStyleId>{5C22544A-7EE6-4342-B048-85BDC9FD1C3A}</a:tableStyleId>
              </a:tblPr>
              <a:tblGrid>
                <a:gridCol w="3171514">
                  <a:extLst>
                    <a:ext uri="{9D8B030D-6E8A-4147-A177-3AD203B41FA5}">
                      <a16:colId xmlns:a16="http://schemas.microsoft.com/office/drawing/2014/main" val="2543019876"/>
                    </a:ext>
                  </a:extLst>
                </a:gridCol>
                <a:gridCol w="7094559">
                  <a:extLst>
                    <a:ext uri="{9D8B030D-6E8A-4147-A177-3AD203B41FA5}">
                      <a16:colId xmlns:a16="http://schemas.microsoft.com/office/drawing/2014/main" val="188050356"/>
                    </a:ext>
                  </a:extLst>
                </a:gridCol>
              </a:tblGrid>
              <a:tr h="1254125">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采用情境化结构面试（行为事件面试技术）</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以过去</a:t>
                      </a:r>
                      <a:r>
                        <a:rPr lang="zh-CN" sz="1800" b="1" kern="100" dirty="0">
                          <a:solidFill>
                            <a:srgbClr val="002060"/>
                          </a:solidFill>
                          <a:effectLst/>
                          <a:latin typeface="黑体" panose="02010609060101010101" pitchFamily="49" charset="-122"/>
                          <a:ea typeface="黑体" panose="02010609060101010101" pitchFamily="49" charset="-122"/>
                        </a:rPr>
                        <a:t>的经验为依据：它要求被面试者回答他们过去的工作中遇到的某种情形，以及他们当时是如何处理的</a:t>
                      </a:r>
                    </a:p>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未来导向型：它要求被面试者回答，将来一旦遇到某种假设的情形，他们将会采取怎样的处理措施，</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6790783"/>
                  </a:ext>
                </a:extLst>
              </a:tr>
              <a:tr h="0">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面试前做好充分准备</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3.</a:t>
                      </a:r>
                      <a:r>
                        <a:rPr lang="zh-CN" altLang="en-US" sz="1800" b="1" kern="100" dirty="0">
                          <a:solidFill>
                            <a:srgbClr val="002060"/>
                          </a:solidFill>
                          <a:effectLst/>
                          <a:latin typeface="黑体" panose="02010609060101010101" pitchFamily="49" charset="-122"/>
                          <a:ea typeface="黑体" panose="02010609060101010101" pitchFamily="49" charset="-122"/>
                        </a:rPr>
                        <a:t>系统培训面试考官</a:t>
                      </a:r>
                      <a:endParaRPr 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(l)</a:t>
                      </a:r>
                      <a:r>
                        <a:rPr lang="zh-CN" sz="1800" b="1" kern="100" dirty="0">
                          <a:solidFill>
                            <a:srgbClr val="002060"/>
                          </a:solidFill>
                          <a:effectLst/>
                          <a:latin typeface="黑体" panose="02010609060101010101" pitchFamily="49" charset="-122"/>
                          <a:ea typeface="黑体" panose="02010609060101010101" pitchFamily="49" charset="-122"/>
                        </a:rPr>
                        <a:t>安排好面试所需的时间、场地、资料</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认真阅读简历材料和职位说明书，准备好相关的问题</a:t>
                      </a:r>
                    </a:p>
                    <a:p>
                      <a:pPr algn="just">
                        <a:lnSpc>
                          <a:spcPct val="150000"/>
                        </a:lnSpc>
                        <a:spcAft>
                          <a:spcPts val="0"/>
                        </a:spcAft>
                      </a:pP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45790990"/>
                  </a:ext>
                </a:extLst>
              </a:tr>
            </a:tbl>
          </a:graphicData>
        </a:graphic>
      </p:graphicFrame>
      <p:sp>
        <p:nvSpPr>
          <p:cNvPr id="8" name="矩形 7">
            <a:extLst>
              <a:ext uri="{FF2B5EF4-FFF2-40B4-BE49-F238E27FC236}">
                <a16:creationId xmlns:a16="http://schemas.microsoft.com/office/drawing/2014/main" id="{F62DB2CF-D5BB-4FAC-9D57-B6B73C03C7E9}"/>
              </a:ext>
            </a:extLst>
          </p:cNvPr>
          <p:cNvSpPr/>
          <p:nvPr/>
        </p:nvSpPr>
        <p:spPr>
          <a:xfrm>
            <a:off x="691363" y="3957865"/>
            <a:ext cx="2432076"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11</a:t>
            </a:r>
            <a:r>
              <a:rPr lang="en-US"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履历分析的要求</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8434B738-41ED-4146-A69A-59B3C3EF0763}"/>
              </a:ext>
            </a:extLst>
          </p:cNvPr>
          <p:cNvGraphicFramePr>
            <a:graphicFrameLocks noGrp="1"/>
          </p:cNvGraphicFramePr>
          <p:nvPr>
            <p:extLst>
              <p:ext uri="{D42A27DB-BD31-4B8C-83A1-F6EECF244321}">
                <p14:modId xmlns:p14="http://schemas.microsoft.com/office/powerpoint/2010/main" val="97526065"/>
              </p:ext>
            </p:extLst>
          </p:nvPr>
        </p:nvGraphicFramePr>
        <p:xfrm>
          <a:off x="958697" y="4526358"/>
          <a:ext cx="10163732" cy="1170115"/>
        </p:xfrm>
        <a:graphic>
          <a:graphicData uri="http://schemas.openxmlformats.org/drawingml/2006/table">
            <a:tbl>
              <a:tblPr>
                <a:tableStyleId>{5C22544A-7EE6-4342-B048-85BDC9FD1C3A}</a:tableStyleId>
              </a:tblPr>
              <a:tblGrid>
                <a:gridCol w="10163732">
                  <a:extLst>
                    <a:ext uri="{9D8B030D-6E8A-4147-A177-3AD203B41FA5}">
                      <a16:colId xmlns:a16="http://schemas.microsoft.com/office/drawing/2014/main" val="1058964678"/>
                    </a:ext>
                  </a:extLst>
                </a:gridCol>
              </a:tblGrid>
              <a:tr h="901065">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履历信息必须真实</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履历信息必须全面</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履历信息</a:t>
                      </a:r>
                      <a:r>
                        <a:rPr lang="zh-CN" sz="1800" b="1" kern="0" dirty="0">
                          <a:solidFill>
                            <a:srgbClr val="002060"/>
                          </a:solidFill>
                          <a:effectLst/>
                          <a:latin typeface="黑体" panose="02010609060101010101" pitchFamily="49" charset="-122"/>
                          <a:ea typeface="黑体" panose="02010609060101010101" pitchFamily="49" charset="-122"/>
                        </a:rPr>
                        <a:t>必须相关</a:t>
                      </a:r>
                      <a:r>
                        <a:rPr lang="zh-CN"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85730266"/>
                  </a:ext>
                </a:extLst>
              </a:tr>
            </a:tbl>
          </a:graphicData>
        </a:graphic>
      </p:graphicFrame>
    </p:spTree>
    <p:extLst>
      <p:ext uri="{BB962C8B-B14F-4D97-AF65-F5344CB8AC3E}">
        <p14:creationId xmlns:p14="http://schemas.microsoft.com/office/powerpoint/2010/main" val="14953233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考点：甄选的概念及其意义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关于员工甄选的说法，错误的是（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从一开始就甄选到正确的人有利于培养一流员工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企业的甄选决策出现失误可能会使其付出很大的代价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甄选工作做好了，其他人力资源管理工作就不重要了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甄选到优秀的员工对于确保企业战略目标的达成至关重要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下列关于组织进行人员甄选的相关问题，表达错误的是（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甄选的目的是帮助组织筛选最优秀的人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不应该过多地在求职者之间相互比较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应该重点关注求职者与空缺职位需要达到的客观标准之间的比较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甄选决策失误不仅会对组织造成损失，也会对员工本人造成伤害考点：甄选的可靠性与有效性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28239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550237"/>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  ）是指一种测试或甄选技术对被试者的种或多种工作行为或工作绩效进行预测的准确程度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效标效度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 </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内容效度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构想效度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某项甄选测试的目的是评价求职者的逻辑能力，但是测试的题目设计不佳，变成了考查求职者的知识记忆情况，则该测试的（  ）比较低。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内容效度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同时效度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效标效度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96581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75542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关于重测信度的说法，正确的有（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又称再测信度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重测信度是指用同一种测试工具在不同的时间对同一群人进行多次测试所得到的一致性程度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时间间隔越长，两次测试之间的相关系数就越高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根据一般经验，两次测试的时间间隔为半个月到半年可能比较合适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反映了两个测验在内容上的等值性程度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内部一致性信度又分为（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分半信度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重测信度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复本信度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同质性信度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评价者信度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105745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09883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当企业同时使用同一种测试的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卷和</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卷进行甄选测试时，</a:t>
            </a: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卷和</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卷在测试内容上的等值程度称为（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复本信度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分半效度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重测信度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关于信度测试的说法，正确的是（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重测信度是指用同一种测试工具在不同时间对不同的人群进行多次测试所得到的结果的一致性程度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复本信度是指对不同组的被测试者进行某种测试时，两种功能等值但表面内容并不相同的测试形式，然后考察在两种等值的测试中被测试者取得的分数之间的相关程度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内部一致性信度是指反映同一测试内容的各个题目之间的得分一致性程度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评价者信度是指不同评价者在使用不同测试工具时所给出的分数之间的一致性程度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23952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26" name="Picture 2" descr="C:\Users\samsung\Desktop\第二部分 导图\图第二部分.png"/>
          <p:cNvPicPr>
            <a:picLocks noChangeAspect="1" noChangeArrowheads="1"/>
          </p:cNvPicPr>
          <p:nvPr/>
        </p:nvPicPr>
        <p:blipFill>
          <a:blip r:embed="rId4" cstate="print"/>
          <a:srcRect/>
          <a:stretch>
            <a:fillRect/>
          </a:stretch>
        </p:blipFill>
        <p:spPr bwMode="auto">
          <a:xfrm>
            <a:off x="692150" y="626534"/>
            <a:ext cx="10551583" cy="5826654"/>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关于想要达到较高的信度需要注意的问题，表述错误的是（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测试过程应该标准化，尽量能按测量学的要求去做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注意保持良好的测试环境，包括心理环境和物理环境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选取样本应尽可能集中在某一类人群，突出同质性特点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应注意测试的难度，避免出现地板效应或天花板效应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能够真正测出工作绩效的某些重要因素的测验方法具有较高的（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效标关联效度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内容效度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构想效度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71550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75542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考点：甄选的可靠性与有效性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关于内容效度的说法，正确的是（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内容效度比较适合对智力及领导能力的评价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如果组织想在求职者入职后再对其进行正式培训让其掌握相关技能，使用内容效度评价比较合适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在内容效度中主要以客观判断为主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较高内容效度的测试将会使求职者置身于与实际工作非常类似的情境之中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考点：心理测试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从测试的内容来看，心理测试可以划分为（  ）三大类。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职业兴趣测试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成绩测试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人格测试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38980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考点：心理测试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关于能力测试的表述，错误的是（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一般认知能力即通常所说的智商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特殊认知能力测试又被称为职业能力倾向测试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心理运动能力是对一个人受个体意识支配的精细动作能力进行的测试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身体能力测试是对一个人运动速度、手臂稳定性、四肢协调性等所进行的测试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14.MBTI</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人格类型测试从</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个两极性的维度来测试人的行为风格，其中反映一个人获取信息的方式是（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外倾</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感觉一直觉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理性</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情感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判断一感知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63367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09883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考点：心理测试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关于霍兰德职业兴趣测试的表述，错误的是（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现实型适合从事技能和技术性的职业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研究型适合从事工程设计类工作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社会型适合从事事务性工作、图书管理等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企业型适合担任企业领导或行政管理人员等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某公司在新员工甄选过程中采用了人格测试，要求求职者基于自身感受实事求是地填答一套包括是非题、选择题的书面问卷。这种人格测试的方法属于（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投射法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自陈量表法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评价量表法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6783441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259558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考点：心理测试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根据霍兰德的职业兴趣理论，冒险、乐观、自信，有进取心，喜欢承担领导责任的职业兴趣类型是（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现实型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常规型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艺术型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5614018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考点：成就测试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关于员工甄选中工作样本测试的说法，错误的是（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它所考察的内容与实际工作内容具有较高相似度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它的开发成本较高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它的效度比较高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它的普遍适用性很高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某计算机公司招聘软件工程师时，要求求职者参与编程测试，这种测法属于（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工作样本测试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公文筐测试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知识测试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681477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考点：成就测试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注册会计师职业资格考试属于（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认知能力测试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人格测试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知识测试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心理测试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关于成就测试方法的说法，不正确的有（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评估一个人在接受教育或训练之后获得的学习成果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注重预测效度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注重内容效度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在接受教育或训练之前进行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专门针对特定职位设计，开发成本相对较高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342248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考点：评价中心技术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角色扮演不能测出的能力是（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解决问题能力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领导能力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行政管理能力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压力能力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关于公文筐测试的说法，错误的有（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适合对管理人员进行评价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公文筐测试是评价中心技术中最常用和最核心的技术之一</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不易得到被测试者的理解和接受</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编制成本较低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对场地没有过多的要求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827807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考点：评价中心技术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关于无领导小组讨论的说法，正确的有（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可以采用两难性问题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通常会涉及可能会在一位管理者的案头出现的各种需要处理的文件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操作性问题适合技术性比较强的行业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根据自己对角色的认识或担任相关角色的经验来进行相应的语言表达和行为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对测试题目的要求较高，对评价者的评分技术要求较高，被测试者仍然有可能会有识地表现自己或掩饰自己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可以引发被测试者的充分辩论且适用于指定角色的无领导小组讨论的试题是（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开放式问题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操作性问题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两难性问题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资源争夺性问题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946547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关于无领导小组讨论的说法，正确的有（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考官并不参与讨论，而是在不干扰讨论的情况下进行观察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通过无领导小组讨论可以考察求职者的口头表达以及人际交往等方面的能力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无领导小组讨论让一开始没有领导者的一组人通过讨论选出一位领导者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在无领导小组讨论中，求职者的地位是平等的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无领导小组讨论使用的问题必须是两难性的问题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与非结构化面试相比，结构化面试的特点有（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面试问题很容易受到面试考官个人兴趣或工作背景等因素的影响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面试考官和被面试者的谈话不那么顺畅和自然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面试考官可以根据被面试者的个人特征对一些个性化的问题进行更为深入的探讨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可以做到面试的结构性与灵活性的结合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面试的公平性可以保证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864666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776742B-CC8B-411B-881C-1536B86A1330}"/>
              </a:ext>
            </a:extLst>
          </p:cNvPr>
          <p:cNvSpPr txBox="1"/>
          <p:nvPr/>
        </p:nvSpPr>
        <p:spPr>
          <a:xfrm>
            <a:off x="2130349" y="1908175"/>
            <a:ext cx="7931302" cy="144655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4400" b="1" dirty="0">
                <a:solidFill>
                  <a:srgbClr val="002060"/>
                </a:solidFill>
                <a:latin typeface="黑体" pitchFamily="49" charset="-122"/>
                <a:ea typeface="黑体" pitchFamily="49" charset="-122"/>
              </a:rPr>
              <a:t>第五章  人力资源规划</a:t>
            </a:r>
            <a:endParaRPr lang="en-US" altLang="zh-CN" sz="44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44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关于按组织形式划分的面试类型的优缺点，表述错误的是（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单独面试双方对话不顺利时，容易出现比较尴尬的场面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系列面试能够比较快速、准确地做出评价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小组面试可以使各面试考官在提问题的时候注意互相补充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集体面试能够考查候选人的人际关系能力和语言表达能力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由一组面试考官在同一时间和同一场所，共同对一名被面试者进行提问、观察并做出评价的面试方法属于（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单独面试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系列面试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小组面试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集体面试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923663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情境化结构面试通常需要遵循“</a:t>
            </a:r>
            <a:r>
              <a:rPr lang="en-US" altLang="zh-CN" sz="1600" b="1" kern="100" dirty="0">
                <a:solidFill>
                  <a:srgbClr val="002060"/>
                </a:solidFill>
                <a:latin typeface="黑体" pitchFamily="49" charset="-122"/>
                <a:ea typeface="黑体" pitchFamily="49" charset="-122"/>
                <a:cs typeface="Times New Roman" panose="02020603050405020304" pitchFamily="18" charset="0"/>
              </a:rPr>
              <a:t>STAR”</a:t>
            </a:r>
            <a:r>
              <a:rPr lang="zh-CN" altLang="en-US" sz="1600" b="1" kern="100" dirty="0">
                <a:solidFill>
                  <a:srgbClr val="002060"/>
                </a:solidFill>
                <a:latin typeface="黑体" pitchFamily="49" charset="-122"/>
                <a:ea typeface="黑体" pitchFamily="49" charset="-122"/>
                <a:cs typeface="Times New Roman" panose="02020603050405020304" pitchFamily="18" charset="0"/>
              </a:rPr>
              <a:t>原则，其中需要完成的主要工作任务由（  ）表示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 S</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C.R</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 T</a:t>
            </a: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如果客户投诉你的某位下属存在工作态度问题，你会怎么做？”这种面试问题属于（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知识性问题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人格性问题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情境化问题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522653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755422"/>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根据标准化程度划分的面试类型不包括（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结构化面试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一对一面试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电话面试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非结构化面试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半结构化面试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公司决定对面试考官进行系统培训，这种系统培训应当让考官掌握的要点包括（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为了更好地考核候选人的真实情况，应让候选人充分发挥，不要试图控制面试时间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如果在面试之初就对一位候选人很有把握，可尽快作出决定，不必浪费太多时间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了解面试中容易出现的误区和相应的解决方法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让面试考官学会如何与各种不同类型的被面试者打交道</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应当对不同的被面试者提问的问题不一致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701086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3293209"/>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组织根据某种特定的先后顺序，安排组织中的若干人员对同一位被面试者进行多轮面试，最后再将所有面试考官独立得出的面试结果加以汇总，从而最终得出面试结论。这种面试是（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系列面试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小组面试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单独面试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集体面试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p:txBody>
      </p:sp>
    </p:spTree>
    <p:extLst>
      <p:ext uri="{BB962C8B-B14F-4D97-AF65-F5344CB8AC3E}">
        <p14:creationId xmlns:p14="http://schemas.microsoft.com/office/powerpoint/2010/main" val="4062974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370975"/>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考点：履历分析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关于履历分析技术对作为分析对象的履历要求的说法，正确的有（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真实</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清晰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全面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必须和工作相关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实用性强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最近，某公司人力资源部对员工甄选效果进行了评估，发现了一些不太理想的情况。第一，公司很多管理人员甚至高层管理人员不重视员工甄选工作，参与面试时存在“应付差事”“走过场”的情况，向求职者提出的问题天马行空，比较随意。第二，有些已经录用的员工与公司文化不相匹配。例如，有些人沟通能力较差，缺乏团队合作精神，无法融入集体。第三，尽管公司在甄选过程中采用了多种测试方法，但在实际工作中却发现，一些当时测试得分较高的人，其实实际工作绩效反而不如一些测试分数相对较低的人。人力资源部就这些情况，咨询了相关专家。专家建议针对第一种情况可实施情景化结构面试并建立题库：针对第二种情况可增加无领导小组讨论方法。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）下列面试问题中，属于情境化的结构面试题目的是（）。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请谈一谈你本人有哪些优点</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请谈一下你对所面试工作的认识用来备非后公司</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请谈一谈你为什么希望进入本公司</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请你举一个具体的例子，说明你自己确定了一个很高的目标并最终得以实现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775393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8785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    2.</a:t>
            </a:r>
            <a:r>
              <a:rPr lang="zh-CN" altLang="en-US" sz="1600" b="1" kern="100" dirty="0">
                <a:solidFill>
                  <a:srgbClr val="002060"/>
                </a:solidFill>
                <a:latin typeface="黑体" pitchFamily="49" charset="-122"/>
                <a:ea typeface="黑体" pitchFamily="49" charset="-122"/>
                <a:cs typeface="Times New Roman" panose="02020603050405020304" pitchFamily="18" charset="0"/>
              </a:rPr>
              <a:t>最近，某公司人力资源部对员工甄选效果进行了评估，发现了一些不太理想的情况。第一，公司很多管理人员甚至高层管理人员不重视员工甄选工作，参与面试时存在“应付差事”“走过场”的情况，向求职者提出的问题天马行空，比较随意。第二，有些已经录用的员工与公司文化不相匹配。例如，有些人沟通能力较差，缺乏团队合作精神，无法融入集体。第三，尽管公司在甄选过程中采用了多种测试方法，但在实际工作中却发现，一些当时测试得分较高的人，其实实际工作绩效反而不如一些测试分数相对较低的人。人力资源部就这些情况，咨询了相关专家。专家建议针对第一种情况可实施情景化结构面试并建立题库：针对第二种情况可增加无领导小组讨论方法。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）下列面试问题中，属于情境化的结构面试题目的是（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请谈一谈你本人有哪些优点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请谈一下你对所面试工作的认识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请谈一谈你为什么希望进入本公司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请你举一个具体的例子，说明你自己确定了一个很高的目标并最终得以实现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）关于无领导小组讨论的说法，正确的是（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无领导小组讨论能够考察被试者的人际沟通能力、口头表达能力和领导能力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在无领导小组讨论中，每个人的地位都是平等的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在无领导小组讨论中，评价者不参与讨论过程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无领导小组讨论对评价者的评价技术要求比较低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458290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524315"/>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最近，某公司人力资源部对员工甄选效果进行了评估，发现了一些不太理想的情况。第一，公司很多管理人员甚至高层管理人员不重视员工甄选工作，参与面试时存在“应付差事”“走过场”的情况，向求职者提出的问题天马行空，比较随意。第二，有些已经录用的员工与公司文化不相匹配。例如，有些人沟通能力较差，缺乏团队合作精神，无法融入集体。第三，尽管公司在甄选过程中采用了多种测试方法，但在实际工作中却发现，一些当时测试得分较高的人，其实实际工作绩效反而不如一些测试分数相对较低的人。人力资源部就这些情况，咨询了相关专家。专家建议针对第一种情况可实施情景化结构面试并建立题库：针对第二种情况可增加无领导小组讨论方法。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）第三种情况表明，该公司员工甄选体系的（  ）比较低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构想效度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重测信度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989418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016758"/>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过去的员工甄选工作比较简单，一般是人力资源部门先筛选简历，重点看简历是否符合公司的任职资格要求，然后再将条件最好的几个人推荐给用人部门进行简单的笔试和面试。最近几年，公司发现这种过于简单的员工甄选方法存在很多问题。问题一是陆续出现了一些管理人员违规侵占公司利益的问题。经过调查发现，公司录用的跳槽过来的个别人员在上家公司工作时就存在类似问题，因为被发现，才不得不选择跳槽。问题二是公司采用的甄选测试方法缺乏有效性，一些测试得分较高的人被录用后，实际工作绩效却不如一些分数你的人。问题三是由于面试考官没有受过系统培训，面试方法不够科学。问题四是公司在招管理人员时，只进行简单的笔试和面试，甄选方法过于单一，效果欠佳。为此，公司人力资源管理部门准备系统学习和掌握员工甄选工作的基本原理和相关范，并在此基础上改进公司员工甄选系统，包括引进评价中心技术、改善面试效果等。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）一些测试得分较高的人被录用后，实际工作绩效却不如一些分数低的人，这说明该公司甄选测试的（  ）比较低。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预测效度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同质性效度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分半效度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07119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）为了解决案例中的问题一，该公司可以采取的措施有（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对候选人进行履历分析以更好地了解其背景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对候选人进行知识测试以了解其专业知识程度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对候选人进行认知能力测试以了解其认知能力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对候选人进行职业兴趣测试以了解其职业兴趣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）为了解决案例中的问题三，公司决定对面试考官进行系统培训。这种系统培训应当让考官掌握的要点包括（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为了更好地考核候选人的真实情况，应让候选人充分发挥，不要试图控制面试时间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如果在面试之初，就对一位候选人很有把握，可尽快作出决定，不必浪费太多时间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了解面试中容易出现的误区和相应的解决方法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为了更好地考察，考官应该在面试前留出时间看候选人的简历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20185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7463" y="48846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259558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）为了解决案例中的问题四，该公司准备采用评价中心技术，关于评价中心技术的说法，正确的是（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评价中心技术能够有效考察候选人的管理能力和问题解决能力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评价中心技术通过要求候选人完成实际工作任务来进行测试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评价中心技术在甄选管理人员方面具有较高的效度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评价中心技术包括公文筐测试和角色扮演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318051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074" name="Picture 2" descr="C:\Users\samsung\Desktop\第二部分 导图\图第五章.png"/>
          <p:cNvPicPr>
            <a:picLocks noChangeAspect="1" noChangeArrowheads="1"/>
          </p:cNvPicPr>
          <p:nvPr/>
        </p:nvPicPr>
        <p:blipFill>
          <a:blip r:embed="rId4" cstate="print"/>
          <a:srcRect/>
          <a:stretch>
            <a:fillRect/>
          </a:stretch>
        </p:blipFill>
        <p:spPr bwMode="auto">
          <a:xfrm>
            <a:off x="898525" y="1298574"/>
            <a:ext cx="9312275" cy="439102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B13C18ED-92D8-40C0-8DC3-89663B6D3B94}"/>
              </a:ext>
            </a:extLst>
          </p:cNvPr>
          <p:cNvSpPr/>
          <p:nvPr/>
        </p:nvSpPr>
        <p:spPr>
          <a:xfrm>
            <a:off x="3251605" y="2269659"/>
            <a:ext cx="4429418" cy="949299"/>
          </a:xfrm>
          <a:prstGeom prst="rect">
            <a:avLst/>
          </a:prstGeom>
        </p:spPr>
        <p:txBody>
          <a:bodyPr wrap="none">
            <a:spAutoFit/>
          </a:bodyPr>
          <a:lstStyle/>
          <a:p>
            <a:pPr algn="just">
              <a:lnSpc>
                <a:spcPct val="150000"/>
              </a:lnSpc>
              <a:spcAft>
                <a:spcPts val="0"/>
              </a:spcAft>
            </a:pPr>
            <a:r>
              <a:rPr lang="zh-CN" altLang="en-US" sz="4400" b="1" kern="100" dirty="0">
                <a:solidFill>
                  <a:srgbClr val="002060"/>
                </a:solidFill>
                <a:effectLst/>
                <a:latin typeface="黑体" pitchFamily="49" charset="-122"/>
                <a:ea typeface="黑体" pitchFamily="49" charset="-122"/>
                <a:cs typeface="Times New Roman" panose="02020603050405020304" pitchFamily="18" charset="0"/>
              </a:rPr>
              <a:t>第七章</a:t>
            </a:r>
            <a:r>
              <a:rPr lang="en-US" altLang="zh-CN" sz="4400" b="1" kern="100" dirty="0">
                <a:solidFill>
                  <a:srgbClr val="002060"/>
                </a:solidFill>
                <a:effectLst/>
                <a:latin typeface="黑体" pitchFamily="49" charset="-122"/>
                <a:ea typeface="黑体" pitchFamily="49" charset="-122"/>
                <a:cs typeface="Times New Roman" panose="02020603050405020304" pitchFamily="18" charset="0"/>
              </a:rPr>
              <a:t> </a:t>
            </a:r>
            <a:r>
              <a:rPr lang="zh-CN" altLang="en-US" sz="4400" b="1" kern="100" dirty="0">
                <a:solidFill>
                  <a:srgbClr val="002060"/>
                </a:solidFill>
                <a:effectLst/>
                <a:latin typeface="黑体" pitchFamily="49" charset="-122"/>
                <a:ea typeface="黑体" pitchFamily="49" charset="-122"/>
                <a:cs typeface="Times New Roman" panose="02020603050405020304" pitchFamily="18" charset="0"/>
              </a:rPr>
              <a:t>绩效管理</a:t>
            </a:r>
            <a:endParaRPr lang="zh-CN" altLang="zh-CN" sz="4400" kern="100" dirty="0">
              <a:solidFill>
                <a:srgbClr val="002060"/>
              </a:solidFill>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07374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5122" name="Picture 2" descr="C:\Users\samsung\Desktop\第二部分 导图\图第七章.png"/>
          <p:cNvPicPr>
            <a:picLocks noChangeAspect="1" noChangeArrowheads="1"/>
          </p:cNvPicPr>
          <p:nvPr/>
        </p:nvPicPr>
        <p:blipFill>
          <a:blip r:embed="rId4" cstate="print"/>
          <a:srcRect/>
          <a:stretch>
            <a:fillRect/>
          </a:stretch>
        </p:blipFill>
        <p:spPr bwMode="auto">
          <a:xfrm>
            <a:off x="1337734" y="592667"/>
            <a:ext cx="9533466" cy="5860521"/>
          </a:xfrm>
          <a:prstGeom prst="rect">
            <a:avLst/>
          </a:prstGeom>
          <a:noFill/>
        </p:spPr>
      </p:pic>
    </p:spTree>
    <p:extLst>
      <p:ext uri="{BB962C8B-B14F-4D97-AF65-F5344CB8AC3E}">
        <p14:creationId xmlns:p14="http://schemas.microsoft.com/office/powerpoint/2010/main" val="707374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8A9B00C7-A476-43AA-ABE4-9CC339FEDB60}"/>
              </a:ext>
            </a:extLst>
          </p:cNvPr>
          <p:cNvSpPr/>
          <p:nvPr/>
        </p:nvSpPr>
        <p:spPr>
          <a:xfrm>
            <a:off x="707720" y="487359"/>
            <a:ext cx="3477234"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绩效管理和绩效考核的关系</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770BC855-D6DF-405A-9BF8-5AE7D3A18EDF}"/>
              </a:ext>
            </a:extLst>
          </p:cNvPr>
          <p:cNvGraphicFramePr>
            <a:graphicFrameLocks noGrp="1"/>
          </p:cNvGraphicFramePr>
          <p:nvPr>
            <p:extLst>
              <p:ext uri="{D42A27DB-BD31-4B8C-83A1-F6EECF244321}">
                <p14:modId xmlns:p14="http://schemas.microsoft.com/office/powerpoint/2010/main" val="1097734425"/>
              </p:ext>
            </p:extLst>
          </p:nvPr>
        </p:nvGraphicFramePr>
        <p:xfrm>
          <a:off x="1034263" y="929964"/>
          <a:ext cx="10459872" cy="2554605"/>
        </p:xfrm>
        <a:graphic>
          <a:graphicData uri="http://schemas.openxmlformats.org/drawingml/2006/table">
            <a:tbl>
              <a:tblPr>
                <a:tableStyleId>{5C22544A-7EE6-4342-B048-85BDC9FD1C3A}</a:tableStyleId>
              </a:tblPr>
              <a:tblGrid>
                <a:gridCol w="1135359">
                  <a:extLst>
                    <a:ext uri="{9D8B030D-6E8A-4147-A177-3AD203B41FA5}">
                      <a16:colId xmlns:a16="http://schemas.microsoft.com/office/drawing/2014/main" val="3284108874"/>
                    </a:ext>
                  </a:extLst>
                </a:gridCol>
                <a:gridCol w="4072484">
                  <a:extLst>
                    <a:ext uri="{9D8B030D-6E8A-4147-A177-3AD203B41FA5}">
                      <a16:colId xmlns:a16="http://schemas.microsoft.com/office/drawing/2014/main" val="3495568440"/>
                    </a:ext>
                  </a:extLst>
                </a:gridCol>
                <a:gridCol w="5252029">
                  <a:extLst>
                    <a:ext uri="{9D8B030D-6E8A-4147-A177-3AD203B41FA5}">
                      <a16:colId xmlns:a16="http://schemas.microsoft.com/office/drawing/2014/main" val="942233189"/>
                    </a:ext>
                  </a:extLst>
                </a:gridCol>
              </a:tblGrid>
              <a:tr h="0">
                <a:tc>
                  <a:txBody>
                    <a:bodyPr/>
                    <a:lstStyle/>
                    <a:p>
                      <a:pPr indent="280670" algn="just">
                        <a:lnSpc>
                          <a:spcPct val="150000"/>
                        </a:lnSpc>
                        <a:spcAft>
                          <a:spcPts val="0"/>
                        </a:spcAft>
                      </a:pPr>
                      <a:r>
                        <a:rPr lang="en-US" sz="1700" b="1" u="none" strike="noStrike" kern="100" dirty="0">
                          <a:solidFill>
                            <a:srgbClr val="002060"/>
                          </a:solidFill>
                          <a:effectLst/>
                          <a:latin typeface="黑体" panose="02010609060101010101" pitchFamily="49" charset="-122"/>
                          <a:ea typeface="黑体" panose="02010609060101010101" pitchFamily="49" charset="-122"/>
                        </a:rPr>
                        <a:t> </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80670" algn="ctr">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绩效考核</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绩效管理</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25566120"/>
                  </a:ext>
                </a:extLst>
              </a:tr>
              <a:tr h="0">
                <a:tc>
                  <a:txBody>
                    <a:bodyPr/>
                    <a:lstStyle/>
                    <a:p>
                      <a:pPr indent="266700"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区别</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a:t>
                      </a:r>
                      <a:r>
                        <a:rPr lang="en-US" sz="1700" b="1" kern="100" dirty="0">
                          <a:solidFill>
                            <a:srgbClr val="002060"/>
                          </a:solidFill>
                          <a:effectLst/>
                          <a:latin typeface="黑体" panose="02010609060101010101" pitchFamily="49" charset="-122"/>
                          <a:ea typeface="黑体" panose="02010609060101010101" pitchFamily="49" charset="-122"/>
                        </a:rPr>
                        <a:t>1</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绩效管理中的一个环节</a:t>
                      </a:r>
                      <a:endParaRPr lang="zh-CN" sz="17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a:t>
                      </a:r>
                      <a:r>
                        <a:rPr lang="en-US" sz="1700" b="1" kern="100" dirty="0">
                          <a:solidFill>
                            <a:srgbClr val="002060"/>
                          </a:solidFill>
                          <a:effectLst/>
                          <a:latin typeface="黑体" panose="02010609060101010101" pitchFamily="49" charset="-122"/>
                          <a:ea typeface="黑体" panose="02010609060101010101" pitchFamily="49" charset="-122"/>
                        </a:rPr>
                        <a:t>2</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侧重于绩效识别、判断和评估</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a:t>
                      </a:r>
                      <a:r>
                        <a:rPr lang="en-US" sz="1700" b="1" kern="100">
                          <a:solidFill>
                            <a:srgbClr val="002060"/>
                          </a:solidFill>
                          <a:effectLst/>
                          <a:latin typeface="黑体" panose="02010609060101010101" pitchFamily="49" charset="-122"/>
                          <a:ea typeface="黑体" panose="02010609060101010101" pitchFamily="49" charset="-122"/>
                        </a:rPr>
                        <a:t>1</a:t>
                      </a:r>
                      <a:r>
                        <a:rPr lang="zh-CN" sz="1700" b="1" kern="100">
                          <a:solidFill>
                            <a:srgbClr val="002060"/>
                          </a:solidFill>
                          <a:effectLst/>
                          <a:latin typeface="黑体" panose="02010609060101010101" pitchFamily="49" charset="-122"/>
                          <a:ea typeface="黑体" panose="02010609060101010101" pitchFamily="49" charset="-122"/>
                        </a:rPr>
                        <a:t>）</a:t>
                      </a:r>
                      <a:r>
                        <a:rPr lang="zh-CN" sz="1700" b="1" u="sng" kern="100">
                          <a:solidFill>
                            <a:srgbClr val="002060"/>
                          </a:solidFill>
                          <a:effectLst/>
                          <a:latin typeface="黑体" panose="02010609060101010101" pitchFamily="49" charset="-122"/>
                          <a:ea typeface="黑体" panose="02010609060101010101" pitchFamily="49" charset="-122"/>
                        </a:rPr>
                        <a:t>它是一个完整的管理过程</a:t>
                      </a:r>
                      <a:endParaRPr lang="zh-CN" sz="170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a:t>
                      </a:r>
                      <a:r>
                        <a:rPr lang="en-US" sz="1700" b="1" kern="100">
                          <a:solidFill>
                            <a:srgbClr val="002060"/>
                          </a:solidFill>
                          <a:effectLst/>
                          <a:latin typeface="黑体" panose="02010609060101010101" pitchFamily="49" charset="-122"/>
                          <a:ea typeface="黑体" panose="02010609060101010101" pitchFamily="49" charset="-122"/>
                        </a:rPr>
                        <a:t>2</a:t>
                      </a:r>
                      <a:r>
                        <a:rPr lang="zh-CN" sz="1700" b="1" kern="100">
                          <a:solidFill>
                            <a:srgbClr val="002060"/>
                          </a:solidFill>
                          <a:effectLst/>
                          <a:latin typeface="黑体" panose="02010609060101010101" pitchFamily="49" charset="-122"/>
                          <a:ea typeface="黑体" panose="02010609060101010101" pitchFamily="49" charset="-122"/>
                        </a:rPr>
                        <a:t>）</a:t>
                      </a:r>
                      <a:r>
                        <a:rPr lang="zh-CN" sz="1700" b="1" u="sng" kern="100">
                          <a:solidFill>
                            <a:srgbClr val="002060"/>
                          </a:solidFill>
                          <a:effectLst/>
                          <a:latin typeface="黑体" panose="02010609060101010101" pitchFamily="49" charset="-122"/>
                          <a:ea typeface="黑体" panose="02010609060101010101" pitchFamily="49" charset="-122"/>
                        </a:rPr>
                        <a:t>侧重于信息的沟通和绩效的提高</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83099955"/>
                  </a:ext>
                </a:extLst>
              </a:tr>
              <a:tr h="0">
                <a:tc>
                  <a:txBody>
                    <a:bodyPr/>
                    <a:lstStyle/>
                    <a:p>
                      <a:pPr indent="266700" algn="just">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联系</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indent="266700"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a:t>
                      </a:r>
                      <a:r>
                        <a:rPr lang="en-US" sz="1700" b="1" kern="100" dirty="0">
                          <a:solidFill>
                            <a:srgbClr val="002060"/>
                          </a:solidFill>
                          <a:effectLst/>
                          <a:latin typeface="黑体" panose="02010609060101010101" pitchFamily="49" charset="-122"/>
                          <a:ea typeface="黑体" panose="02010609060101010101" pitchFamily="49" charset="-122"/>
                        </a:rPr>
                        <a:t>1</a:t>
                      </a:r>
                      <a:r>
                        <a:rPr lang="zh-CN" sz="1700" b="1" kern="100" dirty="0">
                          <a:solidFill>
                            <a:srgbClr val="002060"/>
                          </a:solidFill>
                          <a:effectLst/>
                          <a:latin typeface="黑体" panose="02010609060101010101" pitchFamily="49" charset="-122"/>
                          <a:ea typeface="黑体" panose="02010609060101010101" pitchFamily="49" charset="-122"/>
                        </a:rPr>
                        <a:t>）绩效考核是绩效管理的重要组成部分，绩效考核的顺利实施不仅取决于评价过程本身，更取决于评价相关的整个绩效管理过程。</a:t>
                      </a:r>
                    </a:p>
                    <a:p>
                      <a:pPr indent="266700" algn="just">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a:t>
                      </a:r>
                      <a:r>
                        <a:rPr lang="en-US" sz="1700" b="1" kern="100" dirty="0">
                          <a:solidFill>
                            <a:srgbClr val="002060"/>
                          </a:solidFill>
                          <a:effectLst/>
                          <a:latin typeface="黑体" panose="02010609060101010101" pitchFamily="49" charset="-122"/>
                          <a:ea typeface="黑体" panose="02010609060101010101" pitchFamily="49" charset="-122"/>
                        </a:rPr>
                        <a:t>2</a:t>
                      </a:r>
                      <a:r>
                        <a:rPr lang="zh-CN" sz="1700" b="1" kern="100" dirty="0">
                          <a:solidFill>
                            <a:srgbClr val="002060"/>
                          </a:solidFill>
                          <a:effectLst/>
                          <a:latin typeface="黑体" panose="02010609060101010101" pitchFamily="49" charset="-122"/>
                          <a:ea typeface="黑体" panose="02010609060101010101" pitchFamily="49" charset="-122"/>
                        </a:rPr>
                        <a:t>）有效的绩效考核是对绩效管理的有力支撑，成功的绩效管理亦会推对绩效考核的顺利开展。</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427751796"/>
                  </a:ext>
                </a:extLst>
              </a:tr>
            </a:tbl>
          </a:graphicData>
        </a:graphic>
      </p:graphicFrame>
      <p:sp>
        <p:nvSpPr>
          <p:cNvPr id="8" name="矩形 7">
            <a:extLst>
              <a:ext uri="{FF2B5EF4-FFF2-40B4-BE49-F238E27FC236}">
                <a16:creationId xmlns:a16="http://schemas.microsoft.com/office/drawing/2014/main" id="{9C22173C-4E8E-4BA2-9DA1-8DF1A8A9629C}"/>
              </a:ext>
            </a:extLst>
          </p:cNvPr>
          <p:cNvSpPr/>
          <p:nvPr/>
        </p:nvSpPr>
        <p:spPr>
          <a:xfrm>
            <a:off x="1040765" y="3629641"/>
            <a:ext cx="2048959" cy="369332"/>
          </a:xfrm>
          <a:prstGeom prst="rect">
            <a:avLst/>
          </a:prstGeom>
        </p:spPr>
        <p:txBody>
          <a:bodyPr wrap="none">
            <a:spAutoFit/>
          </a:bodyPr>
          <a:lstStyle/>
          <a:p>
            <a:r>
              <a:rPr lang="en-US" altLang="zh-CN" b="1" u="sng" kern="100" dirty="0">
                <a:solidFill>
                  <a:srgbClr val="993300"/>
                </a:solidFill>
                <a:latin typeface="Times New Roman" panose="02020603050405020304" pitchFamily="18" charset="0"/>
                <a:ea typeface="宋体" panose="02010600030101010101" pitchFamily="2" charset="-122"/>
              </a:rPr>
              <a:t>2</a:t>
            </a: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绩效管理的作用</a:t>
            </a:r>
            <a:r>
              <a:rPr lang="zh-CN" altLang="zh-CN" b="1" u="sng" kern="100" dirty="0">
                <a:solidFill>
                  <a:srgbClr val="993300"/>
                </a:solidFill>
                <a:ea typeface="Times New Roman" panose="02020603050405020304" pitchFamily="18" charset="0"/>
              </a:rPr>
              <a:t> </a:t>
            </a:r>
            <a:endParaRPr lang="zh-CN" altLang="en-US" dirty="0"/>
          </a:p>
        </p:txBody>
      </p:sp>
      <p:graphicFrame>
        <p:nvGraphicFramePr>
          <p:cNvPr id="9" name="表格 8">
            <a:extLst>
              <a:ext uri="{FF2B5EF4-FFF2-40B4-BE49-F238E27FC236}">
                <a16:creationId xmlns:a16="http://schemas.microsoft.com/office/drawing/2014/main" id="{6A7D1B72-612B-462C-99E3-E6575351658C}"/>
              </a:ext>
            </a:extLst>
          </p:cNvPr>
          <p:cNvGraphicFramePr>
            <a:graphicFrameLocks noGrp="1"/>
          </p:cNvGraphicFramePr>
          <p:nvPr>
            <p:extLst>
              <p:ext uri="{D42A27DB-BD31-4B8C-83A1-F6EECF244321}">
                <p14:modId xmlns:p14="http://schemas.microsoft.com/office/powerpoint/2010/main" val="69652072"/>
              </p:ext>
            </p:extLst>
          </p:nvPr>
        </p:nvGraphicFramePr>
        <p:xfrm>
          <a:off x="1020755" y="3993930"/>
          <a:ext cx="10459872" cy="2340230"/>
        </p:xfrm>
        <a:graphic>
          <a:graphicData uri="http://schemas.openxmlformats.org/drawingml/2006/table">
            <a:tbl>
              <a:tblPr>
                <a:tableStyleId>{5C22544A-7EE6-4342-B048-85BDC9FD1C3A}</a:tableStyleId>
              </a:tblPr>
              <a:tblGrid>
                <a:gridCol w="4000132">
                  <a:extLst>
                    <a:ext uri="{9D8B030D-6E8A-4147-A177-3AD203B41FA5}">
                      <a16:colId xmlns:a16="http://schemas.microsoft.com/office/drawing/2014/main" val="377787820"/>
                    </a:ext>
                  </a:extLst>
                </a:gridCol>
                <a:gridCol w="6459740">
                  <a:extLst>
                    <a:ext uri="{9D8B030D-6E8A-4147-A177-3AD203B41FA5}">
                      <a16:colId xmlns:a16="http://schemas.microsoft.com/office/drawing/2014/main" val="129996767"/>
                    </a:ext>
                  </a:extLst>
                </a:gridCol>
              </a:tblGrid>
              <a:tr h="0">
                <a:tc>
                  <a:txBody>
                    <a:bodyPr/>
                    <a:lstStyle/>
                    <a:p>
                      <a:pPr indent="266700" algn="ctr">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在组织管理中</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ctr">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在人力资源管理中</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834161199"/>
                  </a:ext>
                </a:extLst>
              </a:tr>
              <a:tr h="0">
                <a:tc>
                  <a:txBody>
                    <a:bodyPr/>
                    <a:lstStyle/>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）有助于组织内部的沟通</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2</a:t>
                      </a:r>
                      <a:r>
                        <a:rPr lang="zh-CN" sz="1800" b="1" kern="0" dirty="0">
                          <a:solidFill>
                            <a:srgbClr val="002060"/>
                          </a:solidFill>
                          <a:effectLst/>
                          <a:latin typeface="黑体" panose="02010609060101010101" pitchFamily="49" charset="-122"/>
                          <a:ea typeface="黑体" panose="02010609060101010101" pitchFamily="49" charset="-122"/>
                        </a:rPr>
                        <a:t>）有助于管理者成本的节约</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3</a:t>
                      </a:r>
                      <a:r>
                        <a:rPr lang="zh-CN" sz="1800" b="1" kern="0" dirty="0">
                          <a:solidFill>
                            <a:srgbClr val="002060"/>
                          </a:solidFill>
                          <a:effectLst/>
                          <a:latin typeface="黑体" panose="02010609060101010101" pitchFamily="49" charset="-122"/>
                          <a:ea typeface="黑体" panose="02010609060101010101" pitchFamily="49" charset="-122"/>
                        </a:rPr>
                        <a:t>）有助于促进员工的自我发展</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4</a:t>
                      </a:r>
                      <a:r>
                        <a:rPr lang="zh-CN" sz="1800" b="1" kern="0" dirty="0">
                          <a:solidFill>
                            <a:srgbClr val="002060"/>
                          </a:solidFill>
                          <a:effectLst/>
                          <a:latin typeface="黑体" panose="02010609060101010101" pitchFamily="49" charset="-122"/>
                          <a:ea typeface="黑体" panose="02010609060101010101" pitchFamily="49" charset="-122"/>
                        </a:rPr>
                        <a:t>）有助于建立和谐的组织文化</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5</a:t>
                      </a:r>
                      <a:r>
                        <a:rPr lang="zh-CN" sz="1800" b="1" kern="0" dirty="0">
                          <a:solidFill>
                            <a:srgbClr val="002060"/>
                          </a:solidFill>
                          <a:effectLst/>
                          <a:latin typeface="黑体" panose="02010609060101010101" pitchFamily="49" charset="-122"/>
                          <a:ea typeface="黑体" panose="02010609060101010101" pitchFamily="49" charset="-122"/>
                        </a:rPr>
                        <a:t>）是实现组织战略的重要手段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）为其他人力资源管理环节的有效实施提供依据。</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2</a:t>
                      </a:r>
                      <a:r>
                        <a:rPr lang="zh-CN" sz="1800" b="1" kern="0" dirty="0">
                          <a:solidFill>
                            <a:srgbClr val="002060"/>
                          </a:solidFill>
                          <a:effectLst/>
                          <a:latin typeface="黑体" panose="02010609060101010101" pitchFamily="49" charset="-122"/>
                          <a:ea typeface="黑体" panose="02010609060101010101" pitchFamily="49" charset="-122"/>
                        </a:rPr>
                        <a:t>）可以用来评估人员招聘、员工培训等计划的执行效果。</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12562678"/>
                  </a:ext>
                </a:extLst>
              </a:tr>
            </a:tbl>
          </a:graphicData>
        </a:graphic>
      </p:graphicFrame>
    </p:spTree>
    <p:extLst>
      <p:ext uri="{BB962C8B-B14F-4D97-AF65-F5344CB8AC3E}">
        <p14:creationId xmlns:p14="http://schemas.microsoft.com/office/powerpoint/2010/main" val="1869697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79740F3C-ACCD-4BE6-974A-EB6F6BE6223A}"/>
              </a:ext>
            </a:extLst>
          </p:cNvPr>
          <p:cNvSpPr/>
          <p:nvPr/>
        </p:nvSpPr>
        <p:spPr>
          <a:xfrm>
            <a:off x="639683" y="431144"/>
            <a:ext cx="3881191" cy="460382"/>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3.</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有效绩效管理的</a:t>
            </a:r>
            <a:r>
              <a:rPr lang="zh-CN" altLang="zh-CN" b="1" u="sng" kern="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特征及影响因素</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7AB577E9-086D-4A2B-B2C1-BBD56DF340C7}"/>
              </a:ext>
            </a:extLst>
          </p:cNvPr>
          <p:cNvGraphicFramePr>
            <a:graphicFrameLocks noGrp="1"/>
          </p:cNvGraphicFramePr>
          <p:nvPr>
            <p:extLst>
              <p:ext uri="{D42A27DB-BD31-4B8C-83A1-F6EECF244321}">
                <p14:modId xmlns:p14="http://schemas.microsoft.com/office/powerpoint/2010/main" val="3198369572"/>
              </p:ext>
            </p:extLst>
          </p:nvPr>
        </p:nvGraphicFramePr>
        <p:xfrm>
          <a:off x="924484" y="871827"/>
          <a:ext cx="10446930" cy="5586350"/>
        </p:xfrm>
        <a:graphic>
          <a:graphicData uri="http://schemas.openxmlformats.org/drawingml/2006/table">
            <a:tbl>
              <a:tblPr>
                <a:tableStyleId>{5C22544A-7EE6-4342-B048-85BDC9FD1C3A}</a:tableStyleId>
              </a:tblPr>
              <a:tblGrid>
                <a:gridCol w="1816317">
                  <a:extLst>
                    <a:ext uri="{9D8B030D-6E8A-4147-A177-3AD203B41FA5}">
                      <a16:colId xmlns:a16="http://schemas.microsoft.com/office/drawing/2014/main" val="3016846485"/>
                    </a:ext>
                  </a:extLst>
                </a:gridCol>
                <a:gridCol w="8630613">
                  <a:extLst>
                    <a:ext uri="{9D8B030D-6E8A-4147-A177-3AD203B41FA5}">
                      <a16:colId xmlns:a16="http://schemas.microsoft.com/office/drawing/2014/main" val="1472894513"/>
                    </a:ext>
                  </a:extLst>
                </a:gridCol>
              </a:tblGrid>
              <a:tr h="0">
                <a:tc>
                  <a:txBody>
                    <a:bodyPr/>
                    <a:lstStyle/>
                    <a:p>
                      <a:pPr indent="266700" algn="just">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特征</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●敏感性</a:t>
                      </a:r>
                      <a:r>
                        <a:rPr lang="en-US" altLang="zh-CN" sz="1800" b="1" kern="0" dirty="0">
                          <a:solidFill>
                            <a:srgbClr val="002060"/>
                          </a:solidFill>
                          <a:effectLst/>
                          <a:latin typeface="黑体" panose="02010609060101010101" pitchFamily="49" charset="-122"/>
                          <a:ea typeface="黑体" panose="02010609060101010101" pitchFamily="49" charset="-122"/>
                        </a:rPr>
                        <a:t>-</a:t>
                      </a:r>
                      <a:r>
                        <a:rPr lang="zh-CN" altLang="en-US" sz="1800" b="0" kern="0" dirty="0">
                          <a:solidFill>
                            <a:srgbClr val="002060"/>
                          </a:solidFill>
                          <a:effectLst/>
                          <a:latin typeface="黑体" panose="02010609060101010101" pitchFamily="49" charset="-122"/>
                          <a:ea typeface="黑体" panose="02010609060101010101" pitchFamily="49" charset="-122"/>
                        </a:rPr>
                        <a:t>有效的绩效管理系统可以明确区分高绩效和低绩效员工。</a:t>
                      </a:r>
                      <a:r>
                        <a:rPr lang="en-US" sz="1800" b="0" kern="0" dirty="0">
                          <a:solidFill>
                            <a:srgbClr val="002060"/>
                          </a:solidFill>
                          <a:effectLst/>
                          <a:latin typeface="黑体" panose="02010609060101010101" pitchFamily="49" charset="-122"/>
                          <a:ea typeface="黑体" panose="02010609060101010101" pitchFamily="49" charset="-122"/>
                        </a:rPr>
                        <a:t> </a:t>
                      </a: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●可靠性</a:t>
                      </a:r>
                      <a:r>
                        <a:rPr lang="en-US" altLang="zh-CN" sz="1800" b="1" kern="0" dirty="0">
                          <a:solidFill>
                            <a:srgbClr val="002060"/>
                          </a:solidFill>
                          <a:effectLst/>
                          <a:latin typeface="黑体" panose="02010609060101010101" pitchFamily="49" charset="-122"/>
                          <a:ea typeface="黑体" panose="02010609060101010101" pitchFamily="49" charset="-122"/>
                        </a:rPr>
                        <a:t>-</a:t>
                      </a:r>
                      <a:r>
                        <a:rPr lang="zh-CN" altLang="en-US" sz="1800" b="0" kern="0" dirty="0">
                          <a:solidFill>
                            <a:srgbClr val="002060"/>
                          </a:solidFill>
                          <a:effectLst/>
                          <a:latin typeface="黑体" panose="02010609060101010101" pitchFamily="49" charset="-122"/>
                          <a:ea typeface="黑体" panose="02010609060101010101" pitchFamily="49" charset="-122"/>
                        </a:rPr>
                        <a:t>能使不同的评价者对同一个员工所做的评价基本相同。</a:t>
                      </a:r>
                      <a:endParaRPr lang="en-US" sz="1800" b="0" kern="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●准确性</a:t>
                      </a:r>
                      <a:r>
                        <a:rPr lang="en-US" altLang="zh-CN" sz="1800" b="1" kern="0" dirty="0">
                          <a:solidFill>
                            <a:srgbClr val="002060"/>
                          </a:solidFill>
                          <a:effectLst/>
                          <a:latin typeface="黑体" panose="02010609060101010101" pitchFamily="49" charset="-122"/>
                          <a:ea typeface="黑体" panose="02010609060101010101" pitchFamily="49" charset="-122"/>
                        </a:rPr>
                        <a:t>-</a:t>
                      </a:r>
                      <a:r>
                        <a:rPr lang="zh-CN" altLang="en-US" sz="1800" b="0" kern="0" dirty="0">
                          <a:solidFill>
                            <a:srgbClr val="002060"/>
                          </a:solidFill>
                          <a:effectLst/>
                          <a:latin typeface="黑体" panose="02010609060101010101" pitchFamily="49" charset="-122"/>
                          <a:ea typeface="黑体" panose="02010609060101010101" pitchFamily="49" charset="-122"/>
                        </a:rPr>
                        <a:t>是指应该把工作标准和组织目标联系起来确定绩效的好坏。</a:t>
                      </a:r>
                      <a:r>
                        <a:rPr lang="en-US" sz="1800" b="0" kern="0" dirty="0">
                          <a:solidFill>
                            <a:srgbClr val="002060"/>
                          </a:solidFill>
                          <a:effectLst/>
                          <a:latin typeface="黑体" panose="02010609060101010101" pitchFamily="49" charset="-122"/>
                          <a:ea typeface="黑体" panose="02010609060101010101" pitchFamily="49" charset="-122"/>
                        </a:rPr>
                        <a:t>   </a:t>
                      </a: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●可接受性</a:t>
                      </a:r>
                      <a:r>
                        <a:rPr lang="en-US" altLang="zh-CN" sz="1800" b="1" kern="0" dirty="0">
                          <a:solidFill>
                            <a:srgbClr val="002060"/>
                          </a:solidFill>
                          <a:effectLst/>
                          <a:latin typeface="黑体" panose="02010609060101010101" pitchFamily="49" charset="-122"/>
                          <a:ea typeface="黑体" panose="02010609060101010101" pitchFamily="49" charset="-122"/>
                        </a:rPr>
                        <a:t>-</a:t>
                      </a:r>
                      <a:r>
                        <a:rPr lang="zh-CN" altLang="en-US" sz="1800" b="0" kern="0" dirty="0">
                          <a:solidFill>
                            <a:srgbClr val="002060"/>
                          </a:solidFill>
                          <a:effectLst/>
                          <a:latin typeface="黑体" panose="02010609060101010101" pitchFamily="49" charset="-122"/>
                          <a:ea typeface="黑体" panose="02010609060101010101" pitchFamily="49" charset="-122"/>
                        </a:rPr>
                        <a:t>组织上下共同支持绩效工作，才能促使绩效管理的成功。</a:t>
                      </a:r>
                      <a:r>
                        <a:rPr lang="en-US" sz="1800" b="0" kern="0" dirty="0">
                          <a:solidFill>
                            <a:srgbClr val="002060"/>
                          </a:solidFill>
                          <a:effectLst/>
                          <a:latin typeface="黑体" panose="02010609060101010101" pitchFamily="49" charset="-122"/>
                          <a:ea typeface="黑体" panose="02010609060101010101" pitchFamily="49" charset="-122"/>
                        </a:rPr>
                        <a:t> </a:t>
                      </a: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●实用性</a:t>
                      </a:r>
                      <a:r>
                        <a:rPr lang="en-US" altLang="zh-CN" sz="1800" b="1" kern="0" dirty="0">
                          <a:solidFill>
                            <a:srgbClr val="002060"/>
                          </a:solidFill>
                          <a:effectLst/>
                          <a:latin typeface="黑体" panose="02010609060101010101" pitchFamily="49" charset="-122"/>
                          <a:ea typeface="黑体" panose="02010609060101010101" pitchFamily="49" charset="-122"/>
                        </a:rPr>
                        <a:t>-</a:t>
                      </a:r>
                      <a:r>
                        <a:rPr lang="zh-CN" altLang="en-US" sz="1800" b="0" kern="0" dirty="0">
                          <a:solidFill>
                            <a:srgbClr val="002060"/>
                          </a:solidFill>
                          <a:effectLst/>
                          <a:latin typeface="黑体" panose="02010609060101010101" pitchFamily="49" charset="-122"/>
                          <a:ea typeface="黑体" panose="02010609060101010101" pitchFamily="49" charset="-122"/>
                        </a:rPr>
                        <a:t>绩效管理体系的建立和维护成本要小于绩效管理体系带来的效益。</a:t>
                      </a:r>
                      <a:endParaRPr 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43895013"/>
                  </a:ext>
                </a:extLst>
              </a:tr>
              <a:tr h="1543050">
                <a:tc>
                  <a:txBody>
                    <a:bodyPr/>
                    <a:lstStyle/>
                    <a:p>
                      <a:pPr indent="266700" algn="just">
                        <a:lnSpc>
                          <a:spcPct val="150000"/>
                        </a:lnSpc>
                        <a:spcAft>
                          <a:spcPts val="0"/>
                        </a:spcAft>
                      </a:pPr>
                      <a:r>
                        <a:rPr lang="en-US" sz="1800" b="1" kern="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影响因素</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a:t>
                      </a:r>
                      <a:r>
                        <a:rPr lang="zh-CN" altLang="en-US" sz="1800" b="1" kern="0" dirty="0">
                          <a:solidFill>
                            <a:srgbClr val="002060"/>
                          </a:solidFill>
                          <a:effectLst/>
                          <a:latin typeface="黑体" panose="02010609060101010101" pitchFamily="49" charset="-122"/>
                          <a:ea typeface="黑体" panose="02010609060101010101" pitchFamily="49" charset="-122"/>
                        </a:rPr>
                        <a:t>（管理者）对绩效管理的认识程度：</a:t>
                      </a:r>
                      <a:r>
                        <a:rPr lang="zh-CN" altLang="en-US" sz="1600" b="0" kern="0" dirty="0">
                          <a:solidFill>
                            <a:srgbClr val="002060"/>
                          </a:solidFill>
                          <a:effectLst/>
                          <a:latin typeface="黑体" panose="02010609060101010101" pitchFamily="49" charset="-122"/>
                          <a:ea typeface="黑体" panose="02010609060101010101" pitchFamily="49" charset="-122"/>
                        </a:rPr>
                        <a:t>是影响绩效管理效果的重要因素</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2</a:t>
                      </a:r>
                      <a:r>
                        <a:rPr lang="zh-CN" sz="1800" b="1" kern="0" dirty="0">
                          <a:solidFill>
                            <a:srgbClr val="002060"/>
                          </a:solidFill>
                          <a:effectLst/>
                          <a:latin typeface="黑体" panose="02010609060101010101" pitchFamily="49" charset="-122"/>
                          <a:ea typeface="黑体" panose="02010609060101010101" pitchFamily="49" charset="-122"/>
                        </a:rPr>
                        <a:t>）高层领导支持</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积极推动绩效管理的实施，给予员工必要的支持，会使绩效管理水      </a:t>
                      </a:r>
                      <a:endParaRPr lang="en-US" altLang="zh-CN" sz="1600" b="0" kern="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600" b="0" kern="0" dirty="0">
                          <a:solidFill>
                            <a:srgbClr val="002060"/>
                          </a:solidFill>
                          <a:effectLst/>
                          <a:latin typeface="黑体" panose="02010609060101010101" pitchFamily="49" charset="-122"/>
                          <a:ea typeface="黑体" panose="02010609060101010101" pitchFamily="49" charset="-122"/>
                        </a:rPr>
                        <a:t>                      </a:t>
                      </a:r>
                      <a:r>
                        <a:rPr lang="zh-CN" altLang="en-US" sz="1600" b="0" kern="0" dirty="0">
                          <a:solidFill>
                            <a:srgbClr val="002060"/>
                          </a:solidFill>
                          <a:effectLst/>
                          <a:latin typeface="黑体" panose="02010609060101010101" pitchFamily="49" charset="-122"/>
                          <a:ea typeface="黑体" panose="02010609060101010101" pitchFamily="49" charset="-122"/>
                        </a:rPr>
                        <a:t>平得到有效的提升</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3</a:t>
                      </a:r>
                      <a:r>
                        <a:rPr lang="zh-CN" sz="1800" b="1" kern="0" dirty="0">
                          <a:solidFill>
                            <a:srgbClr val="002060"/>
                          </a:solidFill>
                          <a:effectLst/>
                          <a:latin typeface="黑体" panose="02010609060101010101" pitchFamily="49" charset="-122"/>
                          <a:ea typeface="黑体" panose="02010609060101010101" pitchFamily="49" charset="-122"/>
                        </a:rPr>
                        <a:t>）人力资源管理部门的尽职态度</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角色组织协调者和推动者角色</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4</a:t>
                      </a:r>
                      <a:r>
                        <a:rPr lang="zh-CN" sz="1800" b="1" kern="0" dirty="0">
                          <a:solidFill>
                            <a:srgbClr val="002060"/>
                          </a:solidFill>
                          <a:effectLst/>
                          <a:latin typeface="黑体" panose="02010609060101010101" pitchFamily="49" charset="-122"/>
                          <a:ea typeface="黑体" panose="02010609060101010101" pitchFamily="49" charset="-122"/>
                        </a:rPr>
                        <a:t>）各层员工对绩效管理的态度</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直接影响绩效管理的实施效果</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5</a:t>
                      </a:r>
                      <a:r>
                        <a:rPr lang="zh-CN" sz="1800" b="1" kern="0" dirty="0">
                          <a:solidFill>
                            <a:srgbClr val="002060"/>
                          </a:solidFill>
                          <a:effectLst/>
                          <a:latin typeface="黑体" panose="02010609060101010101" pitchFamily="49" charset="-122"/>
                          <a:ea typeface="黑体" panose="02010609060101010101" pitchFamily="49" charset="-122"/>
                        </a:rPr>
                        <a:t>）绩效管理与组织战略的相关性</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具有一致性。</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6</a:t>
                      </a:r>
                      <a:r>
                        <a:rPr lang="zh-CN" sz="1800" b="1" kern="0" dirty="0">
                          <a:solidFill>
                            <a:srgbClr val="002060"/>
                          </a:solidFill>
                          <a:effectLst/>
                          <a:latin typeface="黑体" panose="02010609060101010101" pitchFamily="49" charset="-122"/>
                          <a:ea typeface="黑体" panose="02010609060101010101" pitchFamily="49" charset="-122"/>
                        </a:rPr>
                        <a:t>）绩效目标的设定</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满足具体、可衡量、可实现、与工作相关等要求</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7</a:t>
                      </a:r>
                      <a:r>
                        <a:rPr lang="zh-CN" sz="1800" b="1" kern="0" dirty="0">
                          <a:solidFill>
                            <a:srgbClr val="002060"/>
                          </a:solidFill>
                          <a:effectLst/>
                          <a:latin typeface="黑体" panose="02010609060101010101" pitchFamily="49" charset="-122"/>
                          <a:ea typeface="黑体" panose="02010609060101010101" pitchFamily="49" charset="-122"/>
                        </a:rPr>
                        <a:t>）绩效指标的设置</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清晰明确、重点突出</a:t>
                      </a:r>
                      <a:endParaRPr lang="zh-CN" sz="1600" b="0"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a:t>
                      </a:r>
                      <a:r>
                        <a:rPr lang="en-US" sz="1800" b="1" kern="0" dirty="0">
                          <a:solidFill>
                            <a:srgbClr val="002060"/>
                          </a:solidFill>
                          <a:effectLst/>
                          <a:latin typeface="黑体" panose="02010609060101010101" pitchFamily="49" charset="-122"/>
                          <a:ea typeface="黑体" panose="02010609060101010101" pitchFamily="49" charset="-122"/>
                        </a:rPr>
                        <a:t>8</a:t>
                      </a:r>
                      <a:r>
                        <a:rPr lang="zh-CN" sz="1800" b="1" kern="0" dirty="0">
                          <a:solidFill>
                            <a:srgbClr val="002060"/>
                          </a:solidFill>
                          <a:effectLst/>
                          <a:latin typeface="黑体" panose="02010609060101010101" pitchFamily="49" charset="-122"/>
                          <a:ea typeface="黑体" panose="02010609060101010101" pitchFamily="49" charset="-122"/>
                        </a:rPr>
                        <a:t>）绩效系统的时效性</a:t>
                      </a:r>
                      <a:r>
                        <a:rPr lang="zh-CN" altLang="en-US" sz="1800" b="1" kern="0" dirty="0">
                          <a:solidFill>
                            <a:srgbClr val="002060"/>
                          </a:solidFill>
                          <a:effectLst/>
                          <a:latin typeface="黑体" panose="02010609060101010101" pitchFamily="49" charset="-122"/>
                          <a:ea typeface="黑体" panose="02010609060101010101" pitchFamily="49" charset="-122"/>
                        </a:rPr>
                        <a:t>：</a:t>
                      </a:r>
                      <a:r>
                        <a:rPr lang="zh-CN" altLang="en-US" sz="1600" b="0" kern="0" dirty="0">
                          <a:solidFill>
                            <a:srgbClr val="002060"/>
                          </a:solidFill>
                          <a:effectLst/>
                          <a:latin typeface="黑体" panose="02010609060101010101" pitchFamily="49" charset="-122"/>
                          <a:ea typeface="黑体" panose="02010609060101010101" pitchFamily="49" charset="-122"/>
                        </a:rPr>
                        <a:t>需要根据组织内部、外部变化进行调整，是动态的</a:t>
                      </a:r>
                      <a:endParaRPr lang="zh-CN" sz="16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60628899"/>
                  </a:ext>
                </a:extLst>
              </a:tr>
            </a:tbl>
          </a:graphicData>
        </a:graphic>
      </p:graphicFrame>
    </p:spTree>
    <p:extLst>
      <p:ext uri="{BB962C8B-B14F-4D97-AF65-F5344CB8AC3E}">
        <p14:creationId xmlns:p14="http://schemas.microsoft.com/office/powerpoint/2010/main" val="2836877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965AF21E-8E7F-4F50-8DCE-1122D5F662E5}"/>
              </a:ext>
            </a:extLst>
          </p:cNvPr>
          <p:cNvSpPr/>
          <p:nvPr/>
        </p:nvSpPr>
        <p:spPr>
          <a:xfrm>
            <a:off x="890930" y="573121"/>
            <a:ext cx="4137671"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4</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适用于取得竞争优势战略的绩效管理</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DE7D36D0-B59A-4E91-98C4-289D295FBD33}"/>
              </a:ext>
            </a:extLst>
          </p:cNvPr>
          <p:cNvGraphicFramePr>
            <a:graphicFrameLocks noGrp="1"/>
          </p:cNvGraphicFramePr>
          <p:nvPr>
            <p:extLst>
              <p:ext uri="{D42A27DB-BD31-4B8C-83A1-F6EECF244321}">
                <p14:modId xmlns:p14="http://schemas.microsoft.com/office/powerpoint/2010/main" val="4172373551"/>
              </p:ext>
            </p:extLst>
          </p:nvPr>
        </p:nvGraphicFramePr>
        <p:xfrm>
          <a:off x="979804" y="1136162"/>
          <a:ext cx="10491759" cy="4377310"/>
        </p:xfrm>
        <a:graphic>
          <a:graphicData uri="http://schemas.openxmlformats.org/drawingml/2006/table">
            <a:tbl>
              <a:tblPr>
                <a:tableStyleId>{5C22544A-7EE6-4342-B048-85BDC9FD1C3A}</a:tableStyleId>
              </a:tblPr>
              <a:tblGrid>
                <a:gridCol w="2028160">
                  <a:extLst>
                    <a:ext uri="{9D8B030D-6E8A-4147-A177-3AD203B41FA5}">
                      <a16:colId xmlns:a16="http://schemas.microsoft.com/office/drawing/2014/main" val="2211238430"/>
                    </a:ext>
                  </a:extLst>
                </a:gridCol>
                <a:gridCol w="4163455">
                  <a:extLst>
                    <a:ext uri="{9D8B030D-6E8A-4147-A177-3AD203B41FA5}">
                      <a16:colId xmlns:a16="http://schemas.microsoft.com/office/drawing/2014/main" val="2478335849"/>
                    </a:ext>
                  </a:extLst>
                </a:gridCol>
                <a:gridCol w="2005832">
                  <a:extLst>
                    <a:ext uri="{9D8B030D-6E8A-4147-A177-3AD203B41FA5}">
                      <a16:colId xmlns:a16="http://schemas.microsoft.com/office/drawing/2014/main" val="2698966084"/>
                    </a:ext>
                  </a:extLst>
                </a:gridCol>
                <a:gridCol w="2294312">
                  <a:extLst>
                    <a:ext uri="{9D8B030D-6E8A-4147-A177-3AD203B41FA5}">
                      <a16:colId xmlns:a16="http://schemas.microsoft.com/office/drawing/2014/main" val="2286252046"/>
                    </a:ext>
                  </a:extLst>
                </a:gridCol>
              </a:tblGrid>
              <a:tr h="391160">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竞争优势战略</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indent="266700" algn="ctr">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绩效考核</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绩效改进</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绩效考核结果应用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73435452"/>
                  </a:ext>
                </a:extLst>
              </a:tr>
              <a:tr h="930275">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成本领先战略</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①</a:t>
                      </a:r>
                      <a:r>
                        <a:rPr lang="zh-CN" sz="1800" b="1" u="sng" kern="100">
                          <a:solidFill>
                            <a:srgbClr val="002060"/>
                          </a:solidFill>
                          <a:effectLst/>
                          <a:latin typeface="黑体" panose="02010609060101010101" pitchFamily="49" charset="-122"/>
                          <a:ea typeface="黑体" panose="02010609060101010101" pitchFamily="49" charset="-122"/>
                        </a:rPr>
                        <a:t>选择以结果为导向</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实施成本较低的评价方法（如目标管理法）</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②选择客观的</a:t>
                      </a:r>
                      <a:r>
                        <a:rPr lang="zh-CN" sz="1800" b="1" u="sng" kern="100">
                          <a:solidFill>
                            <a:srgbClr val="002060"/>
                          </a:solidFill>
                          <a:effectLst/>
                          <a:latin typeface="黑体" panose="02010609060101010101" pitchFamily="49" charset="-122"/>
                          <a:ea typeface="黑体" panose="02010609060101010101" pitchFamily="49" charset="-122"/>
                        </a:rPr>
                        <a:t>财务指标</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③只选择</a:t>
                      </a:r>
                      <a:r>
                        <a:rPr lang="zh-CN" sz="1800" b="1" u="sng" kern="100">
                          <a:solidFill>
                            <a:srgbClr val="002060"/>
                          </a:solidFill>
                          <a:effectLst/>
                          <a:latin typeface="黑体" panose="02010609060101010101" pitchFamily="49" charset="-122"/>
                          <a:ea typeface="黑体" panose="02010609060101010101" pitchFamily="49" charset="-122"/>
                        </a:rPr>
                        <a:t>直接上级</a:t>
                      </a:r>
                      <a:r>
                        <a:rPr lang="zh-CN" sz="1800" b="1" kern="100">
                          <a:solidFill>
                            <a:srgbClr val="002060"/>
                          </a:solidFill>
                          <a:effectLst/>
                          <a:latin typeface="黑体" panose="02010609060101010101" pitchFamily="49" charset="-122"/>
                          <a:ea typeface="黑体" panose="02010609060101010101" pitchFamily="49" charset="-122"/>
                        </a:rPr>
                        <a:t>为评价主体</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④考核周期</a:t>
                      </a:r>
                      <a:r>
                        <a:rPr lang="zh-CN" sz="1800" b="1" u="sng" kern="100">
                          <a:solidFill>
                            <a:srgbClr val="002060"/>
                          </a:solidFill>
                          <a:effectLst/>
                          <a:latin typeface="黑体" panose="02010609060101010101" pitchFamily="49" charset="-122"/>
                          <a:ea typeface="黑体" panose="02010609060101010101" pitchFamily="49" charset="-122"/>
                        </a:rPr>
                        <a:t>不宜过短</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选择</a:t>
                      </a:r>
                      <a:r>
                        <a:rPr lang="zh-CN" sz="1800" b="1" u="sng" kern="100">
                          <a:solidFill>
                            <a:srgbClr val="002060"/>
                          </a:solidFill>
                          <a:effectLst/>
                          <a:latin typeface="黑体" panose="02010609060101010101" pitchFamily="49" charset="-122"/>
                          <a:ea typeface="黑体" panose="02010609060101010101" pitchFamily="49" charset="-122"/>
                        </a:rPr>
                        <a:t>标杆超越法，以行业内成本领先的企业作为绩效改进的标杆</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成本的改进和控制</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2131566"/>
                  </a:ext>
                </a:extLst>
              </a:tr>
              <a:tr h="975360">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差异化战略</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①</a:t>
                      </a:r>
                      <a:r>
                        <a:rPr lang="zh-CN" sz="1800" b="1" u="sng" kern="100">
                          <a:solidFill>
                            <a:srgbClr val="002060"/>
                          </a:solidFill>
                          <a:effectLst/>
                          <a:latin typeface="黑体" panose="02010609060101010101" pitchFamily="49" charset="-122"/>
                          <a:ea typeface="黑体" panose="02010609060101010101" pitchFamily="49" charset="-122"/>
                        </a:rPr>
                        <a:t>弱化</a:t>
                      </a:r>
                      <a:r>
                        <a:rPr lang="zh-CN" sz="1800" b="1" kern="100">
                          <a:solidFill>
                            <a:srgbClr val="002060"/>
                          </a:solidFill>
                          <a:effectLst/>
                          <a:latin typeface="黑体" panose="02010609060101010101" pitchFamily="49" charset="-122"/>
                          <a:ea typeface="黑体" panose="02010609060101010101" pitchFamily="49" charset="-122"/>
                        </a:rPr>
                        <a:t>员工工作的</a:t>
                      </a:r>
                      <a:r>
                        <a:rPr lang="zh-CN" sz="1800" b="1" u="sng" kern="100">
                          <a:solidFill>
                            <a:srgbClr val="002060"/>
                          </a:solidFill>
                          <a:effectLst/>
                          <a:latin typeface="黑体" panose="02010609060101010101" pitchFamily="49" charset="-122"/>
                          <a:ea typeface="黑体" panose="02010609060101010101" pitchFamily="49" charset="-122"/>
                        </a:rPr>
                        <a:t>直接结果</a:t>
                      </a:r>
                      <a:r>
                        <a:rPr lang="zh-CN" sz="1800" b="1" kern="100">
                          <a:solidFill>
                            <a:srgbClr val="002060"/>
                          </a:solidFill>
                          <a:effectLst/>
                          <a:latin typeface="黑体" panose="02010609060101010101" pitchFamily="49" charset="-122"/>
                          <a:ea typeface="黑体" panose="02010609060101010101" pitchFamily="49" charset="-122"/>
                        </a:rPr>
                        <a:t>，鼓励员工多进行</a:t>
                      </a:r>
                      <a:r>
                        <a:rPr lang="zh-CN" sz="1800" b="1" u="sng" kern="100">
                          <a:solidFill>
                            <a:srgbClr val="002060"/>
                          </a:solidFill>
                          <a:effectLst/>
                          <a:latin typeface="黑体" panose="02010609060101010101" pitchFamily="49" charset="-122"/>
                          <a:ea typeface="黑体" panose="02010609060101010101" pitchFamily="49" charset="-122"/>
                        </a:rPr>
                        <a:t>创新</a:t>
                      </a:r>
                      <a:r>
                        <a:rPr lang="zh-CN" sz="1800" b="1" kern="100">
                          <a:solidFill>
                            <a:srgbClr val="002060"/>
                          </a:solidFill>
                          <a:effectLst/>
                          <a:latin typeface="黑体" panose="02010609060101010101" pitchFamily="49" charset="-122"/>
                          <a:ea typeface="黑体" panose="02010609060101010101" pitchFamily="49" charset="-122"/>
                        </a:rPr>
                        <a:t>的活动</a:t>
                      </a:r>
                    </a:p>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②选择以</a:t>
                      </a:r>
                      <a:r>
                        <a:rPr lang="zh-CN" sz="1800" b="1" u="sng" kern="100">
                          <a:solidFill>
                            <a:srgbClr val="002060"/>
                          </a:solidFill>
                          <a:effectLst/>
                          <a:latin typeface="黑体" panose="02010609060101010101" pitchFamily="49" charset="-122"/>
                          <a:ea typeface="黑体" panose="02010609060101010101" pitchFamily="49" charset="-122"/>
                        </a:rPr>
                        <a:t>行为为导向</a:t>
                      </a:r>
                      <a:r>
                        <a:rPr lang="zh-CN" sz="1800" b="1" kern="100">
                          <a:solidFill>
                            <a:srgbClr val="002060"/>
                          </a:solidFill>
                          <a:effectLst/>
                          <a:latin typeface="黑体" panose="02010609060101010101" pitchFamily="49" charset="-122"/>
                          <a:ea typeface="黑体" panose="02010609060101010101" pitchFamily="49" charset="-122"/>
                        </a:rPr>
                        <a:t>的评价方法</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③</a:t>
                      </a:r>
                      <a:r>
                        <a:rPr lang="zh-CN" sz="1800" b="1" u="sng" kern="100">
                          <a:solidFill>
                            <a:srgbClr val="002060"/>
                          </a:solidFill>
                          <a:effectLst/>
                          <a:latin typeface="黑体" panose="02010609060101010101" pitchFamily="49" charset="-122"/>
                          <a:ea typeface="黑体" panose="02010609060101010101" pitchFamily="49" charset="-122"/>
                        </a:rPr>
                        <a:t>评价主体多元化</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④考核周期</a:t>
                      </a:r>
                      <a:r>
                        <a:rPr lang="zh-CN" sz="1800" b="1" u="sng" kern="100">
                          <a:solidFill>
                            <a:srgbClr val="002060"/>
                          </a:solidFill>
                          <a:effectLst/>
                          <a:latin typeface="黑体" panose="02010609060101010101" pitchFamily="49" charset="-122"/>
                          <a:ea typeface="黑体" panose="02010609060101010101" pitchFamily="49" charset="-122"/>
                        </a:rPr>
                        <a:t>不宜过短</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员工的开发、培训</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3727654"/>
                  </a:ext>
                </a:extLst>
              </a:tr>
            </a:tbl>
          </a:graphicData>
        </a:graphic>
      </p:graphicFrame>
    </p:spTree>
    <p:extLst>
      <p:ext uri="{BB962C8B-B14F-4D97-AF65-F5344CB8AC3E}">
        <p14:creationId xmlns:p14="http://schemas.microsoft.com/office/powerpoint/2010/main" val="322338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9F642728-BBBD-4237-A970-E79290F32DF7}"/>
              </a:ext>
            </a:extLst>
          </p:cNvPr>
          <p:cNvSpPr/>
          <p:nvPr/>
        </p:nvSpPr>
        <p:spPr>
          <a:xfrm>
            <a:off x="890930" y="487359"/>
            <a:ext cx="4137671"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适用于不同竞争态势战略的绩效管理</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C948E887-168E-4257-9D69-D0A994F925BC}"/>
              </a:ext>
            </a:extLst>
          </p:cNvPr>
          <p:cNvGraphicFramePr>
            <a:graphicFrameLocks noGrp="1"/>
          </p:cNvGraphicFramePr>
          <p:nvPr>
            <p:extLst>
              <p:ext uri="{D42A27DB-BD31-4B8C-83A1-F6EECF244321}">
                <p14:modId xmlns:p14="http://schemas.microsoft.com/office/powerpoint/2010/main" val="241929068"/>
              </p:ext>
            </p:extLst>
          </p:nvPr>
        </p:nvGraphicFramePr>
        <p:xfrm>
          <a:off x="958697" y="983294"/>
          <a:ext cx="10595993" cy="3939540"/>
        </p:xfrm>
        <a:graphic>
          <a:graphicData uri="http://schemas.openxmlformats.org/drawingml/2006/table">
            <a:tbl>
              <a:tblPr>
                <a:tableStyleId>{5C22544A-7EE6-4342-B048-85BDC9FD1C3A}</a:tableStyleId>
              </a:tblPr>
              <a:tblGrid>
                <a:gridCol w="1809441">
                  <a:extLst>
                    <a:ext uri="{9D8B030D-6E8A-4147-A177-3AD203B41FA5}">
                      <a16:colId xmlns:a16="http://schemas.microsoft.com/office/drawing/2014/main" val="2751386286"/>
                    </a:ext>
                  </a:extLst>
                </a:gridCol>
                <a:gridCol w="5267907">
                  <a:extLst>
                    <a:ext uri="{9D8B030D-6E8A-4147-A177-3AD203B41FA5}">
                      <a16:colId xmlns:a16="http://schemas.microsoft.com/office/drawing/2014/main" val="1431248925"/>
                    </a:ext>
                  </a:extLst>
                </a:gridCol>
                <a:gridCol w="3518645">
                  <a:extLst>
                    <a:ext uri="{9D8B030D-6E8A-4147-A177-3AD203B41FA5}">
                      <a16:colId xmlns:a16="http://schemas.microsoft.com/office/drawing/2014/main" val="2742343311"/>
                    </a:ext>
                  </a:extLst>
                </a:gridCol>
              </a:tblGrid>
              <a:tr h="385445">
                <a:tc>
                  <a:txBody>
                    <a:bodyPr/>
                    <a:lstStyle/>
                    <a:p>
                      <a:pPr indent="266700" algn="ctr">
                        <a:lnSpc>
                          <a:spcPct val="150000"/>
                        </a:lnSpc>
                        <a:spcAft>
                          <a:spcPts val="0"/>
                        </a:spcAft>
                      </a:pPr>
                      <a:r>
                        <a:rPr lang="zh-CN" sz="1800" b="1" kern="100">
                          <a:solidFill>
                            <a:srgbClr val="002060"/>
                          </a:solidFill>
                          <a:effectLst/>
                        </a:rPr>
                        <a:t>不同竞争态势战略</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ct val="150000"/>
                        </a:lnSpc>
                        <a:spcAft>
                          <a:spcPts val="0"/>
                        </a:spcAft>
                      </a:pPr>
                      <a:r>
                        <a:rPr lang="zh-CN" sz="1800" b="1" u="sng" kern="100">
                          <a:solidFill>
                            <a:srgbClr val="002060"/>
                          </a:solidFill>
                          <a:effectLst/>
                        </a:rPr>
                        <a:t>绩效考核</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kern="100">
                          <a:solidFill>
                            <a:srgbClr val="002060"/>
                          </a:solidFill>
                          <a:effectLst/>
                        </a:rPr>
                        <a:t>绩效考核结果应用</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248656244"/>
                  </a:ext>
                </a:extLst>
              </a:tr>
              <a:tr h="603250">
                <a:tc>
                  <a:txBody>
                    <a:bodyPr/>
                    <a:lstStyle/>
                    <a:p>
                      <a:pPr indent="266700" algn="just">
                        <a:lnSpc>
                          <a:spcPct val="150000"/>
                        </a:lnSpc>
                        <a:spcAft>
                          <a:spcPts val="0"/>
                        </a:spcAft>
                      </a:pPr>
                      <a:r>
                        <a:rPr lang="zh-CN" sz="1800" b="1" kern="100" dirty="0">
                          <a:solidFill>
                            <a:srgbClr val="002060"/>
                          </a:solidFill>
                          <a:effectLst/>
                        </a:rPr>
                        <a:t>防御者战略</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rPr>
                        <a:t>①选择</a:t>
                      </a:r>
                      <a:r>
                        <a:rPr lang="zh-CN" sz="1800" b="1" u="sng" kern="100" dirty="0">
                          <a:solidFill>
                            <a:srgbClr val="002060"/>
                          </a:solidFill>
                          <a:effectLst/>
                        </a:rPr>
                        <a:t>系统化</a:t>
                      </a:r>
                      <a:r>
                        <a:rPr lang="zh-CN" sz="1800" b="1" kern="100" dirty="0">
                          <a:solidFill>
                            <a:srgbClr val="002060"/>
                          </a:solidFill>
                          <a:effectLst/>
                        </a:rPr>
                        <a:t>的评价方法，</a:t>
                      </a:r>
                      <a:r>
                        <a:rPr lang="zh-CN" sz="1800" b="1" u="sng" kern="100" dirty="0">
                          <a:solidFill>
                            <a:srgbClr val="002060"/>
                          </a:solidFill>
                          <a:effectLst/>
                        </a:rPr>
                        <a:t>多角度</a:t>
                      </a:r>
                      <a:r>
                        <a:rPr lang="zh-CN" sz="1800" b="1" kern="100" dirty="0">
                          <a:solidFill>
                            <a:srgbClr val="002060"/>
                          </a:solidFill>
                          <a:effectLst/>
                        </a:rPr>
                        <a:t>选择考核指标（如</a:t>
                      </a:r>
                      <a:r>
                        <a:rPr lang="zh-CN" sz="1800" b="1" u="sng" kern="100" dirty="0">
                          <a:solidFill>
                            <a:srgbClr val="002060"/>
                          </a:solidFill>
                          <a:effectLst/>
                        </a:rPr>
                        <a:t>平衡计分卡法）</a:t>
                      </a:r>
                      <a:endParaRPr lang="zh-CN" sz="1800" b="1" kern="100" dirty="0">
                        <a:solidFill>
                          <a:srgbClr val="002060"/>
                        </a:solidFill>
                        <a:effectLst/>
                      </a:endParaRPr>
                    </a:p>
                    <a:p>
                      <a:pPr indent="266700" algn="just">
                        <a:lnSpc>
                          <a:spcPct val="150000"/>
                        </a:lnSpc>
                        <a:spcAft>
                          <a:spcPts val="0"/>
                        </a:spcAft>
                      </a:pPr>
                      <a:r>
                        <a:rPr lang="zh-CN" sz="1800" b="1" kern="100" dirty="0">
                          <a:solidFill>
                            <a:srgbClr val="002060"/>
                          </a:solidFill>
                          <a:effectLst/>
                        </a:rPr>
                        <a:t>②考核周期与奖金发放周期相一致。</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rPr>
                        <a:t>员工的开发、培训、职业生涯规划</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70675499"/>
                  </a:ext>
                </a:extLst>
              </a:tr>
              <a:tr h="414655">
                <a:tc>
                  <a:txBody>
                    <a:bodyPr/>
                    <a:lstStyle/>
                    <a:p>
                      <a:pPr indent="266700" algn="just">
                        <a:lnSpc>
                          <a:spcPct val="150000"/>
                        </a:lnSpc>
                        <a:spcAft>
                          <a:spcPts val="0"/>
                        </a:spcAft>
                      </a:pPr>
                      <a:r>
                        <a:rPr lang="zh-CN" sz="1800" b="1" kern="100">
                          <a:solidFill>
                            <a:srgbClr val="002060"/>
                          </a:solidFill>
                          <a:effectLst/>
                        </a:rPr>
                        <a:t>探索者战略</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rPr>
                        <a:t>选择以</a:t>
                      </a:r>
                      <a:r>
                        <a:rPr lang="zh-CN" sz="1800" b="1" u="sng" kern="100">
                          <a:solidFill>
                            <a:srgbClr val="002060"/>
                          </a:solidFill>
                          <a:effectLst/>
                        </a:rPr>
                        <a:t>结果为导向</a:t>
                      </a:r>
                      <a:r>
                        <a:rPr lang="zh-CN" sz="1800" b="1" kern="100">
                          <a:solidFill>
                            <a:srgbClr val="002060"/>
                          </a:solidFill>
                          <a:effectLst/>
                        </a:rPr>
                        <a:t>的评价方法，</a:t>
                      </a:r>
                      <a:r>
                        <a:rPr lang="zh-CN" sz="1800" b="1" u="sng" kern="100">
                          <a:solidFill>
                            <a:srgbClr val="002060"/>
                          </a:solidFill>
                          <a:effectLst/>
                        </a:rPr>
                        <a:t>强化</a:t>
                      </a:r>
                      <a:r>
                        <a:rPr lang="zh-CN" sz="1800" b="1" kern="100">
                          <a:solidFill>
                            <a:srgbClr val="002060"/>
                          </a:solidFill>
                          <a:effectLst/>
                        </a:rPr>
                        <a:t>员工新产品、新市场的开发</a:t>
                      </a:r>
                      <a:r>
                        <a:rPr lang="zh-CN" sz="1800" b="1" u="sng" kern="100">
                          <a:solidFill>
                            <a:srgbClr val="002060"/>
                          </a:solidFill>
                          <a:effectLst/>
                        </a:rPr>
                        <a:t>成功率。</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rPr>
                        <a:t>薪酬分配</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104461797"/>
                  </a:ext>
                </a:extLst>
              </a:tr>
              <a:tr h="580390">
                <a:tc>
                  <a:txBody>
                    <a:bodyPr/>
                    <a:lstStyle/>
                    <a:p>
                      <a:pPr indent="266700" algn="just">
                        <a:lnSpc>
                          <a:spcPct val="150000"/>
                        </a:lnSpc>
                        <a:spcAft>
                          <a:spcPts val="0"/>
                        </a:spcAft>
                      </a:pPr>
                      <a:r>
                        <a:rPr lang="zh-CN" sz="1800" b="1" kern="100">
                          <a:solidFill>
                            <a:srgbClr val="002060"/>
                          </a:solidFill>
                          <a:effectLst/>
                        </a:rPr>
                        <a:t>跟随者战略</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rPr>
                        <a:t>①核心是学习</a:t>
                      </a:r>
                    </a:p>
                    <a:p>
                      <a:pPr indent="266700" algn="l">
                        <a:lnSpc>
                          <a:spcPct val="150000"/>
                        </a:lnSpc>
                        <a:spcAft>
                          <a:spcPts val="0"/>
                        </a:spcAft>
                      </a:pPr>
                      <a:r>
                        <a:rPr lang="zh-CN" sz="1800" b="1" kern="100" dirty="0">
                          <a:solidFill>
                            <a:srgbClr val="002060"/>
                          </a:solidFill>
                          <a:effectLst/>
                        </a:rPr>
                        <a:t>②选择</a:t>
                      </a:r>
                      <a:r>
                        <a:rPr lang="zh-CN" sz="1800" b="1" u="sng" kern="100" dirty="0">
                          <a:solidFill>
                            <a:srgbClr val="002060"/>
                          </a:solidFill>
                          <a:effectLst/>
                        </a:rPr>
                        <a:t>标杆超越法</a:t>
                      </a:r>
                      <a:endParaRPr lang="zh-CN" sz="1800" b="1" kern="100" dirty="0">
                        <a:solidFill>
                          <a:srgbClr val="002060"/>
                        </a:solidFill>
                        <a:effectLst/>
                      </a:endParaRPr>
                    </a:p>
                    <a:p>
                      <a:pPr indent="266700" algn="just">
                        <a:lnSpc>
                          <a:spcPct val="150000"/>
                        </a:lnSpc>
                        <a:spcAft>
                          <a:spcPts val="0"/>
                        </a:spcAft>
                      </a:pPr>
                      <a:r>
                        <a:rPr lang="zh-CN" sz="1800" b="1" kern="100" dirty="0">
                          <a:solidFill>
                            <a:srgbClr val="002060"/>
                          </a:solidFill>
                          <a:effectLst/>
                        </a:rPr>
                        <a:t>③</a:t>
                      </a:r>
                      <a:r>
                        <a:rPr lang="zh-CN" sz="1800" b="1" u="sng" kern="100" dirty="0">
                          <a:solidFill>
                            <a:srgbClr val="002060"/>
                          </a:solidFill>
                          <a:effectLst/>
                        </a:rPr>
                        <a:t>考核主体多元化</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rPr>
                        <a:t>员工绩效的改进与标杆组织的对比</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06758577"/>
                  </a:ext>
                </a:extLst>
              </a:tr>
            </a:tbl>
          </a:graphicData>
        </a:graphic>
      </p:graphicFrame>
    </p:spTree>
    <p:extLst>
      <p:ext uri="{BB962C8B-B14F-4D97-AF65-F5344CB8AC3E}">
        <p14:creationId xmlns:p14="http://schemas.microsoft.com/office/powerpoint/2010/main" val="1196065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AAA8655F-6E1E-45D9-B363-0F749391DD4B}"/>
              </a:ext>
            </a:extLst>
          </p:cNvPr>
          <p:cNvSpPr/>
          <p:nvPr/>
        </p:nvSpPr>
        <p:spPr>
          <a:xfrm>
            <a:off x="820586" y="641400"/>
            <a:ext cx="2860078"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6</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绩效计划概念及其目标</a:t>
            </a:r>
            <a:r>
              <a:rPr lang="zh-CN" altLang="zh-CN" b="1" kern="100" dirty="0">
                <a:solidFill>
                  <a:srgbClr val="000080"/>
                </a:solidFill>
                <a:latin typeface="黑体" panose="02010609060101010101" pitchFamily="49" charset="-122"/>
                <a:ea typeface="黑体" panose="02010609060101010101" pitchFamily="49" charset="-122"/>
              </a:rPr>
              <a:t> </a:t>
            </a:r>
            <a:endParaRPr lang="zh-CN" altLang="en-US" b="1"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1DC01779-39D3-48CF-ABF7-5FA3F50133C7}"/>
              </a:ext>
            </a:extLst>
          </p:cNvPr>
          <p:cNvGraphicFramePr>
            <a:graphicFrameLocks noGrp="1"/>
          </p:cNvGraphicFramePr>
          <p:nvPr>
            <p:extLst>
              <p:ext uri="{D42A27DB-BD31-4B8C-83A1-F6EECF244321}">
                <p14:modId xmlns:p14="http://schemas.microsoft.com/office/powerpoint/2010/main" val="1934156750"/>
              </p:ext>
            </p:extLst>
          </p:nvPr>
        </p:nvGraphicFramePr>
        <p:xfrm>
          <a:off x="820586" y="1110151"/>
          <a:ext cx="10833859" cy="3098865"/>
        </p:xfrm>
        <a:graphic>
          <a:graphicData uri="http://schemas.openxmlformats.org/drawingml/2006/table">
            <a:tbl>
              <a:tblPr>
                <a:tableStyleId>{5C22544A-7EE6-4342-B048-85BDC9FD1C3A}</a:tableStyleId>
              </a:tblPr>
              <a:tblGrid>
                <a:gridCol w="1398912">
                  <a:extLst>
                    <a:ext uri="{9D8B030D-6E8A-4147-A177-3AD203B41FA5}">
                      <a16:colId xmlns:a16="http://schemas.microsoft.com/office/drawing/2014/main" val="3330469519"/>
                    </a:ext>
                  </a:extLst>
                </a:gridCol>
                <a:gridCol w="1354975">
                  <a:extLst>
                    <a:ext uri="{9D8B030D-6E8A-4147-A177-3AD203B41FA5}">
                      <a16:colId xmlns:a16="http://schemas.microsoft.com/office/drawing/2014/main" val="1254094844"/>
                    </a:ext>
                  </a:extLst>
                </a:gridCol>
                <a:gridCol w="8079972">
                  <a:extLst>
                    <a:ext uri="{9D8B030D-6E8A-4147-A177-3AD203B41FA5}">
                      <a16:colId xmlns:a16="http://schemas.microsoft.com/office/drawing/2014/main" val="3371036021"/>
                    </a:ext>
                  </a:extLst>
                </a:gridCol>
              </a:tblGrid>
              <a:tr h="762635">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绩效计划是</a:t>
                      </a:r>
                      <a:r>
                        <a:rPr lang="zh-CN" sz="1800" b="1" u="sng" kern="100" dirty="0">
                          <a:solidFill>
                            <a:srgbClr val="002060"/>
                          </a:solidFill>
                          <a:effectLst/>
                          <a:latin typeface="黑体" panose="02010609060101010101" pitchFamily="49" charset="-122"/>
                          <a:ea typeface="黑体" panose="02010609060101010101" pitchFamily="49" charset="-122"/>
                        </a:rPr>
                        <a:t>绩效管理的第一个环节，也是绩效管理过程的起点，是一个确定组织对员工的绩效期望并得到员工认可的过程。包括</a:t>
                      </a:r>
                      <a:r>
                        <a:rPr lang="zh-CN" sz="1800" b="1" kern="100" dirty="0">
                          <a:solidFill>
                            <a:srgbClr val="002060"/>
                          </a:solidFill>
                          <a:effectLst/>
                          <a:latin typeface="黑体" panose="02010609060101010101" pitchFamily="49" charset="-122"/>
                          <a:ea typeface="黑体" panose="02010609060101010101" pitchFamily="49" charset="-122"/>
                        </a:rPr>
                        <a:t>：</a:t>
                      </a: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组织对员工工作成果的期望</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●组织希望员工表现的行为和使用的技能</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841896723"/>
                  </a:ext>
                </a:extLst>
              </a:tr>
              <a:tr h="360680">
                <a:tc rowSpan="2">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目标种类</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绩效目标</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来源于组织目标、部门目标和个人目标，</a:t>
                      </a:r>
                      <a:r>
                        <a:rPr lang="zh-CN" sz="1800" b="1" u="sng" kern="100" dirty="0">
                          <a:solidFill>
                            <a:srgbClr val="002060"/>
                          </a:solidFill>
                          <a:effectLst/>
                          <a:latin typeface="黑体" panose="02010609060101010101" pitchFamily="49" charset="-122"/>
                          <a:ea typeface="黑体" panose="02010609060101010101" pitchFamily="49" charset="-122"/>
                        </a:rPr>
                        <a:t>主要用于描述</a:t>
                      </a:r>
                      <a:r>
                        <a:rPr lang="zh-CN" sz="1800" b="1" kern="100" dirty="0">
                          <a:solidFill>
                            <a:srgbClr val="002060"/>
                          </a:solidFill>
                          <a:effectLst/>
                          <a:latin typeface="黑体" panose="02010609060101010101" pitchFamily="49" charset="-122"/>
                          <a:ea typeface="黑体" panose="02010609060101010101" pitchFamily="49" charset="-122"/>
                        </a:rPr>
                        <a:t>员工应执行的</a:t>
                      </a:r>
                      <a:r>
                        <a:rPr lang="zh-CN" sz="1800" b="1" u="sng" kern="100" dirty="0">
                          <a:solidFill>
                            <a:srgbClr val="002060"/>
                          </a:solidFill>
                          <a:effectLst/>
                          <a:latin typeface="黑体" panose="02010609060101010101" pitchFamily="49" charset="-122"/>
                          <a:ea typeface="黑体" panose="02010609060101010101" pitchFamily="49" charset="-122"/>
                        </a:rPr>
                        <a:t>职位的职责和应完成的量化产出指标</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47299675"/>
                  </a:ext>
                </a:extLst>
              </a:tr>
              <a:tr h="293370">
                <a:tc vMerge="1">
                  <a:txBody>
                    <a:bodyPr/>
                    <a:lstStyle/>
                    <a:p>
                      <a:endParaRPr lang="zh-CN" altLang="en-US"/>
                    </a:p>
                  </a:txBody>
                  <a:tcPr/>
                </a:tc>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发展目标</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支持员工实现绩效目标、促进员工自身发展的能力标准，</a:t>
                      </a:r>
                      <a:r>
                        <a:rPr lang="zh-CN" sz="1800" b="1" u="sng" kern="100" dirty="0">
                          <a:solidFill>
                            <a:srgbClr val="002060"/>
                          </a:solidFill>
                          <a:effectLst/>
                          <a:latin typeface="黑体" panose="02010609060101010101" pitchFamily="49" charset="-122"/>
                          <a:ea typeface="黑体" panose="02010609060101010101" pitchFamily="49" charset="-122"/>
                        </a:rPr>
                        <a:t>主要强调与组织目标相一致的价值观、能力和核心行为。</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00904538"/>
                  </a:ext>
                </a:extLst>
              </a:tr>
            </a:tbl>
          </a:graphicData>
        </a:graphic>
      </p:graphicFrame>
    </p:spTree>
    <p:extLst>
      <p:ext uri="{BB962C8B-B14F-4D97-AF65-F5344CB8AC3E}">
        <p14:creationId xmlns:p14="http://schemas.microsoft.com/office/powerpoint/2010/main" val="3960966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6BB7D5E-BD40-46A5-ABDE-D45F50D71A1C}"/>
              </a:ext>
            </a:extLst>
          </p:cNvPr>
          <p:cNvSpPr/>
          <p:nvPr/>
        </p:nvSpPr>
        <p:spPr>
          <a:xfrm>
            <a:off x="958698" y="487359"/>
            <a:ext cx="2045753"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绩效计划</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的内容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61DDC3AF-6A60-4B0D-8D70-0C7D3A75B7BA}"/>
              </a:ext>
            </a:extLst>
          </p:cNvPr>
          <p:cNvGraphicFramePr>
            <a:graphicFrameLocks noGrp="1"/>
          </p:cNvGraphicFramePr>
          <p:nvPr>
            <p:extLst>
              <p:ext uri="{D42A27DB-BD31-4B8C-83A1-F6EECF244321}">
                <p14:modId xmlns:p14="http://schemas.microsoft.com/office/powerpoint/2010/main" val="675674999"/>
              </p:ext>
            </p:extLst>
          </p:nvPr>
        </p:nvGraphicFramePr>
        <p:xfrm>
          <a:off x="1040764" y="942453"/>
          <a:ext cx="10505613" cy="3227515"/>
        </p:xfrm>
        <a:graphic>
          <a:graphicData uri="http://schemas.openxmlformats.org/drawingml/2006/table">
            <a:tbl>
              <a:tblPr>
                <a:tableStyleId>{5C22544A-7EE6-4342-B048-85BDC9FD1C3A}</a:tableStyleId>
              </a:tblPr>
              <a:tblGrid>
                <a:gridCol w="1464523">
                  <a:extLst>
                    <a:ext uri="{9D8B030D-6E8A-4147-A177-3AD203B41FA5}">
                      <a16:colId xmlns:a16="http://schemas.microsoft.com/office/drawing/2014/main" val="3006323188"/>
                    </a:ext>
                  </a:extLst>
                </a:gridCol>
                <a:gridCol w="9041090">
                  <a:extLst>
                    <a:ext uri="{9D8B030D-6E8A-4147-A177-3AD203B41FA5}">
                      <a16:colId xmlns:a16="http://schemas.microsoft.com/office/drawing/2014/main" val="1246343322"/>
                    </a:ext>
                  </a:extLst>
                </a:gridCol>
              </a:tblGrid>
              <a:tr h="260350">
                <a:tc>
                  <a:txBody>
                    <a:bodyPr/>
                    <a:lstStyle/>
                    <a:p>
                      <a:pPr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绩效计划的</a:t>
                      </a:r>
                      <a:r>
                        <a:rPr lang="zh-CN" altLang="en-US" sz="1800" b="1" kern="0" dirty="0">
                          <a:solidFill>
                            <a:srgbClr val="002060"/>
                          </a:solidFill>
                          <a:effectLst/>
                          <a:latin typeface="黑体" panose="02010609060101010101" pitchFamily="49" charset="-122"/>
                          <a:ea typeface="黑体" panose="02010609060101010101" pitchFamily="49" charset="-122"/>
                        </a:rPr>
                        <a:t>内容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员工在该绩效周期内的工作目标以及各工作目标的权重；</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完成目标的结果；</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结果的衡量方式和判别标准；</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a:t>
                      </a:r>
                      <a:r>
                        <a:rPr lang="zh-CN" sz="1800" b="1" kern="100" dirty="0">
                          <a:solidFill>
                            <a:srgbClr val="002060"/>
                          </a:solidFill>
                          <a:effectLst/>
                          <a:latin typeface="黑体" panose="02010609060101010101" pitchFamily="49" charset="-122"/>
                          <a:ea typeface="黑体" panose="02010609060101010101" pitchFamily="49" charset="-122"/>
                        </a:rPr>
                        <a:t>员工工作结果结果信息的获取方式；</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a:t>
                      </a:r>
                      <a:r>
                        <a:rPr lang="zh-CN" sz="1800" b="1" kern="100" dirty="0">
                          <a:solidFill>
                            <a:srgbClr val="002060"/>
                          </a:solidFill>
                          <a:effectLst/>
                          <a:latin typeface="黑体" panose="02010609060101010101" pitchFamily="49" charset="-122"/>
                          <a:ea typeface="黑体" panose="02010609060101010101" pitchFamily="49" charset="-122"/>
                        </a:rPr>
                        <a:t>员工在完成工作中的权限范围；</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6.</a:t>
                      </a:r>
                      <a:r>
                        <a:rPr lang="zh-CN" sz="1800" b="1" kern="100" dirty="0">
                          <a:solidFill>
                            <a:srgbClr val="002060"/>
                          </a:solidFill>
                          <a:effectLst/>
                          <a:latin typeface="黑体" panose="02010609060101010101" pitchFamily="49" charset="-122"/>
                          <a:ea typeface="黑体" panose="02010609060101010101" pitchFamily="49" charset="-122"/>
                        </a:rPr>
                        <a:t>员工完成工作需要利用的资源；</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7.</a:t>
                      </a:r>
                      <a:r>
                        <a:rPr lang="zh-CN" sz="1800" b="1" kern="100" dirty="0">
                          <a:solidFill>
                            <a:srgbClr val="002060"/>
                          </a:solidFill>
                          <a:effectLst/>
                          <a:latin typeface="黑体" panose="02010609060101010101" pitchFamily="49" charset="-122"/>
                          <a:ea typeface="黑体" panose="02010609060101010101" pitchFamily="49" charset="-122"/>
                        </a:rPr>
                        <a:t>员工在达到目标的过程中可能遇到的困难和障碍，以及管理者能够提供的支持和帮助；</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8.</a:t>
                      </a:r>
                      <a:r>
                        <a:rPr lang="zh-CN" sz="1800" b="1" kern="100" dirty="0">
                          <a:solidFill>
                            <a:srgbClr val="002060"/>
                          </a:solidFill>
                          <a:effectLst/>
                          <a:latin typeface="黑体" panose="02010609060101010101" pitchFamily="49" charset="-122"/>
                          <a:ea typeface="黑体" panose="02010609060101010101" pitchFamily="49" charset="-122"/>
                        </a:rPr>
                        <a:t>管理者与员工进行沟通的方式</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7292529"/>
                  </a:ext>
                </a:extLst>
              </a:tr>
            </a:tbl>
          </a:graphicData>
        </a:graphic>
      </p:graphicFrame>
    </p:spTree>
    <p:extLst>
      <p:ext uri="{BB962C8B-B14F-4D97-AF65-F5344CB8AC3E}">
        <p14:creationId xmlns:p14="http://schemas.microsoft.com/office/powerpoint/2010/main" val="508533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B61BA937-FD3A-45C1-9F1F-AC9999F7D505}"/>
              </a:ext>
            </a:extLst>
          </p:cNvPr>
          <p:cNvSpPr/>
          <p:nvPr/>
        </p:nvSpPr>
        <p:spPr>
          <a:xfrm>
            <a:off x="948228" y="504524"/>
            <a:ext cx="2975495"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8.</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绩效计划</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制订原则和步骤</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0BFBC863-F170-4BE6-93E6-E048CD99F9F6}"/>
              </a:ext>
            </a:extLst>
          </p:cNvPr>
          <p:cNvGraphicFramePr>
            <a:graphicFrameLocks noGrp="1"/>
          </p:cNvGraphicFramePr>
          <p:nvPr>
            <p:extLst>
              <p:ext uri="{D42A27DB-BD31-4B8C-83A1-F6EECF244321}">
                <p14:modId xmlns:p14="http://schemas.microsoft.com/office/powerpoint/2010/main" val="2237233621"/>
              </p:ext>
            </p:extLst>
          </p:nvPr>
        </p:nvGraphicFramePr>
        <p:xfrm>
          <a:off x="483870" y="1127764"/>
          <a:ext cx="11353166" cy="5156265"/>
        </p:xfrm>
        <a:graphic>
          <a:graphicData uri="http://schemas.openxmlformats.org/drawingml/2006/table">
            <a:tbl>
              <a:tblPr>
                <a:tableStyleId>{5C22544A-7EE6-4342-B048-85BDC9FD1C3A}</a:tableStyleId>
              </a:tblPr>
              <a:tblGrid>
                <a:gridCol w="1253011">
                  <a:extLst>
                    <a:ext uri="{9D8B030D-6E8A-4147-A177-3AD203B41FA5}">
                      <a16:colId xmlns:a16="http://schemas.microsoft.com/office/drawing/2014/main" val="3920001511"/>
                    </a:ext>
                  </a:extLst>
                </a:gridCol>
                <a:gridCol w="1306974">
                  <a:extLst>
                    <a:ext uri="{9D8B030D-6E8A-4147-A177-3AD203B41FA5}">
                      <a16:colId xmlns:a16="http://schemas.microsoft.com/office/drawing/2014/main" val="4006813514"/>
                    </a:ext>
                  </a:extLst>
                </a:gridCol>
                <a:gridCol w="8793181">
                  <a:extLst>
                    <a:ext uri="{9D8B030D-6E8A-4147-A177-3AD203B41FA5}">
                      <a16:colId xmlns:a16="http://schemas.microsoft.com/office/drawing/2014/main" val="2736750873"/>
                    </a:ext>
                  </a:extLst>
                </a:gridCol>
              </a:tblGrid>
              <a:tr h="260350">
                <a:tc>
                  <a:txBody>
                    <a:bodyPr/>
                    <a:lstStyle/>
                    <a:p>
                      <a:pPr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制订原则</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7</a:t>
                      </a:r>
                      <a:r>
                        <a:rPr lang="zh-CN" sz="1800" b="1" kern="100" dirty="0">
                          <a:solidFill>
                            <a:srgbClr val="002060"/>
                          </a:solidFill>
                          <a:effectLst/>
                          <a:latin typeface="黑体" panose="02010609060101010101" pitchFamily="49" charset="-122"/>
                          <a:ea typeface="黑体" panose="02010609060101010101" pitchFamily="49" charset="-122"/>
                        </a:rPr>
                        <a:t>个</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价值驱动</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战略相关性</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系统化</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职位特色</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突出重点</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可测量性</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全员参与</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价值驱动</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与组织追求的提升组织价值的宗旨相一致</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战略相关性</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与组织战略目标密切相关</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系统化</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与战略计划、财务计划、经营计划、人力资源计划密切结合、相互配合、配套使用</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职位特色</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绩效计划的内容、形式、指标的设定要充分考虑不同职位的特点</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突出重点</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选择与组织目标和本职位职责关联程度较高的指标，引导员工关注最关键的绩效目标</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可测量性</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绩效计划中指标和标准的设定必须是可以清洗测量的</a:t>
                      </a:r>
                      <a:endParaRPr lang="en-US" alt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全员参与</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人力资源部们的主管人员、员工都应当参与到绩效计划制定的过程中</a:t>
                      </a:r>
                      <a:endParaRPr lang="zh-CN" sz="1800" b="0"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8794303"/>
                  </a:ext>
                </a:extLst>
              </a:tr>
              <a:tr h="0">
                <a:tc rowSpan="2">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制订步骤</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准备阶段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搜集制定绩效计划所需要的各种信息，包括：</a:t>
                      </a:r>
                    </a:p>
                    <a:p>
                      <a:pPr marL="349250" indent="-34925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）组织近几年的绩效管理资料</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marL="349250" indent="-34925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）工作分析的相关资料</a:t>
                      </a: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）组织最新的战略管理资料</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21258564"/>
                  </a:ext>
                </a:extLst>
              </a:tr>
              <a:tr h="0">
                <a:tc vMerge="1">
                  <a:txBody>
                    <a:bodyPr/>
                    <a:lstStyle/>
                    <a:p>
                      <a:endParaRPr lang="zh-CN" altLang="en-US"/>
                    </a:p>
                  </a:txBody>
                  <a:tcPr/>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沟通阶段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管理者与员工通过反复的沟通就绩效计划的内容达成一致的过程。</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2951326"/>
                  </a:ext>
                </a:extLst>
              </a:tr>
            </a:tbl>
          </a:graphicData>
        </a:graphic>
      </p:graphicFrame>
    </p:spTree>
    <p:extLst>
      <p:ext uri="{BB962C8B-B14F-4D97-AF65-F5344CB8AC3E}">
        <p14:creationId xmlns:p14="http://schemas.microsoft.com/office/powerpoint/2010/main" val="20090177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A19E61A4-082A-433C-99B5-47E93671DF2C}"/>
              </a:ext>
            </a:extLst>
          </p:cNvPr>
          <p:cNvSpPr/>
          <p:nvPr/>
        </p:nvSpPr>
        <p:spPr>
          <a:xfrm>
            <a:off x="1040765" y="573121"/>
            <a:ext cx="1348446"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9</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绩效监控</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B17CEA7B-939B-42AF-A975-014775A6E3E1}"/>
              </a:ext>
            </a:extLst>
          </p:cNvPr>
          <p:cNvGraphicFramePr>
            <a:graphicFrameLocks noGrp="1"/>
          </p:cNvGraphicFramePr>
          <p:nvPr>
            <p:extLst>
              <p:ext uri="{D42A27DB-BD31-4B8C-83A1-F6EECF244321}">
                <p14:modId xmlns:p14="http://schemas.microsoft.com/office/powerpoint/2010/main" val="1104454471"/>
              </p:ext>
            </p:extLst>
          </p:nvPr>
        </p:nvGraphicFramePr>
        <p:xfrm>
          <a:off x="1146175" y="942453"/>
          <a:ext cx="10313988" cy="3921825"/>
        </p:xfrm>
        <a:graphic>
          <a:graphicData uri="http://schemas.openxmlformats.org/drawingml/2006/table">
            <a:tbl>
              <a:tblPr>
                <a:tableStyleId>{5C22544A-7EE6-4342-B048-85BDC9FD1C3A}</a:tableStyleId>
              </a:tblPr>
              <a:tblGrid>
                <a:gridCol w="2035687">
                  <a:extLst>
                    <a:ext uri="{9D8B030D-6E8A-4147-A177-3AD203B41FA5}">
                      <a16:colId xmlns:a16="http://schemas.microsoft.com/office/drawing/2014/main" val="347490849"/>
                    </a:ext>
                  </a:extLst>
                </a:gridCol>
                <a:gridCol w="8278301">
                  <a:extLst>
                    <a:ext uri="{9D8B030D-6E8A-4147-A177-3AD203B41FA5}">
                      <a16:colId xmlns:a16="http://schemas.microsoft.com/office/drawing/2014/main" val="2833388345"/>
                    </a:ext>
                  </a:extLst>
                </a:gridCol>
              </a:tblGrid>
              <a:tr h="0">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概念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）在绩效</a:t>
                      </a:r>
                      <a:r>
                        <a:rPr lang="zh-CN" sz="1800" b="1" u="sng" kern="100">
                          <a:solidFill>
                            <a:srgbClr val="002060"/>
                          </a:solidFill>
                          <a:effectLst/>
                          <a:latin typeface="黑体" panose="02010609060101010101" pitchFamily="49" charset="-122"/>
                          <a:ea typeface="黑体" panose="02010609060101010101" pitchFamily="49" charset="-122"/>
                        </a:rPr>
                        <a:t>考核期间内</a:t>
                      </a:r>
                      <a:r>
                        <a:rPr lang="zh-CN" sz="1800" b="1" kern="100">
                          <a:solidFill>
                            <a:srgbClr val="002060"/>
                          </a:solidFill>
                          <a:effectLst/>
                          <a:latin typeface="黑体" panose="02010609060101010101" pitchFamily="49" charset="-122"/>
                          <a:ea typeface="黑体" panose="02010609060101010101" pitchFamily="49" charset="-122"/>
                        </a:rPr>
                        <a:t>管理者为了掌握下属的工作绩效情况而进行的一系列活动。</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）它通过管理者和员工持续的沟通，观测、预防或解决绩效周期内可能存在的问题，更好地</a:t>
                      </a:r>
                      <a:r>
                        <a:rPr lang="zh-CN" sz="1800" b="1" u="sng" kern="100">
                          <a:solidFill>
                            <a:srgbClr val="002060"/>
                          </a:solidFill>
                          <a:effectLst/>
                          <a:latin typeface="黑体" panose="02010609060101010101" pitchFamily="49" charset="-122"/>
                          <a:ea typeface="黑体" panose="02010609060101010101" pitchFamily="49" charset="-122"/>
                        </a:rPr>
                        <a:t>完成绩效计划</a:t>
                      </a:r>
                      <a:r>
                        <a:rPr lang="zh-CN"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35923570"/>
                  </a:ext>
                </a:extLst>
              </a:tr>
              <a:tr h="0">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优缺点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优点</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可以随时发现员工工作中出现的问题并及时加以调整</a:t>
                      </a: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缺点：在于工作行为与工作结果相比更加主观，有时很难进行客观、准确的评价</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77560101"/>
                  </a:ext>
                </a:extLst>
              </a:tr>
              <a:tr h="0">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管理者的任务</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indent="266700"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a:t>
                      </a:r>
                      <a:r>
                        <a:rPr lang="en-US" sz="1800" b="1" u="sng" kern="100" dirty="0">
                          <a:solidFill>
                            <a:srgbClr val="002060"/>
                          </a:solidFill>
                          <a:effectLst/>
                          <a:latin typeface="黑体" panose="02010609060101010101" pitchFamily="49" charset="-122"/>
                          <a:ea typeface="黑体" panose="02010609060101010101" pitchFamily="49" charset="-122"/>
                        </a:rPr>
                        <a:t>1</a:t>
                      </a:r>
                      <a:r>
                        <a:rPr lang="zh-CN" sz="1800" b="1" u="sng" kern="100" dirty="0">
                          <a:solidFill>
                            <a:srgbClr val="002060"/>
                          </a:solidFill>
                          <a:effectLst/>
                          <a:latin typeface="黑体" panose="02010609060101010101" pitchFamily="49" charset="-122"/>
                          <a:ea typeface="黑体" panose="02010609060101010101" pitchFamily="49" charset="-122"/>
                        </a:rPr>
                        <a:t>）准确记录并定期汇总员工工作中的关键事件，为日后的绩效考核奠定事实基础。</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a:t>
                      </a:r>
                      <a:r>
                        <a:rPr lang="en-US" sz="1800" b="1" u="sng"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）就绩效执行情况与员工进行必要的沟通、交流</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79568847"/>
                  </a:ext>
                </a:extLst>
              </a:tr>
            </a:tbl>
          </a:graphicData>
        </a:graphic>
      </p:graphicFrame>
    </p:spTree>
    <p:extLst>
      <p:ext uri="{BB962C8B-B14F-4D97-AF65-F5344CB8AC3E}">
        <p14:creationId xmlns:p14="http://schemas.microsoft.com/office/powerpoint/2010/main" val="201584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21DBCC6-8CD5-4AFB-8378-34C8D0387F40}"/>
              </a:ext>
            </a:extLst>
          </p:cNvPr>
          <p:cNvSpPr/>
          <p:nvPr/>
        </p:nvSpPr>
        <p:spPr>
          <a:xfrm>
            <a:off x="820586" y="469582"/>
            <a:ext cx="3786614" cy="460382"/>
          </a:xfrm>
          <a:prstGeom prst="rect">
            <a:avLst/>
          </a:prstGeom>
        </p:spPr>
        <p:txBody>
          <a:bodyPr wrap="none">
            <a:spAutoFit/>
          </a:bodyPr>
          <a:lstStyle/>
          <a:p>
            <a:pPr>
              <a:lnSpc>
                <a:spcPct val="150000"/>
              </a:lnSpc>
            </a:pPr>
            <a:r>
              <a:rPr lang="zh-CN" altLang="en-US"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第一节</a:t>
            </a:r>
            <a:r>
              <a:rPr lang="en-US" altLang="zh-CN"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b="1" kern="100" dirty="0">
                <a:solidFill>
                  <a:srgbClr val="002060"/>
                </a:solidFill>
                <a:latin typeface="Times New Roman" panose="02020603050405020304" pitchFamily="18" charset="0"/>
                <a:ea typeface="宋体" panose="02010600030101010101" pitchFamily="2" charset="-122"/>
                <a:cs typeface="Times New Roman" panose="02020603050405020304" pitchFamily="18" charset="0"/>
              </a:rPr>
              <a:t> 人力资源规划及其供求预测</a:t>
            </a:r>
            <a:endParaRPr lang="zh-CN" altLang="zh-CN"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1125982-D5A0-4E62-828D-63E03D2A1DF8}"/>
              </a:ext>
            </a:extLst>
          </p:cNvPr>
          <p:cNvGraphicFramePr>
            <a:graphicFrameLocks noGrp="1"/>
          </p:cNvGraphicFramePr>
          <p:nvPr/>
        </p:nvGraphicFramePr>
        <p:xfrm>
          <a:off x="958698" y="1376207"/>
          <a:ext cx="5411470" cy="4274820"/>
        </p:xfrm>
        <a:graphic>
          <a:graphicData uri="http://schemas.openxmlformats.org/drawingml/2006/table">
            <a:tbl>
              <a:tblPr>
                <a:tableStyleId>{5C22544A-7EE6-4342-B048-85BDC9FD1C3A}</a:tableStyleId>
              </a:tblPr>
              <a:tblGrid>
                <a:gridCol w="968375">
                  <a:extLst>
                    <a:ext uri="{9D8B030D-6E8A-4147-A177-3AD203B41FA5}">
                      <a16:colId xmlns:a16="http://schemas.microsoft.com/office/drawing/2014/main" val="2040330905"/>
                    </a:ext>
                  </a:extLst>
                </a:gridCol>
                <a:gridCol w="4443095">
                  <a:extLst>
                    <a:ext uri="{9D8B030D-6E8A-4147-A177-3AD203B41FA5}">
                      <a16:colId xmlns:a16="http://schemas.microsoft.com/office/drawing/2014/main" val="2371028424"/>
                    </a:ext>
                  </a:extLst>
                </a:gridCol>
              </a:tblGrid>
              <a:tr h="240665">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概念</a:t>
                      </a:r>
                      <a:endParaRPr lang="zh-CN" sz="1600" b="1" kern="100" dirty="0">
                        <a:solidFill>
                          <a:srgbClr val="002060"/>
                        </a:solidFill>
                        <a:effectLst/>
                        <a:latin typeface="黑体" panose="02010609060101010101" pitchFamily="49" charset="-122"/>
                        <a:ea typeface="黑体" panose="02010609060101010101" pitchFamily="49" charset="-122"/>
                      </a:endParaRPr>
                    </a:p>
                    <a:p>
                      <a:pPr algn="ctr">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 </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是指组织根据自身战略的需要，采用科学的手段来预测组织未来可能遇到的人力资源需求和供给情况，进而制定必要的人力资源获取、利用、保留和开发计划，满足组织对于人力资源数量和质量的需求，从而不仅帮助组织实现战略目标，而且确保组织在人力资源的使用方面达到合理和高效。</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24071800"/>
                  </a:ext>
                </a:extLst>
              </a:tr>
              <a:tr h="1239520">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2.</a:t>
                      </a:r>
                      <a:r>
                        <a:rPr lang="zh-CN" sz="1600" b="1" kern="0">
                          <a:solidFill>
                            <a:srgbClr val="002060"/>
                          </a:solidFill>
                          <a:effectLst/>
                          <a:latin typeface="黑体" panose="02010609060101010101" pitchFamily="49" charset="-122"/>
                          <a:ea typeface="黑体" panose="02010609060101010101" pitchFamily="49" charset="-122"/>
                        </a:rPr>
                        <a:t>内容</a:t>
                      </a:r>
                      <a:endParaRPr lang="zh-CN" sz="160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 </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）广义：人力资源战略规划、人员供求规划、培训开发规划、绩效管理规划、薪酬福利规划、员工关系规划、中高层管理人员的接班规划或继任规划</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）狭义：组织的供求规划和雇佣规划</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18762992"/>
                  </a:ext>
                </a:extLst>
              </a:tr>
            </a:tbl>
          </a:graphicData>
        </a:graphic>
      </p:graphicFrame>
      <p:sp>
        <p:nvSpPr>
          <p:cNvPr id="8" name="矩形 7">
            <a:extLst>
              <a:ext uri="{FF2B5EF4-FFF2-40B4-BE49-F238E27FC236}">
                <a16:creationId xmlns:a16="http://schemas.microsoft.com/office/drawing/2014/main" id="{DF1623C5-7CF5-40D5-B61E-C962480AEE66}"/>
              </a:ext>
            </a:extLst>
          </p:cNvPr>
          <p:cNvSpPr/>
          <p:nvPr/>
        </p:nvSpPr>
        <p:spPr>
          <a:xfrm>
            <a:off x="6999547" y="915825"/>
            <a:ext cx="2510624"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人力资源规划的流程</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2A571E5-5A6B-4006-AC18-731B77057614}"/>
              </a:ext>
            </a:extLst>
          </p:cNvPr>
          <p:cNvGraphicFramePr>
            <a:graphicFrameLocks noGrp="1"/>
          </p:cNvGraphicFramePr>
          <p:nvPr/>
        </p:nvGraphicFramePr>
        <p:xfrm>
          <a:off x="6531534" y="1377152"/>
          <a:ext cx="5411470" cy="2446020"/>
        </p:xfrm>
        <a:graphic>
          <a:graphicData uri="http://schemas.openxmlformats.org/drawingml/2006/table">
            <a:tbl>
              <a:tblPr>
                <a:tableStyleId>{5C22544A-7EE6-4342-B048-85BDC9FD1C3A}</a:tableStyleId>
              </a:tblPr>
              <a:tblGrid>
                <a:gridCol w="1348931">
                  <a:extLst>
                    <a:ext uri="{9D8B030D-6E8A-4147-A177-3AD203B41FA5}">
                      <a16:colId xmlns:a16="http://schemas.microsoft.com/office/drawing/2014/main" val="1405782260"/>
                    </a:ext>
                  </a:extLst>
                </a:gridCol>
                <a:gridCol w="4062539">
                  <a:extLst>
                    <a:ext uri="{9D8B030D-6E8A-4147-A177-3AD203B41FA5}">
                      <a16:colId xmlns:a16="http://schemas.microsoft.com/office/drawing/2014/main" val="3618444952"/>
                    </a:ext>
                  </a:extLst>
                </a:gridCol>
              </a:tblGrid>
              <a:tr h="240665">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供求状况</a:t>
                      </a:r>
                      <a:endParaRPr lang="zh-CN" sz="1600" b="1" kern="100">
                        <a:solidFill>
                          <a:srgbClr val="002060"/>
                        </a:solidFill>
                        <a:effectLst/>
                        <a:latin typeface="黑体" panose="02010609060101010101" pitchFamily="49" charset="-122"/>
                        <a:ea typeface="黑体" panose="02010609060101010101" pitchFamily="49" charset="-122"/>
                      </a:endParaRPr>
                    </a:p>
                    <a:p>
                      <a:pPr algn="ctr">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 </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供求平衡</a:t>
                      </a:r>
                      <a:endParaRPr lang="zh-CN" sz="1600" b="1" kern="100" dirty="0">
                        <a:solidFill>
                          <a:srgbClr val="002060"/>
                        </a:solidFill>
                        <a:effectLst/>
                        <a:latin typeface="黑体" panose="02010609060101010101" pitchFamily="49" charset="-122"/>
                        <a:ea typeface="黑体" panose="02010609060101010101" pitchFamily="49" charset="-122"/>
                      </a:endParaRPr>
                    </a:p>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需求大于供给</a:t>
                      </a:r>
                      <a:endParaRPr lang="zh-CN" sz="1600" b="1" kern="100" dirty="0">
                        <a:solidFill>
                          <a:srgbClr val="002060"/>
                        </a:solidFill>
                        <a:effectLst/>
                        <a:latin typeface="黑体" panose="02010609060101010101" pitchFamily="49" charset="-122"/>
                        <a:ea typeface="黑体" panose="02010609060101010101" pitchFamily="49" charset="-122"/>
                      </a:endParaRPr>
                    </a:p>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需求小于供给</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685771216"/>
                  </a:ext>
                </a:extLst>
              </a:tr>
              <a:tr h="1239520">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流程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 </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）需求预测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）供给预测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3</a:t>
                      </a:r>
                      <a:r>
                        <a:rPr lang="zh-CN" sz="1600" b="1" kern="0" dirty="0">
                          <a:solidFill>
                            <a:srgbClr val="002060"/>
                          </a:solidFill>
                          <a:effectLst/>
                          <a:latin typeface="黑体" panose="02010609060101010101" pitchFamily="49" charset="-122"/>
                          <a:ea typeface="黑体" panose="02010609060101010101" pitchFamily="49" charset="-122"/>
                        </a:rPr>
                        <a:t>）供求平衡分析</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4</a:t>
                      </a:r>
                      <a:r>
                        <a:rPr lang="zh-CN" sz="1600" b="1" kern="0" dirty="0">
                          <a:solidFill>
                            <a:srgbClr val="002060"/>
                          </a:solidFill>
                          <a:effectLst/>
                          <a:latin typeface="黑体" panose="02010609060101010101" pitchFamily="49" charset="-122"/>
                          <a:ea typeface="黑体" panose="02010609060101010101" pitchFamily="49" charset="-122"/>
                        </a:rPr>
                        <a:t>）实施供求平衡计划</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0793177"/>
                  </a:ext>
                </a:extLst>
              </a:tr>
            </a:tbl>
          </a:graphicData>
        </a:graphic>
      </p:graphicFrame>
      <p:sp>
        <p:nvSpPr>
          <p:cNvPr id="14" name="矩形 13">
            <a:extLst>
              <a:ext uri="{FF2B5EF4-FFF2-40B4-BE49-F238E27FC236}">
                <a16:creationId xmlns:a16="http://schemas.microsoft.com/office/drawing/2014/main" id="{41177DFE-943B-4697-A88D-F851EB6DA513}"/>
              </a:ext>
            </a:extLst>
          </p:cNvPr>
          <p:cNvSpPr/>
          <p:nvPr/>
        </p:nvSpPr>
        <p:spPr>
          <a:xfrm>
            <a:off x="820585" y="873811"/>
            <a:ext cx="3207929"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人力资源规划的概念和内容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CD64CBBA-D178-4626-A9E8-FC9FC0673B83}"/>
              </a:ext>
            </a:extLst>
          </p:cNvPr>
          <p:cNvSpPr/>
          <p:nvPr/>
        </p:nvSpPr>
        <p:spPr>
          <a:xfrm>
            <a:off x="680469" y="526258"/>
            <a:ext cx="3531736" cy="460382"/>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10.</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绩效辅导和绩效计划的调整</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809D2A0F-A142-4BEA-8DD1-88E36F922B7C}"/>
              </a:ext>
            </a:extLst>
          </p:cNvPr>
          <p:cNvGraphicFramePr>
            <a:graphicFrameLocks noGrp="1"/>
          </p:cNvGraphicFramePr>
          <p:nvPr>
            <p:extLst>
              <p:ext uri="{D42A27DB-BD31-4B8C-83A1-F6EECF244321}">
                <p14:modId xmlns:p14="http://schemas.microsoft.com/office/powerpoint/2010/main" val="1940848701"/>
              </p:ext>
            </p:extLst>
          </p:nvPr>
        </p:nvGraphicFramePr>
        <p:xfrm>
          <a:off x="859281" y="1136162"/>
          <a:ext cx="10365490" cy="3446020"/>
        </p:xfrm>
        <a:graphic>
          <a:graphicData uri="http://schemas.openxmlformats.org/drawingml/2006/table">
            <a:tbl>
              <a:tblPr>
                <a:tableStyleId>{5C22544A-7EE6-4342-B048-85BDC9FD1C3A}</a:tableStyleId>
              </a:tblPr>
              <a:tblGrid>
                <a:gridCol w="2058486">
                  <a:extLst>
                    <a:ext uri="{9D8B030D-6E8A-4147-A177-3AD203B41FA5}">
                      <a16:colId xmlns:a16="http://schemas.microsoft.com/office/drawing/2014/main" val="763296332"/>
                    </a:ext>
                  </a:extLst>
                </a:gridCol>
                <a:gridCol w="1321724">
                  <a:extLst>
                    <a:ext uri="{9D8B030D-6E8A-4147-A177-3AD203B41FA5}">
                      <a16:colId xmlns:a16="http://schemas.microsoft.com/office/drawing/2014/main" val="1511823991"/>
                    </a:ext>
                  </a:extLst>
                </a:gridCol>
                <a:gridCol w="6985280">
                  <a:extLst>
                    <a:ext uri="{9D8B030D-6E8A-4147-A177-3AD203B41FA5}">
                      <a16:colId xmlns:a16="http://schemas.microsoft.com/office/drawing/2014/main" val="3652510697"/>
                    </a:ext>
                  </a:extLst>
                </a:gridCol>
              </a:tblGrid>
              <a:tr h="0">
                <a:tc rowSpan="3">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绩效辅导</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在</a:t>
                      </a:r>
                      <a:r>
                        <a:rPr lang="zh-CN" sz="1800" b="1" u="sng" kern="100">
                          <a:solidFill>
                            <a:srgbClr val="002060"/>
                          </a:solidFill>
                          <a:effectLst/>
                          <a:latin typeface="黑体" panose="02010609060101010101" pitchFamily="49" charset="-122"/>
                          <a:ea typeface="黑体" panose="02010609060101010101" pitchFamily="49" charset="-122"/>
                        </a:rPr>
                        <a:t>掌握了下属工作绩效</a:t>
                      </a:r>
                      <a:r>
                        <a:rPr lang="zh-CN" sz="1800" b="1" kern="100">
                          <a:solidFill>
                            <a:srgbClr val="002060"/>
                          </a:solidFill>
                          <a:effectLst/>
                          <a:latin typeface="黑体" panose="02010609060101010101" pitchFamily="49" charset="-122"/>
                          <a:ea typeface="黑体" panose="02010609060101010101" pitchFamily="49" charset="-122"/>
                        </a:rPr>
                        <a:t>的前提下，为了提高员工绩效水平和自我效能感而进行的一系列活动。它贯穿于</a:t>
                      </a:r>
                      <a:r>
                        <a:rPr lang="zh-CN" sz="1800" b="1" u="sng" kern="100">
                          <a:solidFill>
                            <a:srgbClr val="002060"/>
                          </a:solidFill>
                          <a:effectLst/>
                          <a:latin typeface="黑体" panose="02010609060101010101" pitchFamily="49" charset="-122"/>
                          <a:ea typeface="黑体" panose="02010609060101010101" pitchFamily="49" charset="-122"/>
                        </a:rPr>
                        <a:t>绩效实施的整个过程中，是一种经常性的管理行为，它帮助员工解决当前绩效实施过程中出现的问题</a:t>
                      </a:r>
                      <a:r>
                        <a:rPr lang="zh-CN"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03217467"/>
                  </a:ext>
                </a:extLst>
              </a:tr>
              <a:tr h="0">
                <a:tc vMerge="1">
                  <a:txBody>
                    <a:bodyPr/>
                    <a:lstStyle/>
                    <a:p>
                      <a:endParaRPr lang="zh-CN" altLang="en-US"/>
                    </a:p>
                  </a:txBody>
                  <a:tcPr/>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内容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探讨绩效现状</a:t>
                      </a:r>
                      <a:r>
                        <a:rPr lang="en-US" sz="1800" b="1" u="sng" kern="100">
                          <a:solidFill>
                            <a:srgbClr val="002060"/>
                          </a:solidFill>
                          <a:effectLst/>
                          <a:latin typeface="黑体" panose="02010609060101010101" pitchFamily="49" charset="-122"/>
                          <a:ea typeface="黑体" panose="02010609060101010101" pitchFamily="49" charset="-122"/>
                        </a:rPr>
                        <a:t>  </a:t>
                      </a:r>
                      <a:r>
                        <a:rPr lang="zh-CN" sz="1800" b="1" u="sng" kern="100">
                          <a:solidFill>
                            <a:srgbClr val="002060"/>
                          </a:solidFill>
                          <a:effectLst/>
                          <a:latin typeface="黑体" panose="02010609060101010101" pitchFamily="49" charset="-122"/>
                          <a:ea typeface="黑体" panose="02010609060101010101" pitchFamily="49" charset="-122"/>
                        </a:rPr>
                        <a:t>（</a:t>
                      </a:r>
                      <a:r>
                        <a:rPr lang="en-US" sz="1800" b="1" u="sng" kern="100">
                          <a:solidFill>
                            <a:srgbClr val="002060"/>
                          </a:solidFill>
                          <a:effectLst/>
                          <a:latin typeface="黑体" panose="02010609060101010101" pitchFamily="49" charset="-122"/>
                          <a:ea typeface="黑体" panose="02010609060101010101" pitchFamily="49" charset="-122"/>
                        </a:rPr>
                        <a:t>2</a:t>
                      </a:r>
                      <a:r>
                        <a:rPr lang="zh-CN" sz="1800" b="1" u="sng" kern="100">
                          <a:solidFill>
                            <a:srgbClr val="002060"/>
                          </a:solidFill>
                          <a:effectLst/>
                          <a:latin typeface="黑体" panose="02010609060101010101" pitchFamily="49" charset="-122"/>
                          <a:ea typeface="黑体" panose="02010609060101010101" pitchFamily="49" charset="-122"/>
                        </a:rPr>
                        <a:t>）寻找改进绩效的方法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17502910"/>
                  </a:ext>
                </a:extLst>
              </a:tr>
              <a:tr h="0">
                <a:tc vMerge="1">
                  <a:txBody>
                    <a:bodyPr/>
                    <a:lstStyle/>
                    <a:p>
                      <a:endParaRPr lang="zh-CN" altLang="en-US"/>
                    </a:p>
                  </a:txBody>
                  <a:tcPr/>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步骤</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）收集资料</a:t>
                      </a:r>
                      <a:r>
                        <a:rPr lang="en-US" sz="1800" b="1" kern="100">
                          <a:solidFill>
                            <a:srgbClr val="002060"/>
                          </a:solidFill>
                          <a:effectLst/>
                          <a:latin typeface="黑体" panose="02010609060101010101" pitchFamily="49" charset="-122"/>
                          <a:ea typeface="黑体" panose="02010609060101010101" pitchFamily="49" charset="-122"/>
                        </a:rPr>
                        <a:t>    </a:t>
                      </a: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）定好基调</a:t>
                      </a:r>
                      <a:r>
                        <a:rPr lang="en-US" sz="1800" b="1" kern="100">
                          <a:solidFill>
                            <a:srgbClr val="002060"/>
                          </a:solidFill>
                          <a:effectLst/>
                          <a:latin typeface="黑体" panose="02010609060101010101" pitchFamily="49" charset="-122"/>
                          <a:ea typeface="黑体" panose="02010609060101010101" pitchFamily="49" charset="-122"/>
                        </a:rPr>
                        <a:t>     </a:t>
                      </a: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）达到一致</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）探索可能</a:t>
                      </a:r>
                      <a:r>
                        <a:rPr lang="en-US" sz="1800" b="1" kern="100">
                          <a:solidFill>
                            <a:srgbClr val="002060"/>
                          </a:solidFill>
                          <a:effectLst/>
                          <a:latin typeface="黑体" panose="02010609060101010101" pitchFamily="49" charset="-122"/>
                          <a:ea typeface="黑体" panose="02010609060101010101" pitchFamily="49" charset="-122"/>
                        </a:rPr>
                        <a:t>    </a:t>
                      </a: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5</a:t>
                      </a:r>
                      <a:r>
                        <a:rPr lang="zh-CN" sz="1800" b="1" kern="100">
                          <a:solidFill>
                            <a:srgbClr val="002060"/>
                          </a:solidFill>
                          <a:effectLst/>
                          <a:latin typeface="黑体" panose="02010609060101010101" pitchFamily="49" charset="-122"/>
                          <a:ea typeface="黑体" panose="02010609060101010101" pitchFamily="49" charset="-122"/>
                        </a:rPr>
                        <a:t>）制订计划</a:t>
                      </a:r>
                      <a:r>
                        <a:rPr lang="en-US" sz="1800" b="1" kern="100">
                          <a:solidFill>
                            <a:srgbClr val="002060"/>
                          </a:solidFill>
                          <a:effectLst/>
                          <a:latin typeface="黑体" panose="02010609060101010101" pitchFamily="49" charset="-122"/>
                          <a:ea typeface="黑体" panose="02010609060101010101" pitchFamily="49" charset="-122"/>
                        </a:rPr>
                        <a:t>     </a:t>
                      </a: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6</a:t>
                      </a:r>
                      <a:r>
                        <a:rPr lang="zh-CN" sz="1800" b="1" kern="100">
                          <a:solidFill>
                            <a:srgbClr val="002060"/>
                          </a:solidFill>
                          <a:effectLst/>
                          <a:latin typeface="黑体" panose="02010609060101010101" pitchFamily="49" charset="-122"/>
                          <a:ea typeface="黑体" panose="02010609060101010101" pitchFamily="49" charset="-122"/>
                        </a:rPr>
                        <a:t>）给予信心</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139132405"/>
                  </a:ext>
                </a:extLst>
              </a:tr>
              <a:tr h="0">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绩效计划的调整</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发生情形：组织业务发展计划变更、组织结构调整、市场环境变化、不可抗拒事件时，可调整。</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3838516192"/>
                  </a:ext>
                </a:extLst>
              </a:tr>
            </a:tbl>
          </a:graphicData>
        </a:graphic>
      </p:graphicFrame>
    </p:spTree>
    <p:extLst>
      <p:ext uri="{BB962C8B-B14F-4D97-AF65-F5344CB8AC3E}">
        <p14:creationId xmlns:p14="http://schemas.microsoft.com/office/powerpoint/2010/main" val="3444817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ADAAB787-8C4B-4C01-9823-A3B0FC3A0C14}"/>
              </a:ext>
            </a:extLst>
          </p:cNvPr>
          <p:cNvSpPr/>
          <p:nvPr/>
        </p:nvSpPr>
        <p:spPr>
          <a:xfrm>
            <a:off x="958698" y="532723"/>
            <a:ext cx="2627642"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11.</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绩效评价技术汇总表</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D13994BA-934D-40DF-A0A1-37DBF34F3C12}"/>
              </a:ext>
            </a:extLst>
          </p:cNvPr>
          <p:cNvGraphicFramePr>
            <a:graphicFrameLocks noGrp="1"/>
          </p:cNvGraphicFramePr>
          <p:nvPr>
            <p:extLst>
              <p:ext uri="{D42A27DB-BD31-4B8C-83A1-F6EECF244321}">
                <p14:modId xmlns:p14="http://schemas.microsoft.com/office/powerpoint/2010/main" val="2893277271"/>
              </p:ext>
            </p:extLst>
          </p:nvPr>
        </p:nvGraphicFramePr>
        <p:xfrm>
          <a:off x="1040764" y="1001953"/>
          <a:ext cx="10497301" cy="1041465"/>
        </p:xfrm>
        <a:graphic>
          <a:graphicData uri="http://schemas.openxmlformats.org/drawingml/2006/table">
            <a:tbl>
              <a:tblPr>
                <a:tableStyleId>{5C22544A-7EE6-4342-B048-85BDC9FD1C3A}</a:tableStyleId>
              </a:tblPr>
              <a:tblGrid>
                <a:gridCol w="4157063">
                  <a:extLst>
                    <a:ext uri="{9D8B030D-6E8A-4147-A177-3AD203B41FA5}">
                      <a16:colId xmlns:a16="http://schemas.microsoft.com/office/drawing/2014/main" val="2004191489"/>
                    </a:ext>
                  </a:extLst>
                </a:gridCol>
                <a:gridCol w="6340238">
                  <a:extLst>
                    <a:ext uri="{9D8B030D-6E8A-4147-A177-3AD203B41FA5}">
                      <a16:colId xmlns:a16="http://schemas.microsoft.com/office/drawing/2014/main" val="3876410126"/>
                    </a:ext>
                  </a:extLst>
                </a:gridCol>
              </a:tblGrid>
              <a:tr h="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）量表法（</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个）</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图尺度评价法</a:t>
                      </a:r>
                      <a:r>
                        <a:rPr lang="en-US" sz="1800" b="1" kern="100">
                          <a:solidFill>
                            <a:srgbClr val="002060"/>
                          </a:solidFill>
                          <a:effectLst/>
                          <a:latin typeface="黑体" panose="02010609060101010101" pitchFamily="49" charset="-122"/>
                          <a:ea typeface="黑体" panose="02010609060101010101" pitchFamily="49" charset="-122"/>
                        </a:rPr>
                        <a:t> + </a:t>
                      </a:r>
                      <a:r>
                        <a:rPr lang="zh-CN" sz="1800" b="1" kern="100">
                          <a:solidFill>
                            <a:srgbClr val="002060"/>
                          </a:solidFill>
                          <a:effectLst/>
                          <a:latin typeface="黑体" panose="02010609060101010101" pitchFamily="49" charset="-122"/>
                          <a:ea typeface="黑体" panose="02010609060101010101" pitchFamily="49" charset="-122"/>
                        </a:rPr>
                        <a:t>行为锚定法</a:t>
                      </a:r>
                      <a:r>
                        <a:rPr lang="en-US" sz="1800" b="1" kern="100">
                          <a:solidFill>
                            <a:srgbClr val="002060"/>
                          </a:solidFill>
                          <a:effectLst/>
                          <a:latin typeface="黑体" panose="02010609060101010101" pitchFamily="49" charset="-122"/>
                          <a:ea typeface="黑体" panose="02010609060101010101" pitchFamily="49" charset="-122"/>
                        </a:rPr>
                        <a:t> + </a:t>
                      </a:r>
                      <a:r>
                        <a:rPr lang="zh-CN" sz="1800" b="1" kern="100">
                          <a:solidFill>
                            <a:srgbClr val="002060"/>
                          </a:solidFill>
                          <a:effectLst/>
                          <a:latin typeface="黑体" panose="02010609060101010101" pitchFamily="49" charset="-122"/>
                          <a:ea typeface="黑体" panose="02010609060101010101" pitchFamily="49" charset="-122"/>
                        </a:rPr>
                        <a:t>行为观察量表法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13336771"/>
                  </a:ext>
                </a:extLst>
              </a:tr>
              <a:tr h="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）比较法（</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个）</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排序法</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kern="100" dirty="0">
                          <a:solidFill>
                            <a:srgbClr val="002060"/>
                          </a:solidFill>
                          <a:effectLst/>
                          <a:latin typeface="黑体" panose="02010609060101010101" pitchFamily="49" charset="-122"/>
                          <a:ea typeface="黑体" panose="02010609060101010101" pitchFamily="49" charset="-122"/>
                        </a:rPr>
                        <a:t>配对比较法</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kern="100" dirty="0">
                          <a:solidFill>
                            <a:srgbClr val="002060"/>
                          </a:solidFill>
                          <a:effectLst/>
                          <a:latin typeface="黑体" panose="02010609060101010101" pitchFamily="49" charset="-122"/>
                          <a:ea typeface="黑体" panose="02010609060101010101" pitchFamily="49" charset="-122"/>
                        </a:rPr>
                        <a:t>强制分布法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512997484"/>
                  </a:ext>
                </a:extLst>
              </a:tr>
              <a:tr h="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）描述法（</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个）</a:t>
                      </a: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关键事件法</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kern="100" dirty="0">
                          <a:solidFill>
                            <a:srgbClr val="002060"/>
                          </a:solidFill>
                          <a:effectLst/>
                          <a:latin typeface="黑体" panose="02010609060101010101" pitchFamily="49" charset="-122"/>
                          <a:ea typeface="黑体" panose="02010609060101010101" pitchFamily="49" charset="-122"/>
                        </a:rPr>
                        <a:t>不良事故评估法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90332898"/>
                  </a:ext>
                </a:extLst>
              </a:tr>
            </a:tbl>
          </a:graphicData>
        </a:graphic>
      </p:graphicFrame>
      <p:sp>
        <p:nvSpPr>
          <p:cNvPr id="8" name="矩形 7">
            <a:extLst>
              <a:ext uri="{FF2B5EF4-FFF2-40B4-BE49-F238E27FC236}">
                <a16:creationId xmlns:a16="http://schemas.microsoft.com/office/drawing/2014/main" id="{7FF005FA-EACE-445A-B2CE-E6778B893B24}"/>
              </a:ext>
            </a:extLst>
          </p:cNvPr>
          <p:cNvSpPr/>
          <p:nvPr/>
        </p:nvSpPr>
        <p:spPr>
          <a:xfrm>
            <a:off x="1040764" y="2174220"/>
            <a:ext cx="3902030" cy="460382"/>
          </a:xfrm>
          <a:prstGeom prst="rect">
            <a:avLst/>
          </a:prstGeom>
        </p:spPr>
        <p:txBody>
          <a:bodyPr wrap="squar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量表法各个绩效评价技术的概念</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2398C5E-B5F6-4274-970B-A49F7122A676}"/>
              </a:ext>
            </a:extLst>
          </p:cNvPr>
          <p:cNvGraphicFramePr>
            <a:graphicFrameLocks noGrp="1"/>
          </p:cNvGraphicFramePr>
          <p:nvPr>
            <p:extLst>
              <p:ext uri="{D42A27DB-BD31-4B8C-83A1-F6EECF244321}">
                <p14:modId xmlns:p14="http://schemas.microsoft.com/office/powerpoint/2010/main" val="2023303313"/>
              </p:ext>
            </p:extLst>
          </p:nvPr>
        </p:nvGraphicFramePr>
        <p:xfrm>
          <a:off x="884757" y="2749868"/>
          <a:ext cx="10422486" cy="3510345"/>
        </p:xfrm>
        <a:graphic>
          <a:graphicData uri="http://schemas.openxmlformats.org/drawingml/2006/table">
            <a:tbl>
              <a:tblPr>
                <a:tableStyleId>{5C22544A-7EE6-4342-B048-85BDC9FD1C3A}</a:tableStyleId>
              </a:tblPr>
              <a:tblGrid>
                <a:gridCol w="2113360">
                  <a:extLst>
                    <a:ext uri="{9D8B030D-6E8A-4147-A177-3AD203B41FA5}">
                      <a16:colId xmlns:a16="http://schemas.microsoft.com/office/drawing/2014/main" val="564620769"/>
                    </a:ext>
                  </a:extLst>
                </a:gridCol>
                <a:gridCol w="8309126">
                  <a:extLst>
                    <a:ext uri="{9D8B030D-6E8A-4147-A177-3AD203B41FA5}">
                      <a16:colId xmlns:a16="http://schemas.microsoft.com/office/drawing/2014/main" val="3316702363"/>
                    </a:ext>
                  </a:extLst>
                </a:gridCol>
              </a:tblGrid>
              <a:tr h="51435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图尺度评价法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图尺度评价法也被称为等级评价法。该方法列举一些特征要素并为分别为每一个特征要素列举绩效的取值范围。这是一种</a:t>
                      </a:r>
                      <a:r>
                        <a:rPr lang="zh-CN" sz="1800" b="1" u="sng" kern="100">
                          <a:solidFill>
                            <a:srgbClr val="002060"/>
                          </a:solidFill>
                          <a:effectLst/>
                          <a:latin typeface="黑体" panose="02010609060101010101" pitchFamily="49" charset="-122"/>
                          <a:ea typeface="黑体" panose="02010609060101010101" pitchFamily="49" charset="-122"/>
                        </a:rPr>
                        <a:t>最简单和运用最普遍</a:t>
                      </a:r>
                      <a:r>
                        <a:rPr lang="zh-CN" sz="1800" b="1" kern="100">
                          <a:solidFill>
                            <a:srgbClr val="002060"/>
                          </a:solidFill>
                          <a:effectLst/>
                          <a:latin typeface="黑体" panose="02010609060101010101" pitchFamily="49" charset="-122"/>
                          <a:ea typeface="黑体" panose="02010609060101010101" pitchFamily="49" charset="-122"/>
                        </a:rPr>
                        <a:t>的绩效评价方法。</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75084012"/>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行为锚定法</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行为锚定法将每项工作的特定行为用一张等级表进行反映，</a:t>
                      </a:r>
                      <a:r>
                        <a:rPr lang="zh-CN" sz="1800" b="1" u="sng" kern="100">
                          <a:solidFill>
                            <a:srgbClr val="002060"/>
                          </a:solidFill>
                          <a:effectLst/>
                          <a:latin typeface="黑体" panose="02010609060101010101" pitchFamily="49" charset="-122"/>
                          <a:ea typeface="黑体" panose="02010609060101010101" pitchFamily="49" charset="-122"/>
                        </a:rPr>
                        <a:t>该等级表将每项工作划分为各种行为级别（从最积极的行为到最消极的行为）</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评价时评估者只需将员工的行为对号入座即可。</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55241058"/>
                  </a:ext>
                </a:extLst>
              </a:tr>
              <a:tr h="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行为观察量表法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行为观察量表法是由工作绩效所要求的一系列合乎组织期望的行为组成的标单。行为观察量表列举出评估指标（通常是期望员工工作中出现的比较好的行为），然后要求评估人在观察的基础上将员工的工作行为同评价标准进行对照，看该行为出现的频率或完成的程度如何（从“几乎没有”到“几乎总是”）的评估方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622576761"/>
                  </a:ext>
                </a:extLst>
              </a:tr>
            </a:tbl>
          </a:graphicData>
        </a:graphic>
      </p:graphicFrame>
    </p:spTree>
    <p:extLst>
      <p:ext uri="{BB962C8B-B14F-4D97-AF65-F5344CB8AC3E}">
        <p14:creationId xmlns:p14="http://schemas.microsoft.com/office/powerpoint/2010/main" val="4226872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80D765E9-519D-4623-BC70-CBCB56298AB5}"/>
              </a:ext>
            </a:extLst>
          </p:cNvPr>
          <p:cNvSpPr/>
          <p:nvPr/>
        </p:nvSpPr>
        <p:spPr>
          <a:xfrm>
            <a:off x="821471" y="504194"/>
            <a:ext cx="4022255"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13.</a:t>
            </a:r>
            <a:r>
              <a:rPr lang="zh-CN" altLang="zh-CN" b="1" u="sng"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比较法</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各个绩效评价技术的优缺点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EC7987E0-84A0-436F-AAE2-BC84CB2CC25F}"/>
              </a:ext>
            </a:extLst>
          </p:cNvPr>
          <p:cNvSpPr/>
          <p:nvPr/>
        </p:nvSpPr>
        <p:spPr>
          <a:xfrm>
            <a:off x="820586" y="905971"/>
            <a:ext cx="3207929" cy="442878"/>
          </a:xfrm>
          <a:prstGeom prst="rect">
            <a:avLst/>
          </a:prstGeom>
        </p:spPr>
        <p:txBody>
          <a:bodyPr wrap="none">
            <a:spAutoFit/>
          </a:bodyPr>
          <a:lstStyle/>
          <a:p>
            <a:pPr>
              <a:lnSpc>
                <a:spcPct val="150000"/>
              </a:lnSpc>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排序法</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（从高到底）</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优缺点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8" name="表格 7">
            <a:extLst>
              <a:ext uri="{FF2B5EF4-FFF2-40B4-BE49-F238E27FC236}">
                <a16:creationId xmlns:a16="http://schemas.microsoft.com/office/drawing/2014/main" id="{D9D7555E-8203-42C3-8CF3-69C4E8011E7F}"/>
              </a:ext>
            </a:extLst>
          </p:cNvPr>
          <p:cNvGraphicFramePr>
            <a:graphicFrameLocks noGrp="1"/>
          </p:cNvGraphicFramePr>
          <p:nvPr>
            <p:extLst>
              <p:ext uri="{D42A27DB-BD31-4B8C-83A1-F6EECF244321}">
                <p14:modId xmlns:p14="http://schemas.microsoft.com/office/powerpoint/2010/main" val="309333810"/>
              </p:ext>
            </p:extLst>
          </p:nvPr>
        </p:nvGraphicFramePr>
        <p:xfrm>
          <a:off x="883127" y="1430831"/>
          <a:ext cx="5411470" cy="1959483"/>
        </p:xfrm>
        <a:graphic>
          <a:graphicData uri="http://schemas.openxmlformats.org/drawingml/2006/table">
            <a:tbl>
              <a:tblPr>
                <a:tableStyleId>{5C22544A-7EE6-4342-B048-85BDC9FD1C3A}</a:tableStyleId>
              </a:tblPr>
              <a:tblGrid>
                <a:gridCol w="481965">
                  <a:extLst>
                    <a:ext uri="{9D8B030D-6E8A-4147-A177-3AD203B41FA5}">
                      <a16:colId xmlns:a16="http://schemas.microsoft.com/office/drawing/2014/main" val="2581469879"/>
                    </a:ext>
                  </a:extLst>
                </a:gridCol>
                <a:gridCol w="4929505">
                  <a:extLst>
                    <a:ext uri="{9D8B030D-6E8A-4147-A177-3AD203B41FA5}">
                      <a16:colId xmlns:a16="http://schemas.microsoft.com/office/drawing/2014/main" val="467666230"/>
                    </a:ext>
                  </a:extLst>
                </a:gridCol>
              </a:tblGrid>
              <a:tr h="285750">
                <a:tc>
                  <a:txBody>
                    <a:bodyPr/>
                    <a:lstStyle/>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优点</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操作简单</a:t>
                      </a: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评估结果简单明了</a:t>
                      </a: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实施起来成本低廉</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604361711"/>
                  </a:ext>
                </a:extLst>
              </a:tr>
              <a:tr h="466725">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缺点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容易造成员工有心理压力</a:t>
                      </a: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不容易接受评估的结果，并且很难提供详细具体的绩效评估结果。</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14740196"/>
                  </a:ext>
                </a:extLst>
              </a:tr>
            </a:tbl>
          </a:graphicData>
        </a:graphic>
      </p:graphicFrame>
      <p:sp>
        <p:nvSpPr>
          <p:cNvPr id="9" name="矩形 8">
            <a:extLst>
              <a:ext uri="{FF2B5EF4-FFF2-40B4-BE49-F238E27FC236}">
                <a16:creationId xmlns:a16="http://schemas.microsoft.com/office/drawing/2014/main" id="{8ACD4F2B-7227-47D1-9C37-70345EFD7DBC}"/>
              </a:ext>
            </a:extLst>
          </p:cNvPr>
          <p:cNvSpPr/>
          <p:nvPr/>
        </p:nvSpPr>
        <p:spPr>
          <a:xfrm>
            <a:off x="6264199" y="905971"/>
            <a:ext cx="3903633" cy="442878"/>
          </a:xfrm>
          <a:prstGeom prst="rect">
            <a:avLst/>
          </a:prstGeom>
        </p:spPr>
        <p:txBody>
          <a:bodyPr wrap="none">
            <a:spAutoFit/>
          </a:bodyPr>
          <a:lstStyle/>
          <a:p>
            <a:pPr algn="just">
              <a:lnSpc>
                <a:spcPct val="150000"/>
              </a:lnSpc>
              <a:spcAft>
                <a:spcPts val="0"/>
              </a:spcAft>
            </a:pPr>
            <a:r>
              <a:rPr lang="en-US" altLang="zh-CN"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配对比较法</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（获胜次数</a:t>
            </a: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优缺点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62AF0A1B-F8A0-4EDB-BA10-4EAA3C0A3677}"/>
              </a:ext>
            </a:extLst>
          </p:cNvPr>
          <p:cNvGraphicFramePr>
            <a:graphicFrameLocks noGrp="1"/>
          </p:cNvGraphicFramePr>
          <p:nvPr>
            <p:extLst>
              <p:ext uri="{D42A27DB-BD31-4B8C-83A1-F6EECF244321}">
                <p14:modId xmlns:p14="http://schemas.microsoft.com/office/powerpoint/2010/main" val="3699521097"/>
              </p:ext>
            </p:extLst>
          </p:nvPr>
        </p:nvGraphicFramePr>
        <p:xfrm>
          <a:off x="6374457" y="1424541"/>
          <a:ext cx="5411470" cy="1607312"/>
        </p:xfrm>
        <a:graphic>
          <a:graphicData uri="http://schemas.openxmlformats.org/drawingml/2006/table">
            <a:tbl>
              <a:tblPr>
                <a:tableStyleId>{5C22544A-7EE6-4342-B048-85BDC9FD1C3A}</a:tableStyleId>
              </a:tblPr>
              <a:tblGrid>
                <a:gridCol w="481965">
                  <a:extLst>
                    <a:ext uri="{9D8B030D-6E8A-4147-A177-3AD203B41FA5}">
                      <a16:colId xmlns:a16="http://schemas.microsoft.com/office/drawing/2014/main" val="3755626719"/>
                    </a:ext>
                  </a:extLst>
                </a:gridCol>
                <a:gridCol w="4929505">
                  <a:extLst>
                    <a:ext uri="{9D8B030D-6E8A-4147-A177-3AD203B41FA5}">
                      <a16:colId xmlns:a16="http://schemas.microsoft.com/office/drawing/2014/main" val="1554235609"/>
                    </a:ext>
                  </a:extLst>
                </a:gridCol>
              </a:tblGrid>
              <a:tr h="285750">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优点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配对比较法较排序法更加科学，它能在</a:t>
                      </a:r>
                      <a:r>
                        <a:rPr lang="zh-CN" sz="1500" b="1" u="sng" kern="100" dirty="0">
                          <a:solidFill>
                            <a:srgbClr val="002060"/>
                          </a:solidFill>
                          <a:effectLst/>
                          <a:latin typeface="黑体" panose="02010609060101010101" pitchFamily="49" charset="-122"/>
                          <a:ea typeface="黑体" panose="02010609060101010101" pitchFamily="49" charset="-122"/>
                        </a:rPr>
                        <a:t>人数较少情况下</a:t>
                      </a:r>
                      <a:r>
                        <a:rPr lang="zh-CN" sz="1500" b="1" kern="100" dirty="0">
                          <a:solidFill>
                            <a:srgbClr val="002060"/>
                          </a:solidFill>
                          <a:effectLst/>
                          <a:latin typeface="黑体" panose="02010609060101010101" pitchFamily="49" charset="-122"/>
                          <a:ea typeface="黑体" panose="02010609060101010101" pitchFamily="49" charset="-122"/>
                        </a:rPr>
                        <a:t>快速比较出员工绩效水平。</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36909889"/>
                  </a:ext>
                </a:extLst>
              </a:tr>
              <a:tr h="466725">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缺点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u="sng" kern="100" dirty="0">
                          <a:solidFill>
                            <a:srgbClr val="002060"/>
                          </a:solidFill>
                          <a:effectLst/>
                          <a:latin typeface="黑体" panose="02010609060101010101" pitchFamily="49" charset="-122"/>
                          <a:ea typeface="黑体" panose="02010609060101010101" pitchFamily="49" charset="-122"/>
                        </a:rPr>
                        <a:t>当员工人数增加时，评估的工作量将会成倍地增加。</a:t>
                      </a:r>
                      <a:endParaRPr lang="zh-CN" sz="15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u="sng" kern="100" dirty="0">
                          <a:solidFill>
                            <a:srgbClr val="002060"/>
                          </a:solidFill>
                          <a:effectLst/>
                          <a:latin typeface="黑体" panose="02010609060101010101" pitchFamily="49" charset="-122"/>
                          <a:ea typeface="黑体" panose="02010609060101010101" pitchFamily="49" charset="-122"/>
                        </a:rPr>
                        <a:t>只能得到员工绩效的排名，不能反映员工绩效的差距和他们工作能力的特点</a:t>
                      </a:r>
                      <a:r>
                        <a:rPr lang="zh-CN" sz="1500" b="1" kern="100" dirty="0">
                          <a:solidFill>
                            <a:srgbClr val="002060"/>
                          </a:solidFill>
                          <a:effectLst/>
                          <a:latin typeface="黑体" panose="02010609060101010101" pitchFamily="49" charset="-122"/>
                          <a:ea typeface="黑体" panose="02010609060101010101" pitchFamily="49" charset="-122"/>
                        </a:rPr>
                        <a:t>。</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398475116"/>
                  </a:ext>
                </a:extLst>
              </a:tr>
            </a:tbl>
          </a:graphicData>
        </a:graphic>
      </p:graphicFrame>
      <p:sp>
        <p:nvSpPr>
          <p:cNvPr id="14" name="矩形 13">
            <a:extLst>
              <a:ext uri="{FF2B5EF4-FFF2-40B4-BE49-F238E27FC236}">
                <a16:creationId xmlns:a16="http://schemas.microsoft.com/office/drawing/2014/main" id="{357B6E2E-D1D7-44DA-902A-99E5F23B2F40}"/>
              </a:ext>
            </a:extLst>
          </p:cNvPr>
          <p:cNvSpPr/>
          <p:nvPr/>
        </p:nvSpPr>
        <p:spPr>
          <a:xfrm>
            <a:off x="820586" y="3762925"/>
            <a:ext cx="3672800" cy="442878"/>
          </a:xfrm>
          <a:prstGeom prst="rect">
            <a:avLst/>
          </a:prstGeom>
        </p:spPr>
        <p:txBody>
          <a:bodyPr wrap="none">
            <a:spAutoFit/>
          </a:bodyPr>
          <a:lstStyle/>
          <a:p>
            <a:pPr>
              <a:lnSpc>
                <a:spcPct val="150000"/>
              </a:lnSpc>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强制分布法（</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正态分布</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优缺点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5" name="表格 14">
            <a:extLst>
              <a:ext uri="{FF2B5EF4-FFF2-40B4-BE49-F238E27FC236}">
                <a16:creationId xmlns:a16="http://schemas.microsoft.com/office/drawing/2014/main" id="{FDB694C5-577D-4D7C-8A58-5AFB669DCE5F}"/>
              </a:ext>
            </a:extLst>
          </p:cNvPr>
          <p:cNvGraphicFramePr>
            <a:graphicFrameLocks noGrp="1"/>
          </p:cNvGraphicFramePr>
          <p:nvPr>
            <p:extLst>
              <p:ext uri="{D42A27DB-BD31-4B8C-83A1-F6EECF244321}">
                <p14:modId xmlns:p14="http://schemas.microsoft.com/office/powerpoint/2010/main" val="3105169954"/>
              </p:ext>
            </p:extLst>
          </p:nvPr>
        </p:nvGraphicFramePr>
        <p:xfrm>
          <a:off x="852730" y="4264479"/>
          <a:ext cx="10883734" cy="2083308"/>
        </p:xfrm>
        <a:graphic>
          <a:graphicData uri="http://schemas.openxmlformats.org/drawingml/2006/table">
            <a:tbl>
              <a:tblPr>
                <a:tableStyleId>{5C22544A-7EE6-4342-B048-85BDC9FD1C3A}</a:tableStyleId>
              </a:tblPr>
              <a:tblGrid>
                <a:gridCol w="969345">
                  <a:extLst>
                    <a:ext uri="{9D8B030D-6E8A-4147-A177-3AD203B41FA5}">
                      <a16:colId xmlns:a16="http://schemas.microsoft.com/office/drawing/2014/main" val="393228626"/>
                    </a:ext>
                  </a:extLst>
                </a:gridCol>
                <a:gridCol w="9914389">
                  <a:extLst>
                    <a:ext uri="{9D8B030D-6E8A-4147-A177-3AD203B41FA5}">
                      <a16:colId xmlns:a16="http://schemas.microsoft.com/office/drawing/2014/main" val="2776417916"/>
                    </a:ext>
                  </a:extLst>
                </a:gridCol>
              </a:tblGrid>
              <a:tr h="250825">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概念</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强制分布法要求评估者将被评估者的绩效结果放入一个类似于</a:t>
                      </a:r>
                      <a:r>
                        <a:rPr lang="zh-CN" sz="1500" b="1" u="sng" kern="100">
                          <a:solidFill>
                            <a:srgbClr val="002060"/>
                          </a:solidFill>
                          <a:effectLst/>
                          <a:latin typeface="黑体" panose="02010609060101010101" pitchFamily="49" charset="-122"/>
                          <a:ea typeface="黑体" panose="02010609060101010101" pitchFamily="49" charset="-122"/>
                        </a:rPr>
                        <a:t>正态分布的标准中</a:t>
                      </a:r>
                      <a:r>
                        <a:rPr lang="zh-CN" sz="1500" b="1" kern="100">
                          <a:solidFill>
                            <a:srgbClr val="002060"/>
                          </a:solidFill>
                          <a:effectLst/>
                          <a:latin typeface="黑体" panose="02010609060101010101" pitchFamily="49" charset="-122"/>
                          <a:ea typeface="黑体" panose="02010609060101010101" pitchFamily="49" charset="-122"/>
                        </a:rPr>
                        <a:t>。它基于一个有争议的假设：在被评估者中，优秀、一般和较差的员工同时存在。</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7324075"/>
                  </a:ext>
                </a:extLst>
              </a:tr>
              <a:tr h="285750">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优点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在绩效考核中，评估者可能由于自己的主观意识，将员工的评估分数划定在一个区域内，从而</a:t>
                      </a:r>
                      <a:r>
                        <a:rPr lang="zh-CN" sz="1500" b="1" u="sng" kern="100" dirty="0">
                          <a:solidFill>
                            <a:srgbClr val="002060"/>
                          </a:solidFill>
                          <a:effectLst/>
                          <a:latin typeface="黑体" panose="02010609060101010101" pitchFamily="49" charset="-122"/>
                          <a:ea typeface="黑体" panose="02010609060101010101" pitchFamily="49" charset="-122"/>
                        </a:rPr>
                        <a:t>弱化评估分数的差距。使用强制分布法可以有效避免考核结果可能出现的这种趋势。</a:t>
                      </a:r>
                      <a:endParaRPr lang="zh-CN" sz="15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500" b="1" kern="100" dirty="0">
                          <a:solidFill>
                            <a:srgbClr val="002060"/>
                          </a:solidFill>
                          <a:effectLst/>
                          <a:latin typeface="黑体" panose="02010609060101010101" pitchFamily="49" charset="-122"/>
                          <a:ea typeface="黑体" panose="02010609060101010101" pitchFamily="49" charset="-122"/>
                        </a:rPr>
                        <a:t>有利于管理手段的实施。</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926261873"/>
                  </a:ext>
                </a:extLst>
              </a:tr>
              <a:tr h="466725">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缺点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当一个部门中的员工都非常优秀时，使用强制分布法强行划分员工的等级就显得有失公平。</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984318450"/>
                  </a:ext>
                </a:extLst>
              </a:tr>
            </a:tbl>
          </a:graphicData>
        </a:graphic>
      </p:graphicFrame>
    </p:spTree>
    <p:extLst>
      <p:ext uri="{BB962C8B-B14F-4D97-AF65-F5344CB8AC3E}">
        <p14:creationId xmlns:p14="http://schemas.microsoft.com/office/powerpoint/2010/main" val="563685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9EC0608-B860-4F7B-99C4-6C63CE13DB9E}"/>
              </a:ext>
            </a:extLst>
          </p:cNvPr>
          <p:cNvSpPr/>
          <p:nvPr/>
        </p:nvSpPr>
        <p:spPr>
          <a:xfrm>
            <a:off x="927440" y="487359"/>
            <a:ext cx="4022255"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14.</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描述法各个绩效评价技术的优缺点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F3F59221-3A51-4F09-9425-376008AC3118}"/>
              </a:ext>
            </a:extLst>
          </p:cNvPr>
          <p:cNvSpPr/>
          <p:nvPr/>
        </p:nvSpPr>
        <p:spPr>
          <a:xfrm>
            <a:off x="927440" y="900463"/>
            <a:ext cx="3789820" cy="442878"/>
          </a:xfrm>
          <a:prstGeom prst="rect">
            <a:avLst/>
          </a:prstGeom>
        </p:spPr>
        <p:txBody>
          <a:bodyPr wrap="none">
            <a:spAutoFit/>
          </a:bodyPr>
          <a:lstStyle/>
          <a:p>
            <a:pPr>
              <a:lnSpc>
                <a:spcPct val="150000"/>
              </a:lnSpc>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关键事件法</a:t>
            </a: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核心关键事件的定义</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8" name="表格 7">
            <a:extLst>
              <a:ext uri="{FF2B5EF4-FFF2-40B4-BE49-F238E27FC236}">
                <a16:creationId xmlns:a16="http://schemas.microsoft.com/office/drawing/2014/main" id="{CF0C03AE-F422-4E35-8C53-435F515574AB}"/>
              </a:ext>
            </a:extLst>
          </p:cNvPr>
          <p:cNvGraphicFramePr>
            <a:graphicFrameLocks noGrp="1"/>
          </p:cNvGraphicFramePr>
          <p:nvPr>
            <p:extLst>
              <p:ext uri="{D42A27DB-BD31-4B8C-83A1-F6EECF244321}">
                <p14:modId xmlns:p14="http://schemas.microsoft.com/office/powerpoint/2010/main" val="1405768339"/>
              </p:ext>
            </p:extLst>
          </p:nvPr>
        </p:nvGraphicFramePr>
        <p:xfrm>
          <a:off x="958696" y="1348849"/>
          <a:ext cx="10487927" cy="1950974"/>
        </p:xfrm>
        <a:graphic>
          <a:graphicData uri="http://schemas.openxmlformats.org/drawingml/2006/table">
            <a:tbl>
              <a:tblPr>
                <a:tableStyleId>{5C22544A-7EE6-4342-B048-85BDC9FD1C3A}</a:tableStyleId>
              </a:tblPr>
              <a:tblGrid>
                <a:gridCol w="934093">
                  <a:extLst>
                    <a:ext uri="{9D8B030D-6E8A-4147-A177-3AD203B41FA5}">
                      <a16:colId xmlns:a16="http://schemas.microsoft.com/office/drawing/2014/main" val="2892947964"/>
                    </a:ext>
                  </a:extLst>
                </a:gridCol>
                <a:gridCol w="9553834">
                  <a:extLst>
                    <a:ext uri="{9D8B030D-6E8A-4147-A177-3AD203B41FA5}">
                      <a16:colId xmlns:a16="http://schemas.microsoft.com/office/drawing/2014/main" val="2396619055"/>
                    </a:ext>
                  </a:extLst>
                </a:gridCol>
              </a:tblGrid>
              <a:tr h="28575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dirty="0">
                          <a:solidFill>
                            <a:srgbClr val="002060"/>
                          </a:solidFill>
                          <a:effectLst/>
                          <a:latin typeface="黑体" panose="02010609060101010101" pitchFamily="49" charset="-122"/>
                          <a:ea typeface="黑体" panose="02010609060101010101" pitchFamily="49" charset="-122"/>
                        </a:rPr>
                        <a:t>它将员工的工作行为与绩效评估结果联系在一起，使</a:t>
                      </a:r>
                      <a:r>
                        <a:rPr lang="zh-CN" sz="1800" b="1" u="sng" kern="100" dirty="0">
                          <a:solidFill>
                            <a:srgbClr val="002060"/>
                          </a:solidFill>
                          <a:effectLst/>
                          <a:latin typeface="黑体" panose="02010609060101010101" pitchFamily="49" charset="-122"/>
                          <a:ea typeface="黑体" panose="02010609060101010101" pitchFamily="49" charset="-122"/>
                        </a:rPr>
                        <a:t>评价结果更加客观</a:t>
                      </a:r>
                      <a:endParaRPr 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dirty="0">
                          <a:solidFill>
                            <a:srgbClr val="002060"/>
                          </a:solidFill>
                          <a:effectLst/>
                          <a:latin typeface="黑体" panose="02010609060101010101" pitchFamily="49" charset="-122"/>
                          <a:ea typeface="黑体" panose="02010609060101010101" pitchFamily="49" charset="-122"/>
                        </a:rPr>
                        <a:t>管理者可以</a:t>
                      </a:r>
                      <a:r>
                        <a:rPr lang="zh-CN" sz="1800" b="1" u="sng" kern="100" dirty="0">
                          <a:solidFill>
                            <a:srgbClr val="002060"/>
                          </a:solidFill>
                          <a:effectLst/>
                          <a:latin typeface="黑体" panose="02010609060101010101" pitchFamily="49" charset="-122"/>
                          <a:ea typeface="黑体" panose="02010609060101010101" pitchFamily="49" charset="-122"/>
                        </a:rPr>
                        <a:t>有针对性地对员工进行培训</a:t>
                      </a:r>
                      <a:endParaRPr 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u="sng" kern="100" dirty="0">
                          <a:solidFill>
                            <a:srgbClr val="002060"/>
                          </a:solidFill>
                          <a:effectLst/>
                          <a:latin typeface="黑体" panose="02010609060101010101" pitchFamily="49" charset="-122"/>
                          <a:ea typeface="黑体" panose="02010609060101010101" pitchFamily="49" charset="-122"/>
                        </a:rPr>
                        <a:t>为绩效反馈面谈奠定了基础</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使上下级双方很容易地就绩效现状达成一致。</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71127924"/>
                  </a:ext>
                </a:extLst>
              </a:tr>
              <a:tr h="466725">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缺点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dirty="0">
                          <a:solidFill>
                            <a:srgbClr val="002060"/>
                          </a:solidFill>
                          <a:effectLst/>
                          <a:latin typeface="黑体" panose="02010609060101010101" pitchFamily="49" charset="-122"/>
                          <a:ea typeface="黑体" panose="02010609060101010101" pitchFamily="49" charset="-122"/>
                        </a:rPr>
                        <a:t>非常费时。</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u="sng" kern="100" dirty="0">
                          <a:solidFill>
                            <a:srgbClr val="002060"/>
                          </a:solidFill>
                          <a:effectLst/>
                          <a:latin typeface="黑体" panose="02010609060101010101" pitchFamily="49" charset="-122"/>
                          <a:ea typeface="黑体" panose="02010609060101010101" pitchFamily="49" charset="-122"/>
                        </a:rPr>
                        <a:t>无法提供员工之间、部门之间和团队之间的业绩比较信息。</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65048935"/>
                  </a:ext>
                </a:extLst>
              </a:tr>
            </a:tbl>
          </a:graphicData>
        </a:graphic>
      </p:graphicFrame>
      <p:sp>
        <p:nvSpPr>
          <p:cNvPr id="9" name="矩形 8">
            <a:extLst>
              <a:ext uri="{FF2B5EF4-FFF2-40B4-BE49-F238E27FC236}">
                <a16:creationId xmlns:a16="http://schemas.microsoft.com/office/drawing/2014/main" id="{4BC42F02-D33F-498F-B821-14C571F99896}"/>
              </a:ext>
            </a:extLst>
          </p:cNvPr>
          <p:cNvSpPr/>
          <p:nvPr/>
        </p:nvSpPr>
        <p:spPr>
          <a:xfrm>
            <a:off x="892814" y="3584769"/>
            <a:ext cx="10530447" cy="858377"/>
          </a:xfrm>
          <a:prstGeom prst="rect">
            <a:avLst/>
          </a:prstGeom>
        </p:spPr>
        <p:txBody>
          <a:bodyPr wrap="none">
            <a:spAutoFit/>
          </a:bodyPr>
          <a:lstStyle/>
          <a:p>
            <a:pPr>
              <a:lnSpc>
                <a:spcPct val="150000"/>
              </a:lnSpc>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不良事故评估法</a:t>
            </a: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a:t>
            </a: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预先设计不良事故清单（不会对企业目标的实现起到决定性作用，一旦失误，会给</a:t>
            </a:r>
            <a:endPar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endParaRPr>
          </a:p>
          <a:p>
            <a:pPr>
              <a:lnSpc>
                <a:spcPct val="150000"/>
              </a:lnSpc>
            </a:pPr>
            <a:r>
              <a:rPr lang="zh-CN" altLang="en-US"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企业带来巨大的甚至是难以弥补的损失）</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D84A76AC-A2B0-4124-A4D5-4F66A7B2E1BA}"/>
              </a:ext>
            </a:extLst>
          </p:cNvPr>
          <p:cNvGraphicFramePr>
            <a:graphicFrameLocks noGrp="1"/>
          </p:cNvGraphicFramePr>
          <p:nvPr>
            <p:extLst>
              <p:ext uri="{D42A27DB-BD31-4B8C-83A1-F6EECF244321}">
                <p14:modId xmlns:p14="http://schemas.microsoft.com/office/powerpoint/2010/main" val="409051465"/>
              </p:ext>
            </p:extLst>
          </p:nvPr>
        </p:nvGraphicFramePr>
        <p:xfrm>
          <a:off x="958696" y="4497623"/>
          <a:ext cx="10487927" cy="1116902"/>
        </p:xfrm>
        <a:graphic>
          <a:graphicData uri="http://schemas.openxmlformats.org/drawingml/2006/table">
            <a:tbl>
              <a:tblPr>
                <a:tableStyleId>{5C22544A-7EE6-4342-B048-85BDC9FD1C3A}</a:tableStyleId>
              </a:tblPr>
              <a:tblGrid>
                <a:gridCol w="934093">
                  <a:extLst>
                    <a:ext uri="{9D8B030D-6E8A-4147-A177-3AD203B41FA5}">
                      <a16:colId xmlns:a16="http://schemas.microsoft.com/office/drawing/2014/main" val="4258223652"/>
                    </a:ext>
                  </a:extLst>
                </a:gridCol>
                <a:gridCol w="9553834">
                  <a:extLst>
                    <a:ext uri="{9D8B030D-6E8A-4147-A177-3AD203B41FA5}">
                      <a16:colId xmlns:a16="http://schemas.microsoft.com/office/drawing/2014/main" val="1507253813"/>
                    </a:ext>
                  </a:extLst>
                </a:gridCol>
              </a:tblGrid>
              <a:tr h="28575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使企业尽量避免巨大损失</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22066972"/>
                  </a:ext>
                </a:extLst>
              </a:tr>
              <a:tr h="466725">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dirty="0">
                          <a:solidFill>
                            <a:srgbClr val="002060"/>
                          </a:solidFill>
                          <a:effectLst/>
                          <a:latin typeface="黑体" panose="02010609060101010101" pitchFamily="49" charset="-122"/>
                          <a:ea typeface="黑体" panose="02010609060101010101" pitchFamily="49" charset="-122"/>
                        </a:rPr>
                        <a:t>不能提供丰富的绩效反馈信息。</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dirty="0">
                          <a:solidFill>
                            <a:srgbClr val="002060"/>
                          </a:solidFill>
                          <a:effectLst/>
                          <a:latin typeface="黑体" panose="02010609060101010101" pitchFamily="49" charset="-122"/>
                          <a:ea typeface="黑体" panose="02010609060101010101" pitchFamily="49" charset="-122"/>
                        </a:rPr>
                        <a:t>不能用来比较员工、部门、团队的绩效水平。</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560581858"/>
                  </a:ext>
                </a:extLst>
              </a:tr>
            </a:tbl>
          </a:graphicData>
        </a:graphic>
      </p:graphicFrame>
    </p:spTree>
    <p:extLst>
      <p:ext uri="{BB962C8B-B14F-4D97-AF65-F5344CB8AC3E}">
        <p14:creationId xmlns:p14="http://schemas.microsoft.com/office/powerpoint/2010/main" val="2830845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DDD6ECC-D783-4417-A66A-DA730880C136}"/>
              </a:ext>
            </a:extLst>
          </p:cNvPr>
          <p:cNvSpPr/>
          <p:nvPr/>
        </p:nvSpPr>
        <p:spPr>
          <a:xfrm>
            <a:off x="918459" y="487359"/>
            <a:ext cx="3557384"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绩效评价常见误区及应对方法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185E9382-A11D-4637-8990-536F10E47F94}"/>
              </a:ext>
            </a:extLst>
          </p:cNvPr>
          <p:cNvSpPr/>
          <p:nvPr/>
        </p:nvSpPr>
        <p:spPr>
          <a:xfrm>
            <a:off x="1141276" y="949761"/>
            <a:ext cx="3438762" cy="369332"/>
          </a:xfrm>
          <a:prstGeom prst="rect">
            <a:avLst/>
          </a:prstGeom>
        </p:spPr>
        <p:txBody>
          <a:bodyPr wrap="none">
            <a:spAutoFit/>
          </a:bodyPr>
          <a:lstStyle/>
          <a:p>
            <a:r>
              <a:rPr lang="zh-CN" altLang="zh-CN" kern="100" dirty="0">
                <a:solidFill>
                  <a:srgbClr val="000080"/>
                </a:solidFill>
                <a:latin typeface="黑体" panose="02010609060101010101" pitchFamily="49" charset="-122"/>
                <a:ea typeface="黑体" panose="02010609060101010101" pitchFamily="49" charset="-122"/>
              </a:rPr>
              <a:t> </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绩效评价常见误区及应对方法</a:t>
            </a:r>
            <a:r>
              <a:rPr lang="zh-CN" altLang="zh-CN" b="1" kern="100" dirty="0">
                <a:solidFill>
                  <a:srgbClr val="000080"/>
                </a:solidFill>
                <a:latin typeface="黑体" panose="02010609060101010101" pitchFamily="49" charset="-122"/>
                <a:ea typeface="黑体" panose="02010609060101010101" pitchFamily="49" charset="-122"/>
              </a:rPr>
              <a:t> </a:t>
            </a:r>
            <a:endParaRPr lang="zh-CN" altLang="en-US" dirty="0">
              <a:latin typeface="黑体" panose="02010609060101010101" pitchFamily="49" charset="-122"/>
              <a:ea typeface="黑体" panose="02010609060101010101" pitchFamily="49" charset="-122"/>
            </a:endParaRPr>
          </a:p>
        </p:txBody>
      </p:sp>
      <p:graphicFrame>
        <p:nvGraphicFramePr>
          <p:cNvPr id="8" name="表格 7">
            <a:extLst>
              <a:ext uri="{FF2B5EF4-FFF2-40B4-BE49-F238E27FC236}">
                <a16:creationId xmlns:a16="http://schemas.microsoft.com/office/drawing/2014/main" id="{E8306B6A-03FF-40DF-8A74-BEBB9BE4C1F8}"/>
              </a:ext>
            </a:extLst>
          </p:cNvPr>
          <p:cNvGraphicFramePr>
            <a:graphicFrameLocks noGrp="1"/>
          </p:cNvGraphicFramePr>
          <p:nvPr>
            <p:extLst>
              <p:ext uri="{D42A27DB-BD31-4B8C-83A1-F6EECF244321}">
                <p14:modId xmlns:p14="http://schemas.microsoft.com/office/powerpoint/2010/main" val="2800363933"/>
              </p:ext>
            </p:extLst>
          </p:nvPr>
        </p:nvGraphicFramePr>
        <p:xfrm>
          <a:off x="857969" y="1305946"/>
          <a:ext cx="10829726" cy="5143587"/>
        </p:xfrm>
        <a:graphic>
          <a:graphicData uri="http://schemas.openxmlformats.org/drawingml/2006/table">
            <a:tbl>
              <a:tblPr>
                <a:tableStyleId>{5C22544A-7EE6-4342-B048-85BDC9FD1C3A}</a:tableStyleId>
              </a:tblPr>
              <a:tblGrid>
                <a:gridCol w="1182448">
                  <a:extLst>
                    <a:ext uri="{9D8B030D-6E8A-4147-A177-3AD203B41FA5}">
                      <a16:colId xmlns:a16="http://schemas.microsoft.com/office/drawing/2014/main" val="4292058237"/>
                    </a:ext>
                  </a:extLst>
                </a:gridCol>
                <a:gridCol w="3806475">
                  <a:extLst>
                    <a:ext uri="{9D8B030D-6E8A-4147-A177-3AD203B41FA5}">
                      <a16:colId xmlns:a16="http://schemas.microsoft.com/office/drawing/2014/main" val="4243010077"/>
                    </a:ext>
                  </a:extLst>
                </a:gridCol>
                <a:gridCol w="5840803">
                  <a:extLst>
                    <a:ext uri="{9D8B030D-6E8A-4147-A177-3AD203B41FA5}">
                      <a16:colId xmlns:a16="http://schemas.microsoft.com/office/drawing/2014/main" val="349992622"/>
                    </a:ext>
                  </a:extLst>
                </a:gridCol>
              </a:tblGrid>
              <a:tr h="315947">
                <a:tc>
                  <a:txBody>
                    <a:bodyPr/>
                    <a:lstStyle/>
                    <a:p>
                      <a:pPr indent="266700" algn="ctr">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问题（</a:t>
                      </a:r>
                      <a:r>
                        <a:rPr lang="en-US" sz="1400" b="1" kern="100">
                          <a:solidFill>
                            <a:srgbClr val="002060"/>
                          </a:solidFill>
                          <a:effectLst/>
                          <a:latin typeface="黑体" panose="02010609060101010101" pitchFamily="49" charset="-122"/>
                          <a:ea typeface="黑体" panose="02010609060101010101" pitchFamily="49" charset="-122"/>
                        </a:rPr>
                        <a:t>8</a:t>
                      </a:r>
                      <a:r>
                        <a:rPr lang="zh-CN" sz="1400" b="1" kern="100">
                          <a:solidFill>
                            <a:srgbClr val="002060"/>
                          </a:solidFill>
                          <a:effectLst/>
                          <a:latin typeface="黑体" panose="02010609060101010101" pitchFamily="49" charset="-122"/>
                          <a:ea typeface="黑体" panose="02010609060101010101" pitchFamily="49" charset="-122"/>
                        </a:rPr>
                        <a:t>个）</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ctr">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相关内容</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ctr">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应对方法</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924712"/>
                  </a:ext>
                </a:extLst>
              </a:tr>
              <a:tr h="651017">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晕轮效应</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会因对被评价者的某一特质的强烈的清晰的感知，而掩盖了该人其他方面的品质。</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u="sng" kern="100">
                          <a:solidFill>
                            <a:srgbClr val="002060"/>
                          </a:solidFill>
                          <a:effectLst/>
                          <a:latin typeface="黑体" panose="02010609060101010101" pitchFamily="49" charset="-122"/>
                          <a:ea typeface="黑体" panose="02010609060101010101" pitchFamily="49" charset="-122"/>
                        </a:rPr>
                        <a:t>核心：消除主管的偏见</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1269956328"/>
                  </a:ext>
                </a:extLst>
              </a:tr>
              <a:tr h="818552">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趋中趋向</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员工的考核分数集中在某一固定范围的变动中，评价结果无好坏的差异。</a:t>
                      </a:r>
                      <a:endParaRPr lang="zh-CN" sz="14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a:t>
                      </a:r>
                      <a:r>
                        <a:rPr lang="en-US" sz="1400" b="1" kern="100">
                          <a:solidFill>
                            <a:srgbClr val="002060"/>
                          </a:solidFill>
                          <a:effectLst/>
                          <a:latin typeface="黑体" panose="02010609060101010101" pitchFamily="49" charset="-122"/>
                          <a:ea typeface="黑体" panose="02010609060101010101" pitchFamily="49" charset="-122"/>
                        </a:rPr>
                        <a:t>1</a:t>
                      </a:r>
                      <a:r>
                        <a:rPr lang="zh-CN" sz="1400" b="1" kern="100">
                          <a:solidFill>
                            <a:srgbClr val="002060"/>
                          </a:solidFill>
                          <a:effectLst/>
                          <a:latin typeface="黑体" panose="02010609060101010101" pitchFamily="49" charset="-122"/>
                          <a:ea typeface="黑体" panose="02010609060101010101" pitchFamily="49" charset="-122"/>
                        </a:rPr>
                        <a:t>）主管要密切地与员工接触、彻底</a:t>
                      </a:r>
                      <a:r>
                        <a:rPr lang="zh-CN" sz="1400" b="1" u="sng" kern="100">
                          <a:solidFill>
                            <a:srgbClr val="002060"/>
                          </a:solidFill>
                          <a:effectLst/>
                          <a:latin typeface="黑体" panose="02010609060101010101" pitchFamily="49" charset="-122"/>
                          <a:ea typeface="黑体" panose="02010609060101010101" pitchFamily="49" charset="-122"/>
                        </a:rPr>
                        <a:t>与评价标准对比</a:t>
                      </a:r>
                      <a:r>
                        <a:rPr lang="zh-CN" sz="1400" b="1" kern="100">
                          <a:solidFill>
                            <a:srgbClr val="002060"/>
                          </a:solidFill>
                          <a:effectLst/>
                          <a:latin typeface="黑体" panose="02010609060101010101" pitchFamily="49" charset="-122"/>
                          <a:ea typeface="黑体" panose="02010609060101010101" pitchFamily="49" charset="-122"/>
                        </a:rPr>
                        <a:t>，全面准确了解被评价者的工作情况。</a:t>
                      </a:r>
                    </a:p>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a:t>
                      </a:r>
                      <a:r>
                        <a:rPr lang="en-US" sz="1400" b="1" kern="100">
                          <a:solidFill>
                            <a:srgbClr val="002060"/>
                          </a:solidFill>
                          <a:effectLst/>
                          <a:latin typeface="黑体" panose="02010609060101010101" pitchFamily="49" charset="-122"/>
                          <a:ea typeface="黑体" panose="02010609060101010101" pitchFamily="49" charset="-122"/>
                        </a:rPr>
                        <a:t>2</a:t>
                      </a:r>
                      <a:r>
                        <a:rPr lang="zh-CN" sz="1400" b="1" kern="100">
                          <a:solidFill>
                            <a:srgbClr val="002060"/>
                          </a:solidFill>
                          <a:effectLst/>
                          <a:latin typeface="黑体" panose="02010609060101010101" pitchFamily="49" charset="-122"/>
                          <a:ea typeface="黑体" panose="02010609060101010101" pitchFamily="49" charset="-122"/>
                        </a:rPr>
                        <a:t>）可以采取</a:t>
                      </a:r>
                      <a:r>
                        <a:rPr lang="zh-CN" sz="1400" b="1" u="sng" kern="100">
                          <a:solidFill>
                            <a:srgbClr val="002060"/>
                          </a:solidFill>
                          <a:effectLst/>
                          <a:latin typeface="黑体" panose="02010609060101010101" pitchFamily="49" charset="-122"/>
                          <a:ea typeface="黑体" panose="02010609060101010101" pitchFamily="49" charset="-122"/>
                        </a:rPr>
                        <a:t>强制分配法、排序法</a:t>
                      </a:r>
                      <a:r>
                        <a:rPr lang="zh-CN" sz="1400" b="1" kern="100">
                          <a:solidFill>
                            <a:srgbClr val="002060"/>
                          </a:solidFill>
                          <a:effectLst/>
                          <a:latin typeface="黑体" panose="02010609060101010101" pitchFamily="49" charset="-122"/>
                          <a:ea typeface="黑体" panose="02010609060101010101" pitchFamily="49" charset="-122"/>
                        </a:rPr>
                        <a:t>等方法</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2438742019"/>
                  </a:ext>
                </a:extLst>
              </a:tr>
              <a:tr h="483482">
                <a:tc>
                  <a:txBody>
                    <a:bodyPr/>
                    <a:lstStyle/>
                    <a:p>
                      <a:pPr indent="266700" algn="just">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过严或</a:t>
                      </a:r>
                      <a:endParaRPr lang="en-US" altLang="zh-CN" sz="14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过宽倾向</a:t>
                      </a:r>
                      <a:endParaRPr lang="zh-CN" sz="14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过分严厉或过分宽大评定员工的倾向</a:t>
                      </a:r>
                      <a:endParaRPr lang="zh-CN" sz="14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a:t>
                      </a:r>
                      <a:r>
                        <a:rPr lang="en-US" sz="1400" b="1" kern="100">
                          <a:solidFill>
                            <a:srgbClr val="002060"/>
                          </a:solidFill>
                          <a:effectLst/>
                          <a:latin typeface="黑体" panose="02010609060101010101" pitchFamily="49" charset="-122"/>
                          <a:ea typeface="黑体" panose="02010609060101010101" pitchFamily="49" charset="-122"/>
                        </a:rPr>
                        <a:t>1</a:t>
                      </a:r>
                      <a:r>
                        <a:rPr lang="zh-CN" sz="1400" b="1" kern="100">
                          <a:solidFill>
                            <a:srgbClr val="002060"/>
                          </a:solidFill>
                          <a:effectLst/>
                          <a:latin typeface="黑体" panose="02010609060101010101" pitchFamily="49" charset="-122"/>
                          <a:ea typeface="黑体" panose="02010609060101010101" pitchFamily="49" charset="-122"/>
                        </a:rPr>
                        <a:t>）</a:t>
                      </a:r>
                      <a:r>
                        <a:rPr lang="zh-CN" sz="1400" b="1" u="sng" kern="100">
                          <a:solidFill>
                            <a:srgbClr val="002060"/>
                          </a:solidFill>
                          <a:effectLst/>
                          <a:latin typeface="黑体" panose="02010609060101010101" pitchFamily="49" charset="-122"/>
                          <a:ea typeface="黑体" panose="02010609060101010101" pitchFamily="49" charset="-122"/>
                        </a:rPr>
                        <a:t>选择适当的方法，建立评价者的自信心或举行角色互换培训</a:t>
                      </a:r>
                      <a:endParaRPr lang="zh-CN" sz="14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a:t>
                      </a:r>
                      <a:r>
                        <a:rPr lang="en-US" sz="1400" b="1" kern="100">
                          <a:solidFill>
                            <a:srgbClr val="002060"/>
                          </a:solidFill>
                          <a:effectLst/>
                          <a:latin typeface="黑体" panose="02010609060101010101" pitchFamily="49" charset="-122"/>
                          <a:ea typeface="黑体" panose="02010609060101010101" pitchFamily="49" charset="-122"/>
                        </a:rPr>
                        <a:t>2</a:t>
                      </a:r>
                      <a:r>
                        <a:rPr lang="zh-CN" sz="1400" b="1" kern="100">
                          <a:solidFill>
                            <a:srgbClr val="002060"/>
                          </a:solidFill>
                          <a:effectLst/>
                          <a:latin typeface="黑体" panose="02010609060101010101" pitchFamily="49" charset="-122"/>
                          <a:ea typeface="黑体" panose="02010609060101010101" pitchFamily="49" charset="-122"/>
                        </a:rPr>
                        <a:t>）采取</a:t>
                      </a:r>
                      <a:r>
                        <a:rPr lang="zh-CN" sz="1400" b="1" u="sng" kern="100">
                          <a:solidFill>
                            <a:srgbClr val="002060"/>
                          </a:solidFill>
                          <a:effectLst/>
                          <a:latin typeface="黑体" panose="02010609060101010101" pitchFamily="49" charset="-122"/>
                          <a:ea typeface="黑体" panose="02010609060101010101" pitchFamily="49" charset="-122"/>
                        </a:rPr>
                        <a:t>强制分配法</a:t>
                      </a:r>
                      <a:r>
                        <a:rPr lang="zh-CN" sz="1400" b="1" kern="100">
                          <a:solidFill>
                            <a:srgbClr val="002060"/>
                          </a:solidFill>
                          <a:effectLst/>
                          <a:latin typeface="黑体" panose="02010609060101010101" pitchFamily="49" charset="-122"/>
                          <a:ea typeface="黑体" panose="02010609060101010101" pitchFamily="49" charset="-122"/>
                        </a:rPr>
                        <a:t>消除评价误差</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211064845"/>
                  </a:ext>
                </a:extLst>
              </a:tr>
              <a:tr h="483482">
                <a:tc>
                  <a:txBody>
                    <a:bodyPr/>
                    <a:lstStyle/>
                    <a:p>
                      <a:pPr indent="266700" algn="l">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年资或</a:t>
                      </a:r>
                      <a:r>
                        <a:rPr lang="en-US" altLang="zh-CN" sz="1400" b="1" kern="100" dirty="0">
                          <a:solidFill>
                            <a:srgbClr val="002060"/>
                          </a:solidFill>
                          <a:effectLst/>
                          <a:latin typeface="黑体" panose="02010609060101010101" pitchFamily="49" charset="-122"/>
                          <a:ea typeface="黑体" panose="02010609060101010101" pitchFamily="49" charset="-122"/>
                        </a:rPr>
                        <a:t>    </a:t>
                      </a:r>
                    </a:p>
                    <a:p>
                      <a:pPr indent="266700" algn="l">
                        <a:lnSpc>
                          <a:spcPct val="150000"/>
                        </a:lnSpc>
                        <a:spcAft>
                          <a:spcPts val="0"/>
                        </a:spcAft>
                      </a:pPr>
                      <a:r>
                        <a:rPr lang="zh-CN" sz="1400" b="1" kern="100" dirty="0">
                          <a:solidFill>
                            <a:srgbClr val="002060"/>
                          </a:solidFill>
                          <a:effectLst/>
                          <a:latin typeface="黑体" panose="02010609060101010101" pitchFamily="49" charset="-122"/>
                          <a:ea typeface="黑体" panose="02010609060101010101" pitchFamily="49" charset="-122"/>
                        </a:rPr>
                        <a:t>职位倾向</a:t>
                      </a:r>
                      <a:endParaRPr lang="zh-CN" sz="14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主管倾向于给予那些服务年资较久、担任职务较高的被评价者较高的分数</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建立</a:t>
                      </a:r>
                      <a:r>
                        <a:rPr lang="zh-CN" sz="1400" b="1" u="sng" kern="100">
                          <a:solidFill>
                            <a:srgbClr val="002060"/>
                          </a:solidFill>
                          <a:effectLst/>
                          <a:latin typeface="黑体" panose="02010609060101010101" pitchFamily="49" charset="-122"/>
                          <a:ea typeface="黑体" panose="02010609060101010101" pitchFamily="49" charset="-122"/>
                        </a:rPr>
                        <a:t>“对事不对人</a:t>
                      </a:r>
                      <a:r>
                        <a:rPr lang="zh-CN" sz="1400" b="1" kern="100">
                          <a:solidFill>
                            <a:srgbClr val="002060"/>
                          </a:solidFill>
                          <a:effectLst/>
                          <a:latin typeface="黑体" panose="02010609060101010101" pitchFamily="49" charset="-122"/>
                          <a:ea typeface="黑体" panose="02010609060101010101" pitchFamily="49" charset="-122"/>
                        </a:rPr>
                        <a:t>”的观念，引导评价者针对工作完成情况、工作职责进行评价</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409914472"/>
                  </a:ext>
                </a:extLst>
              </a:tr>
              <a:tr h="483482">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盲点效应</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主管难于发现员工身上存在的与主管自身相似的缺点和不足</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u="sng" kern="100">
                          <a:solidFill>
                            <a:srgbClr val="002060"/>
                          </a:solidFill>
                          <a:effectLst/>
                          <a:latin typeface="黑体" panose="02010609060101010101" pitchFamily="49" charset="-122"/>
                          <a:ea typeface="黑体" panose="02010609060101010101" pitchFamily="49" charset="-122"/>
                        </a:rPr>
                        <a:t>将更多类型的考核主体纳入考核</a:t>
                      </a:r>
                      <a:r>
                        <a:rPr lang="zh-CN" sz="1400" b="1" kern="100">
                          <a:solidFill>
                            <a:srgbClr val="002060"/>
                          </a:solidFill>
                          <a:effectLst/>
                          <a:latin typeface="黑体" panose="02010609060101010101" pitchFamily="49" charset="-122"/>
                          <a:ea typeface="黑体" panose="02010609060101010101" pitchFamily="49" charset="-122"/>
                        </a:rPr>
                        <a:t>，化解主管评价结果对员工绩效的完全决定作用</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1672571427"/>
                  </a:ext>
                </a:extLst>
              </a:tr>
              <a:tr h="315947">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刻板印象</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个人对他人的看法，往往受到他人所属群体的影响。</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考核时注意</a:t>
                      </a:r>
                      <a:r>
                        <a:rPr lang="zh-CN" sz="1400" b="1" u="sng" kern="100">
                          <a:solidFill>
                            <a:srgbClr val="002060"/>
                          </a:solidFill>
                          <a:effectLst/>
                          <a:latin typeface="黑体" panose="02010609060101010101" pitchFamily="49" charset="-122"/>
                          <a:ea typeface="黑体" panose="02010609060101010101" pitchFamily="49" charset="-122"/>
                        </a:rPr>
                        <a:t>从员工的工作行为出发</a:t>
                      </a:r>
                      <a:r>
                        <a:rPr lang="zh-CN" sz="1400" b="1" kern="100">
                          <a:solidFill>
                            <a:srgbClr val="002060"/>
                          </a:solidFill>
                          <a:effectLst/>
                          <a:latin typeface="黑体" panose="02010609060101010101" pitchFamily="49" charset="-122"/>
                          <a:ea typeface="黑体" panose="02010609060101010101" pitchFamily="49" charset="-122"/>
                        </a:rPr>
                        <a:t>，而不是员工的个人特征。</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3134276503"/>
                  </a:ext>
                </a:extLst>
              </a:tr>
              <a:tr h="315947">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首因效应</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根据最初的印象去判断一个人</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采取</a:t>
                      </a:r>
                      <a:r>
                        <a:rPr lang="zh-CN" sz="1400" b="1" u="sng" kern="100">
                          <a:solidFill>
                            <a:srgbClr val="002060"/>
                          </a:solidFill>
                          <a:effectLst/>
                          <a:latin typeface="黑体" panose="02010609060101010101" pitchFamily="49" charset="-122"/>
                          <a:ea typeface="黑体" panose="02010609060101010101" pitchFamily="49" charset="-122"/>
                        </a:rPr>
                        <a:t>多角度</a:t>
                      </a:r>
                      <a:r>
                        <a:rPr lang="zh-CN" sz="1400" b="1" kern="100">
                          <a:solidFill>
                            <a:srgbClr val="002060"/>
                          </a:solidFill>
                          <a:effectLst/>
                          <a:latin typeface="黑体" panose="02010609060101010101" pitchFamily="49" charset="-122"/>
                          <a:ea typeface="黑体" panose="02010609060101010101" pitchFamily="49" charset="-122"/>
                        </a:rPr>
                        <a:t>的考核方式</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2212146111"/>
                  </a:ext>
                </a:extLst>
              </a:tr>
              <a:tr h="483482">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近因效应</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kern="100">
                          <a:solidFill>
                            <a:srgbClr val="002060"/>
                          </a:solidFill>
                          <a:effectLst/>
                          <a:latin typeface="黑体" panose="02010609060101010101" pitchFamily="49" charset="-122"/>
                          <a:ea typeface="黑体" panose="02010609060101010101" pitchFamily="49" charset="-122"/>
                        </a:rPr>
                        <a:t>最近的或最终的印象往往是最强烈的，可以冲淡之前产生的各种因素</a:t>
                      </a:r>
                      <a:endParaRPr lang="zh-CN" sz="14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tc>
                  <a:txBody>
                    <a:bodyPr/>
                    <a:lstStyle/>
                    <a:p>
                      <a:pPr indent="266700" algn="just">
                        <a:lnSpc>
                          <a:spcPct val="150000"/>
                        </a:lnSpc>
                        <a:spcAft>
                          <a:spcPts val="0"/>
                        </a:spcAft>
                      </a:pPr>
                      <a:r>
                        <a:rPr lang="zh-CN" sz="1400" b="1" u="sng" kern="100" dirty="0">
                          <a:solidFill>
                            <a:srgbClr val="002060"/>
                          </a:solidFill>
                          <a:effectLst/>
                          <a:latin typeface="黑体" panose="02010609060101010101" pitchFamily="49" charset="-122"/>
                          <a:ea typeface="黑体" panose="02010609060101010101" pitchFamily="49" charset="-122"/>
                        </a:rPr>
                        <a:t>考核前，先由员工进行自我总结</a:t>
                      </a:r>
                      <a:r>
                        <a:rPr lang="zh-CN" sz="1400" b="1" kern="100" dirty="0">
                          <a:solidFill>
                            <a:srgbClr val="002060"/>
                          </a:solidFill>
                          <a:effectLst/>
                          <a:latin typeface="黑体" panose="02010609060101010101" pitchFamily="49" charset="-122"/>
                          <a:ea typeface="黑体" panose="02010609060101010101" pitchFamily="49" charset="-122"/>
                        </a:rPr>
                        <a:t>。</a:t>
                      </a:r>
                      <a:endParaRPr lang="zh-CN" sz="14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5691" marR="45691" marT="0" marB="0"/>
                </a:tc>
                <a:extLst>
                  <a:ext uri="{0D108BD9-81ED-4DB2-BD59-A6C34878D82A}">
                    <a16:rowId xmlns:a16="http://schemas.microsoft.com/office/drawing/2014/main" val="3627870174"/>
                  </a:ext>
                </a:extLst>
              </a:tr>
            </a:tbl>
          </a:graphicData>
        </a:graphic>
      </p:graphicFrame>
    </p:spTree>
    <p:extLst>
      <p:ext uri="{BB962C8B-B14F-4D97-AF65-F5344CB8AC3E}">
        <p14:creationId xmlns:p14="http://schemas.microsoft.com/office/powerpoint/2010/main" val="339077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0E80838F-918E-4645-8929-4861E31EC6F7}"/>
              </a:ext>
            </a:extLst>
          </p:cNvPr>
          <p:cNvSpPr/>
          <p:nvPr/>
        </p:nvSpPr>
        <p:spPr>
          <a:xfrm>
            <a:off x="927440" y="599810"/>
            <a:ext cx="2627642"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16.</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绩效评价主体的培训</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E710D591-33B6-47EA-90FE-8163DDF4FC6E}"/>
              </a:ext>
            </a:extLst>
          </p:cNvPr>
          <p:cNvGraphicFramePr>
            <a:graphicFrameLocks noGrp="1"/>
          </p:cNvGraphicFramePr>
          <p:nvPr>
            <p:extLst>
              <p:ext uri="{D42A27DB-BD31-4B8C-83A1-F6EECF244321}">
                <p14:modId xmlns:p14="http://schemas.microsoft.com/office/powerpoint/2010/main" val="4011931333"/>
              </p:ext>
            </p:extLst>
          </p:nvPr>
        </p:nvGraphicFramePr>
        <p:xfrm>
          <a:off x="968246" y="1229524"/>
          <a:ext cx="10562742" cy="2687385"/>
        </p:xfrm>
        <a:graphic>
          <a:graphicData uri="http://schemas.openxmlformats.org/drawingml/2006/table">
            <a:tbl>
              <a:tblPr>
                <a:tableStyleId>{5C22544A-7EE6-4342-B048-85BDC9FD1C3A}</a:tableStyleId>
              </a:tblPr>
              <a:tblGrid>
                <a:gridCol w="1777396">
                  <a:extLst>
                    <a:ext uri="{9D8B030D-6E8A-4147-A177-3AD203B41FA5}">
                      <a16:colId xmlns:a16="http://schemas.microsoft.com/office/drawing/2014/main" val="1711053910"/>
                    </a:ext>
                  </a:extLst>
                </a:gridCol>
                <a:gridCol w="8785346">
                  <a:extLst>
                    <a:ext uri="{9D8B030D-6E8A-4147-A177-3AD203B41FA5}">
                      <a16:colId xmlns:a16="http://schemas.microsoft.com/office/drawing/2014/main" val="1484414875"/>
                    </a:ext>
                  </a:extLst>
                </a:gridCol>
              </a:tblGrid>
              <a:tr h="0">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．培训内容</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kern="100">
                          <a:solidFill>
                            <a:srgbClr val="002060"/>
                          </a:solidFill>
                          <a:effectLst/>
                          <a:latin typeface="黑体" panose="02010609060101010101" pitchFamily="49" charset="-122"/>
                          <a:ea typeface="黑体" panose="02010609060101010101" pitchFamily="49" charset="-122"/>
                        </a:rPr>
                        <a:t>让每一个考核者了解绩效考核的理论和技术，同时也要向考核者提出以前考核中存在的问题以及合理的解决方案。</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sym typeface="Wingdings" panose="05000000000000000000" pitchFamily="2" charset="2"/>
                        </a:rPr>
                        <a:t></a:t>
                      </a:r>
                      <a:r>
                        <a:rPr lang="zh-CN" sz="1800" b="1" u="sng" kern="100">
                          <a:solidFill>
                            <a:srgbClr val="002060"/>
                          </a:solidFill>
                          <a:effectLst/>
                          <a:latin typeface="黑体" panose="02010609060101010101" pitchFamily="49" charset="-122"/>
                          <a:ea typeface="黑体" panose="02010609060101010101" pitchFamily="49" charset="-122"/>
                        </a:rPr>
                        <a:t>增加以下内容：工作绩效的多角度性，客观记录所见事实的重要性，合格与不合格员工的具体事例。</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21542005"/>
                  </a:ext>
                </a:extLst>
              </a:tr>
              <a:tr h="250825">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．培训方式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传统的授课模式、群体讨论会、专题研讨会等。</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19868266"/>
                  </a:ext>
                </a:extLst>
              </a:tr>
              <a:tr h="472440">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．培训反馈</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查看评价者将培训中获得的知识运用于绩效考核中，比较哪种培训方式对提升绩效考核结果的客观性影响最显著。</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89049937"/>
                  </a:ext>
                </a:extLst>
              </a:tr>
            </a:tbl>
          </a:graphicData>
        </a:graphic>
      </p:graphicFrame>
      <p:sp>
        <p:nvSpPr>
          <p:cNvPr id="8" name="矩形 7">
            <a:extLst>
              <a:ext uri="{FF2B5EF4-FFF2-40B4-BE49-F238E27FC236}">
                <a16:creationId xmlns:a16="http://schemas.microsoft.com/office/drawing/2014/main" id="{A29369DF-621D-4583-A2EA-0B759F579E47}"/>
              </a:ext>
            </a:extLst>
          </p:cNvPr>
          <p:cNvSpPr/>
          <p:nvPr/>
        </p:nvSpPr>
        <p:spPr>
          <a:xfrm>
            <a:off x="927440" y="4242047"/>
            <a:ext cx="10594000" cy="1291379"/>
          </a:xfrm>
          <a:prstGeom prst="rect">
            <a:avLst/>
          </a:prstGeom>
        </p:spPr>
        <p:txBody>
          <a:bodyPr wrap="squar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绩效管理工具</a:t>
            </a:r>
            <a:endParaRPr lang="zh-CN" altLang="zh-CN" sz="1600" kern="100" dirty="0">
              <a:latin typeface="黑体" panose="02010609060101010101" pitchFamily="49" charset="-122"/>
              <a:ea typeface="黑体" panose="02010609060101010101" pitchFamily="49" charset="-122"/>
              <a:cs typeface="Times New Roman" panose="02020603050405020304" pitchFamily="18" charset="0"/>
            </a:endParaRPr>
          </a:p>
          <a:p>
            <a:pPr indent="280670" algn="just">
              <a:lnSpc>
                <a:spcPct val="150000"/>
              </a:lnSpc>
              <a:spcAft>
                <a:spcPts val="0"/>
              </a:spcAft>
            </a:pPr>
            <a:r>
              <a:rPr lang="zh-CN" altLang="zh-CN" b="1" u="sng" kern="100" dirty="0">
                <a:solidFill>
                  <a:srgbClr val="002060"/>
                </a:solidFill>
                <a:latin typeface="黑体" panose="02010609060101010101" pitchFamily="49" charset="-122"/>
                <a:ea typeface="黑体" panose="02010609060101010101" pitchFamily="49" charset="-122"/>
                <a:cs typeface="Times New Roman" panose="02020603050405020304" pitchFamily="18" charset="0"/>
              </a:rPr>
              <a:t>绩效管理工具包括目标管理法、标杆超越法、关键绩效指标法和平衡计分卡法。它从单纯的绩效评价工具上升到战略性绩效管理工具。</a:t>
            </a:r>
            <a:endParaRPr lang="zh-CN" alt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50863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824848A4-47C1-4A8D-8738-63A54BD636C3}"/>
              </a:ext>
            </a:extLst>
          </p:cNvPr>
          <p:cNvSpPr/>
          <p:nvPr/>
        </p:nvSpPr>
        <p:spPr>
          <a:xfrm>
            <a:off x="979805" y="559393"/>
            <a:ext cx="1697901"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18.</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目标管理法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3306317B-2A90-4655-B897-4B3864831F7E}"/>
              </a:ext>
            </a:extLst>
          </p:cNvPr>
          <p:cNvGraphicFramePr>
            <a:graphicFrameLocks noGrp="1"/>
          </p:cNvGraphicFramePr>
          <p:nvPr>
            <p:extLst>
              <p:ext uri="{D42A27DB-BD31-4B8C-83A1-F6EECF244321}">
                <p14:modId xmlns:p14="http://schemas.microsoft.com/office/powerpoint/2010/main" val="752213572"/>
              </p:ext>
            </p:extLst>
          </p:nvPr>
        </p:nvGraphicFramePr>
        <p:xfrm>
          <a:off x="958697" y="1055293"/>
          <a:ext cx="10794939" cy="5165869"/>
        </p:xfrm>
        <a:graphic>
          <a:graphicData uri="http://schemas.openxmlformats.org/drawingml/2006/table">
            <a:tbl>
              <a:tblPr>
                <a:tableStyleId>{5C22544A-7EE6-4342-B048-85BDC9FD1C3A}</a:tableStyleId>
              </a:tblPr>
              <a:tblGrid>
                <a:gridCol w="1239986">
                  <a:extLst>
                    <a:ext uri="{9D8B030D-6E8A-4147-A177-3AD203B41FA5}">
                      <a16:colId xmlns:a16="http://schemas.microsoft.com/office/drawing/2014/main" val="649287818"/>
                    </a:ext>
                  </a:extLst>
                </a:gridCol>
                <a:gridCol w="9554953">
                  <a:extLst>
                    <a:ext uri="{9D8B030D-6E8A-4147-A177-3AD203B41FA5}">
                      <a16:colId xmlns:a16="http://schemas.microsoft.com/office/drawing/2014/main" val="9395806"/>
                    </a:ext>
                  </a:extLst>
                </a:gridCol>
              </a:tblGrid>
              <a:tr h="1211851">
                <a:tc>
                  <a:txBody>
                    <a:bodyPr/>
                    <a:lstStyle/>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rPr>
                        <a:t>1.</a:t>
                      </a:r>
                      <a:r>
                        <a:rPr lang="zh-CN" sz="1500" b="1" kern="100" dirty="0">
                          <a:solidFill>
                            <a:srgbClr val="002060"/>
                          </a:solidFill>
                          <a:effectLst/>
                          <a:latin typeface="黑体" panose="02010609060101010101" pitchFamily="49" charset="-122"/>
                          <a:ea typeface="黑体" panose="02010609060101010101" pitchFamily="49" charset="-122"/>
                        </a:rPr>
                        <a:t>概念</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tc>
                  <a:txBody>
                    <a:bodyPr/>
                    <a:lstStyle/>
                    <a:p>
                      <a:pPr algn="just">
                        <a:lnSpc>
                          <a:spcPct val="150000"/>
                        </a:lnSpc>
                        <a:spcAft>
                          <a:spcPts val="0"/>
                        </a:spcAft>
                      </a:pPr>
                      <a:r>
                        <a:rPr lang="en-US" sz="1500" b="1" u="sng" kern="100">
                          <a:solidFill>
                            <a:srgbClr val="002060"/>
                          </a:solidFill>
                          <a:effectLst/>
                          <a:latin typeface="黑体" panose="02010609060101010101" pitchFamily="49" charset="-122"/>
                          <a:ea typeface="黑体" panose="02010609060101010101" pitchFamily="49" charset="-122"/>
                        </a:rPr>
                        <a:t>(1)</a:t>
                      </a:r>
                      <a:r>
                        <a:rPr lang="zh-CN" sz="1500" b="1" u="sng" kern="100">
                          <a:solidFill>
                            <a:srgbClr val="002060"/>
                          </a:solidFill>
                          <a:effectLst/>
                          <a:latin typeface="黑体" panose="02010609060101010101" pitchFamily="49" charset="-122"/>
                          <a:ea typeface="黑体" panose="02010609060101010101" pitchFamily="49" charset="-122"/>
                        </a:rPr>
                        <a:t>关键绩效指标法和平衡计分卡法是基于企业战略的系统考核方法，比较适用于企业战略进行重大调整的时期</a:t>
                      </a:r>
                      <a:r>
                        <a:rPr lang="zh-CN" sz="1500" b="1" kern="10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(2)</a:t>
                      </a:r>
                      <a:r>
                        <a:rPr lang="zh-CN" sz="1500" b="1" u="sng" kern="100">
                          <a:solidFill>
                            <a:srgbClr val="002060"/>
                          </a:solidFill>
                          <a:effectLst/>
                          <a:latin typeface="黑体" panose="02010609060101010101" pitchFamily="49" charset="-122"/>
                          <a:ea typeface="黑体" panose="02010609060101010101" pitchFamily="49" charset="-122"/>
                        </a:rPr>
                        <a:t>适用于企业战略相对稳定时期</a:t>
                      </a:r>
                      <a:r>
                        <a:rPr lang="zh-CN" sz="1500" b="1" kern="100">
                          <a:solidFill>
                            <a:srgbClr val="002060"/>
                          </a:solidFill>
                          <a:effectLst/>
                          <a:latin typeface="黑体" panose="02010609060101010101" pitchFamily="49" charset="-122"/>
                          <a:ea typeface="黑体" panose="02010609060101010101" pitchFamily="49" charset="-122"/>
                        </a:rPr>
                        <a:t>。目标管理是一种沟通的程序或过程，它强调企业上下一起协商，将企业目标分解成个人目标，并将这些目标作为公司经营、评估、奖励的标准。</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extLst>
                  <a:ext uri="{0D108BD9-81ED-4DB2-BD59-A6C34878D82A}">
                    <a16:rowId xmlns:a16="http://schemas.microsoft.com/office/drawing/2014/main" val="1457679240"/>
                  </a:ext>
                </a:extLst>
              </a:tr>
              <a:tr h="963818">
                <a:tc>
                  <a:txBody>
                    <a:bodyPr/>
                    <a:lstStyle/>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2</a:t>
                      </a:r>
                      <a:r>
                        <a:rPr lang="zh-CN" sz="1500" b="1" kern="100">
                          <a:solidFill>
                            <a:srgbClr val="002060"/>
                          </a:solidFill>
                          <a:effectLst/>
                          <a:latin typeface="黑体" panose="02010609060101010101" pitchFamily="49" charset="-122"/>
                          <a:ea typeface="黑体" panose="02010609060101010101" pitchFamily="49" charset="-122"/>
                        </a:rPr>
                        <a:t>．设计流程</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tc>
                  <a:txBody>
                    <a:bodyPr/>
                    <a:lstStyle/>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(1)</a:t>
                      </a:r>
                      <a:r>
                        <a:rPr lang="zh-CN" sz="1500" b="1" kern="100">
                          <a:solidFill>
                            <a:srgbClr val="002060"/>
                          </a:solidFill>
                          <a:effectLst/>
                          <a:latin typeface="黑体" panose="02010609060101010101" pitchFamily="49" charset="-122"/>
                          <a:ea typeface="黑体" panose="02010609060101010101" pitchFamily="49" charset="-122"/>
                        </a:rPr>
                        <a:t>绩效目标的确定</a:t>
                      </a:r>
                    </a:p>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(2)</a:t>
                      </a:r>
                      <a:r>
                        <a:rPr lang="zh-CN" sz="1500" b="1" kern="100">
                          <a:solidFill>
                            <a:srgbClr val="002060"/>
                          </a:solidFill>
                          <a:effectLst/>
                          <a:latin typeface="黑体" panose="02010609060101010101" pitchFamily="49" charset="-122"/>
                          <a:ea typeface="黑体" panose="02010609060101010101" pitchFamily="49" charset="-122"/>
                        </a:rPr>
                        <a:t>确定考核指标的权重</a:t>
                      </a:r>
                    </a:p>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(3)</a:t>
                      </a:r>
                      <a:r>
                        <a:rPr lang="zh-CN" sz="1500" b="1" kern="100">
                          <a:solidFill>
                            <a:srgbClr val="002060"/>
                          </a:solidFill>
                          <a:effectLst/>
                          <a:latin typeface="黑体" panose="02010609060101010101" pitchFamily="49" charset="-122"/>
                          <a:ea typeface="黑体" panose="02010609060101010101" pitchFamily="49" charset="-122"/>
                        </a:rPr>
                        <a:t>实际绩效水平与绩效目标相比较</a:t>
                      </a:r>
                    </a:p>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(4)</a:t>
                      </a:r>
                      <a:r>
                        <a:rPr lang="zh-CN" sz="1500" b="1" kern="100">
                          <a:solidFill>
                            <a:srgbClr val="002060"/>
                          </a:solidFill>
                          <a:effectLst/>
                          <a:latin typeface="黑体" panose="02010609060101010101" pitchFamily="49" charset="-122"/>
                          <a:ea typeface="黑体" panose="02010609060101010101" pitchFamily="49" charset="-122"/>
                        </a:rPr>
                        <a:t>制定新的绩效目标</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extLst>
                  <a:ext uri="{0D108BD9-81ED-4DB2-BD59-A6C34878D82A}">
                    <a16:rowId xmlns:a16="http://schemas.microsoft.com/office/drawing/2014/main" val="3851992783"/>
                  </a:ext>
                </a:extLst>
              </a:tr>
              <a:tr h="963818">
                <a:tc>
                  <a:txBody>
                    <a:bodyPr/>
                    <a:lstStyle/>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3.</a:t>
                      </a:r>
                      <a:r>
                        <a:rPr lang="zh-CN" sz="1500" b="1" kern="100">
                          <a:solidFill>
                            <a:srgbClr val="002060"/>
                          </a:solidFill>
                          <a:effectLst/>
                          <a:latin typeface="黑体" panose="02010609060101010101" pitchFamily="49" charset="-122"/>
                          <a:ea typeface="黑体" panose="02010609060101010101" pitchFamily="49" charset="-122"/>
                        </a:rPr>
                        <a:t>优势</a:t>
                      </a:r>
                    </a:p>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 </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tc>
                  <a:txBody>
                    <a:bodyPr/>
                    <a:lstStyle/>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①有效性</a:t>
                      </a:r>
                      <a:r>
                        <a:rPr lang="en-US" altLang="zh-CN" sz="1500" b="1" kern="100" dirty="0">
                          <a:solidFill>
                            <a:srgbClr val="002060"/>
                          </a:solidFill>
                          <a:effectLst/>
                          <a:latin typeface="黑体" panose="02010609060101010101" pitchFamily="49" charset="-122"/>
                          <a:ea typeface="黑体" panose="02010609060101010101" pitchFamily="49" charset="-122"/>
                        </a:rPr>
                        <a:t>-</a:t>
                      </a:r>
                      <a:r>
                        <a:rPr lang="zh-CN" altLang="en-US" sz="1500" b="1" kern="100" dirty="0">
                          <a:solidFill>
                            <a:srgbClr val="002060"/>
                          </a:solidFill>
                          <a:effectLst/>
                          <a:latin typeface="黑体" panose="02010609060101010101" pitchFamily="49" charset="-122"/>
                          <a:ea typeface="黑体" panose="02010609060101010101" pitchFamily="49" charset="-122"/>
                        </a:rPr>
                        <a:t>使各级员工明确需要完成的目标，使他们最大限度地把时间和精力投入对绩效目标实现有利的行为中</a:t>
                      </a:r>
                      <a:endParaRPr lang="zh-CN" sz="15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②启发了员工的自觉性，调动了员工的积极性。</a:t>
                      </a: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③实施过程比关键指标法和平衡计分卡法</a:t>
                      </a:r>
                      <a:r>
                        <a:rPr lang="zh-CN" sz="1500" b="1" u="sng" kern="100" dirty="0">
                          <a:solidFill>
                            <a:srgbClr val="002060"/>
                          </a:solidFill>
                          <a:effectLst/>
                          <a:latin typeface="黑体" panose="02010609060101010101" pitchFamily="49" charset="-122"/>
                          <a:ea typeface="黑体" panose="02010609060101010101" pitchFamily="49" charset="-122"/>
                        </a:rPr>
                        <a:t>更易操作</a:t>
                      </a:r>
                      <a:r>
                        <a:rPr lang="zh-CN" sz="15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④较为公平。</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extLst>
                  <a:ext uri="{0D108BD9-81ED-4DB2-BD59-A6C34878D82A}">
                    <a16:rowId xmlns:a16="http://schemas.microsoft.com/office/drawing/2014/main" val="2878682448"/>
                  </a:ext>
                </a:extLst>
              </a:tr>
              <a:tr h="1211851">
                <a:tc>
                  <a:txBody>
                    <a:bodyPr/>
                    <a:lstStyle/>
                    <a:p>
                      <a:pPr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4.</a:t>
                      </a:r>
                      <a:r>
                        <a:rPr lang="zh-CN" sz="1500" b="1" kern="100">
                          <a:solidFill>
                            <a:srgbClr val="002060"/>
                          </a:solidFill>
                          <a:effectLst/>
                          <a:latin typeface="黑体" panose="02010609060101010101" pitchFamily="49" charset="-122"/>
                          <a:ea typeface="黑体" panose="02010609060101010101" pitchFamily="49" charset="-122"/>
                        </a:rPr>
                        <a:t>劣势</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tc>
                  <a:txBody>
                    <a:bodyPr/>
                    <a:lstStyle/>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①</a:t>
                      </a:r>
                      <a:r>
                        <a:rPr lang="zh-CN" sz="1500" b="1" u="sng" kern="100" dirty="0">
                          <a:solidFill>
                            <a:srgbClr val="002060"/>
                          </a:solidFill>
                          <a:effectLst/>
                          <a:latin typeface="黑体" panose="02010609060101010101" pitchFamily="49" charset="-122"/>
                          <a:ea typeface="黑体" panose="02010609060101010101" pitchFamily="49" charset="-122"/>
                        </a:rPr>
                        <a:t>倾向于聚焦短期目标</a:t>
                      </a:r>
                      <a:endParaRPr lang="zh-CN" sz="15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②假设之一是认为员工是乐于工作的，这种过分乐观的假设</a:t>
                      </a:r>
                      <a:r>
                        <a:rPr lang="zh-CN" sz="1500" b="1" u="sng" kern="100" dirty="0">
                          <a:solidFill>
                            <a:srgbClr val="002060"/>
                          </a:solidFill>
                          <a:effectLst/>
                          <a:latin typeface="黑体" panose="02010609060101010101" pitchFamily="49" charset="-122"/>
                          <a:ea typeface="黑体" panose="02010609060101010101" pitchFamily="49" charset="-122"/>
                        </a:rPr>
                        <a:t>高估了企业内部自觉、自治氛围形成的可能性。</a:t>
                      </a:r>
                      <a:endParaRPr lang="zh-CN" sz="15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③</a:t>
                      </a:r>
                      <a:r>
                        <a:rPr lang="zh-CN" sz="1500" b="1" u="sng" kern="100" dirty="0">
                          <a:solidFill>
                            <a:srgbClr val="002060"/>
                          </a:solidFill>
                          <a:effectLst/>
                          <a:latin typeface="黑体" panose="02010609060101010101" pitchFamily="49" charset="-122"/>
                          <a:ea typeface="黑体" panose="02010609060101010101" pitchFamily="49" charset="-122"/>
                        </a:rPr>
                        <a:t>可能增加企业的管理成本</a:t>
                      </a:r>
                      <a:r>
                        <a:rPr lang="zh-CN" sz="15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④目标有时</a:t>
                      </a:r>
                      <a:r>
                        <a:rPr lang="zh-CN" sz="1500" b="1" u="sng" kern="100" dirty="0">
                          <a:solidFill>
                            <a:srgbClr val="002060"/>
                          </a:solidFill>
                          <a:effectLst/>
                          <a:latin typeface="黑体" panose="02010609060101010101" pitchFamily="49" charset="-122"/>
                          <a:ea typeface="黑体" panose="02010609060101010101" pitchFamily="49" charset="-122"/>
                        </a:rPr>
                        <a:t>可能难以制定</a:t>
                      </a:r>
                      <a:r>
                        <a:rPr lang="zh-CN" sz="1500" b="1" kern="100" dirty="0">
                          <a:solidFill>
                            <a:srgbClr val="002060"/>
                          </a:solidFill>
                          <a:effectLst/>
                          <a:latin typeface="黑体" panose="02010609060101010101" pitchFamily="49" charset="-122"/>
                          <a:ea typeface="黑体" panose="02010609060101010101" pitchFamily="49" charset="-122"/>
                        </a:rPr>
                        <a:t>。</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7645" marR="67645" marT="0" marB="0"/>
                </a:tc>
                <a:extLst>
                  <a:ext uri="{0D108BD9-81ED-4DB2-BD59-A6C34878D82A}">
                    <a16:rowId xmlns:a16="http://schemas.microsoft.com/office/drawing/2014/main" val="4202618254"/>
                  </a:ext>
                </a:extLst>
              </a:tr>
            </a:tbl>
          </a:graphicData>
        </a:graphic>
      </p:graphicFrame>
    </p:spTree>
    <p:extLst>
      <p:ext uri="{BB962C8B-B14F-4D97-AF65-F5344CB8AC3E}">
        <p14:creationId xmlns:p14="http://schemas.microsoft.com/office/powerpoint/2010/main" val="269355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E6AA1459-56FB-426F-B52E-3B6E1F2B16B3}"/>
              </a:ext>
            </a:extLst>
          </p:cNvPr>
          <p:cNvSpPr/>
          <p:nvPr/>
        </p:nvSpPr>
        <p:spPr>
          <a:xfrm>
            <a:off x="948547" y="532655"/>
            <a:ext cx="1697901"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19.</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标杆超越法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65B0828-34EB-42B2-AD6C-FF88ACD3A331}"/>
              </a:ext>
            </a:extLst>
          </p:cNvPr>
          <p:cNvGraphicFramePr>
            <a:graphicFrameLocks noGrp="1"/>
          </p:cNvGraphicFramePr>
          <p:nvPr>
            <p:extLst>
              <p:ext uri="{D42A27DB-BD31-4B8C-83A1-F6EECF244321}">
                <p14:modId xmlns:p14="http://schemas.microsoft.com/office/powerpoint/2010/main" val="3266397719"/>
              </p:ext>
            </p:extLst>
          </p:nvPr>
        </p:nvGraphicFramePr>
        <p:xfrm>
          <a:off x="948547" y="1105933"/>
          <a:ext cx="10541939" cy="4303650"/>
        </p:xfrm>
        <a:graphic>
          <a:graphicData uri="http://schemas.openxmlformats.org/drawingml/2006/table">
            <a:tbl>
              <a:tblPr>
                <a:tableStyleId>{5C22544A-7EE6-4342-B048-85BDC9FD1C3A}</a:tableStyleId>
              </a:tblPr>
              <a:tblGrid>
                <a:gridCol w="1487082">
                  <a:extLst>
                    <a:ext uri="{9D8B030D-6E8A-4147-A177-3AD203B41FA5}">
                      <a16:colId xmlns:a16="http://schemas.microsoft.com/office/drawing/2014/main" val="2658072863"/>
                    </a:ext>
                  </a:extLst>
                </a:gridCol>
                <a:gridCol w="9054857">
                  <a:extLst>
                    <a:ext uri="{9D8B030D-6E8A-4147-A177-3AD203B41FA5}">
                      <a16:colId xmlns:a16="http://schemas.microsoft.com/office/drawing/2014/main" val="3663614084"/>
                    </a:ext>
                  </a:extLst>
                </a:gridCol>
              </a:tblGrid>
              <a:tr h="250825">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实质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企业的变革：</a:t>
                      </a:r>
                      <a:r>
                        <a:rPr lang="zh-CN" sz="1800" b="1" kern="100">
                          <a:solidFill>
                            <a:srgbClr val="002060"/>
                          </a:solidFill>
                          <a:effectLst/>
                          <a:latin typeface="黑体" panose="02010609060101010101" pitchFamily="49" charset="-122"/>
                          <a:ea typeface="黑体" panose="02010609060101010101" pitchFamily="49" charset="-122"/>
                        </a:rPr>
                        <a:t>通过学习同行业经验，改掉制约企业发展陋习的过程</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12365172"/>
                  </a:ext>
                </a:extLst>
              </a:tr>
              <a:tr h="285750">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设计流程</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发现“瓶颈”</a:t>
                      </a:r>
                    </a:p>
                    <a:p>
                      <a:pPr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选择标杆。</a:t>
                      </a:r>
                      <a:r>
                        <a:rPr lang="zh-CN" sz="1800" b="1" kern="100" dirty="0">
                          <a:solidFill>
                            <a:srgbClr val="002060"/>
                          </a:solidFill>
                          <a:effectLst/>
                          <a:latin typeface="黑体" panose="02010609060101010101" pitchFamily="49" charset="-122"/>
                          <a:ea typeface="黑体" panose="02010609060101010101" pitchFamily="49" charset="-122"/>
                        </a:rPr>
                        <a:t>划分为</a:t>
                      </a:r>
                      <a:r>
                        <a:rPr lang="zh-CN" sz="1800" b="1" u="sng" kern="100" dirty="0">
                          <a:solidFill>
                            <a:srgbClr val="002060"/>
                          </a:solidFill>
                          <a:effectLst/>
                          <a:latin typeface="黑体" panose="02010609060101010101" pitchFamily="49" charset="-122"/>
                          <a:ea typeface="黑体" panose="02010609060101010101" pitchFamily="49" charset="-122"/>
                        </a:rPr>
                        <a:t>内部标杆、竞争标杆、行业标杆和最优标杆四类</a:t>
                      </a:r>
                      <a:r>
                        <a:rPr lang="zh-CN" sz="18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收集数据</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a:t>
                      </a:r>
                      <a:r>
                        <a:rPr lang="zh-CN" sz="1800" b="1" kern="100" dirty="0">
                          <a:solidFill>
                            <a:srgbClr val="002060"/>
                          </a:solidFill>
                          <a:effectLst/>
                          <a:latin typeface="黑体" panose="02010609060101010101" pitchFamily="49" charset="-122"/>
                          <a:ea typeface="黑体" panose="02010609060101010101" pitchFamily="49" charset="-122"/>
                        </a:rPr>
                        <a:t>通过比较分析确定绩效标准。</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a:t>
                      </a:r>
                      <a:r>
                        <a:rPr lang="zh-CN" sz="1800" b="1" kern="100" dirty="0">
                          <a:solidFill>
                            <a:srgbClr val="002060"/>
                          </a:solidFill>
                          <a:effectLst/>
                          <a:latin typeface="黑体" panose="02010609060101010101" pitchFamily="49" charset="-122"/>
                          <a:ea typeface="黑体" panose="02010609060101010101" pitchFamily="49" charset="-122"/>
                        </a:rPr>
                        <a:t>沟通与交流</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(6)</a:t>
                      </a:r>
                      <a:r>
                        <a:rPr lang="zh-CN" sz="1800" b="1" kern="100" dirty="0">
                          <a:solidFill>
                            <a:srgbClr val="002060"/>
                          </a:solidFill>
                          <a:effectLst/>
                          <a:latin typeface="黑体" panose="02010609060101010101" pitchFamily="49" charset="-122"/>
                          <a:ea typeface="黑体" panose="02010609060101010101" pitchFamily="49" charset="-122"/>
                        </a:rPr>
                        <a:t>采取行动</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95533917"/>
                  </a:ext>
                </a:extLst>
              </a:tr>
              <a:tr h="466725">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优势</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①有助于激发企业中员工、团队和整个企业的潜能，提高企业的绩效；</a:t>
                      </a:r>
                    </a:p>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②可以促进企业经营者激励机制的完善。</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47498803"/>
                  </a:ext>
                </a:extLst>
              </a:tr>
              <a:tr h="466725">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劣势</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①容易使企业陷入模仿标杆企业的漩涡中，导致企业失去自身的特色。</a:t>
                      </a: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②一旦标杆的选取出现偏差，也可能导致自身经营决策的失误。</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51038251"/>
                  </a:ext>
                </a:extLst>
              </a:tr>
            </a:tbl>
          </a:graphicData>
        </a:graphic>
      </p:graphicFrame>
    </p:spTree>
    <p:extLst>
      <p:ext uri="{BB962C8B-B14F-4D97-AF65-F5344CB8AC3E}">
        <p14:creationId xmlns:p14="http://schemas.microsoft.com/office/powerpoint/2010/main" val="3604052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ECC424B4-B194-4863-AAF8-C59A085AD7BB}"/>
              </a:ext>
            </a:extLst>
          </p:cNvPr>
          <p:cNvSpPr/>
          <p:nvPr/>
        </p:nvSpPr>
        <p:spPr>
          <a:xfrm>
            <a:off x="952992" y="532724"/>
            <a:ext cx="2162772"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关键绩效指标法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00AD5B61-8F99-48CD-92FB-68615B78A4F1}"/>
              </a:ext>
            </a:extLst>
          </p:cNvPr>
          <p:cNvSpPr/>
          <p:nvPr/>
        </p:nvSpPr>
        <p:spPr>
          <a:xfrm>
            <a:off x="926957" y="1007697"/>
            <a:ext cx="7971588" cy="460382"/>
          </a:xfrm>
          <a:prstGeom prst="rect">
            <a:avLst/>
          </a:prstGeom>
        </p:spPr>
        <p:txBody>
          <a:bodyPr wrap="square">
            <a:spAutoFit/>
          </a:bodyPr>
          <a:lstStyle/>
          <a:p>
            <a:pPr algn="just">
              <a:lnSpc>
                <a:spcPct val="150000"/>
              </a:lnSpc>
              <a:spcAft>
                <a:spcPts val="0"/>
              </a:spcAft>
            </a:pPr>
            <a:r>
              <a:rPr lang="en-US" altLang="zh-CN"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1.</a:t>
            </a:r>
            <a:r>
              <a:rPr lang="zh-CN" altLang="zh-CN"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概念：</a:t>
            </a:r>
            <a:r>
              <a:rPr lang="zh-CN" altLang="zh-CN" b="1" u="sng"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关键绩效指标</a:t>
            </a:r>
            <a:r>
              <a:rPr lang="zh-CN" altLang="zh-CN"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是反映</a:t>
            </a:r>
            <a:r>
              <a:rPr lang="zh-CN" altLang="zh-CN" b="1" u="sng"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个体</a:t>
            </a:r>
            <a:r>
              <a:rPr lang="zh-CN" altLang="zh-CN"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关键绩效贡献的评价依据和量化指标。</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8" name="表格 7">
            <a:extLst>
              <a:ext uri="{FF2B5EF4-FFF2-40B4-BE49-F238E27FC236}">
                <a16:creationId xmlns:a16="http://schemas.microsoft.com/office/drawing/2014/main" id="{72F3F9EB-924D-4E04-BCFF-1726D090D148}"/>
              </a:ext>
            </a:extLst>
          </p:cNvPr>
          <p:cNvGraphicFramePr>
            <a:graphicFrameLocks noGrp="1"/>
          </p:cNvGraphicFramePr>
          <p:nvPr>
            <p:extLst>
              <p:ext uri="{D42A27DB-BD31-4B8C-83A1-F6EECF244321}">
                <p14:modId xmlns:p14="http://schemas.microsoft.com/office/powerpoint/2010/main" val="3560839964"/>
              </p:ext>
            </p:extLst>
          </p:nvPr>
        </p:nvGraphicFramePr>
        <p:xfrm>
          <a:off x="952992" y="1558322"/>
          <a:ext cx="10412716" cy="3227515"/>
        </p:xfrm>
        <a:graphic>
          <a:graphicData uri="http://schemas.openxmlformats.org/drawingml/2006/table">
            <a:tbl>
              <a:tblPr>
                <a:tableStyleId>{5C22544A-7EE6-4342-B048-85BDC9FD1C3A}</a:tableStyleId>
              </a:tblPr>
              <a:tblGrid>
                <a:gridCol w="10412716">
                  <a:extLst>
                    <a:ext uri="{9D8B030D-6E8A-4147-A177-3AD203B41FA5}">
                      <a16:colId xmlns:a16="http://schemas.microsoft.com/office/drawing/2014/main" val="564845409"/>
                    </a:ext>
                  </a:extLst>
                </a:gridCol>
              </a:tblGrid>
              <a:tr h="0">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关键绩效指标是对企业战略目标的分解，是连接个人绩效与企业绩效的桥梁。</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关键绩效指标是</a:t>
                      </a:r>
                      <a:r>
                        <a:rPr lang="zh-CN" sz="1800" b="1" u="sng" kern="100" dirty="0">
                          <a:solidFill>
                            <a:srgbClr val="002060"/>
                          </a:solidFill>
                          <a:effectLst/>
                          <a:latin typeface="黑体" panose="02010609060101010101" pitchFamily="49" charset="-122"/>
                          <a:ea typeface="黑体" panose="02010609060101010101" pitchFamily="49" charset="-122"/>
                        </a:rPr>
                        <a:t>由主管人员决定并被员工认可的绩效指标</a:t>
                      </a:r>
                      <a:r>
                        <a:rPr lang="zh-CN" sz="1800" b="1" kern="100" dirty="0">
                          <a:solidFill>
                            <a:srgbClr val="002060"/>
                          </a:solidFill>
                          <a:effectLst/>
                          <a:latin typeface="黑体" panose="02010609060101010101" pitchFamily="49" charset="-122"/>
                          <a:ea typeface="黑体" panose="02010609060101010101" pitchFamily="49" charset="-122"/>
                        </a:rPr>
                        <a:t>，它使评估者和被评估者在工作业绩上的认识保持一致，并为未来的绩效沟通奠定基础。</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关键绩效指标</a:t>
                      </a:r>
                      <a:r>
                        <a:rPr lang="zh-CN" sz="1800" b="1" u="sng" kern="100" dirty="0">
                          <a:solidFill>
                            <a:srgbClr val="002060"/>
                          </a:solidFill>
                          <a:effectLst/>
                          <a:latin typeface="黑体" panose="02010609060101010101" pitchFamily="49" charset="-122"/>
                          <a:ea typeface="黑体" panose="02010609060101010101" pitchFamily="49" charset="-122"/>
                        </a:rPr>
                        <a:t>是对重点经营活动的反映</a:t>
                      </a:r>
                      <a:r>
                        <a:rPr lang="zh-CN" sz="1800" b="1" kern="100" dirty="0">
                          <a:solidFill>
                            <a:srgbClr val="002060"/>
                          </a:solidFill>
                          <a:effectLst/>
                          <a:latin typeface="黑体" panose="02010609060101010101" pitchFamily="49" charset="-122"/>
                          <a:ea typeface="黑体" panose="02010609060101010101" pitchFamily="49" charset="-122"/>
                        </a:rPr>
                        <a:t>，而不是对所有业务流程活动的概括。</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a:t>
                      </a:r>
                      <a:r>
                        <a:rPr lang="zh-CN" sz="1800" b="1" kern="100" dirty="0">
                          <a:solidFill>
                            <a:srgbClr val="002060"/>
                          </a:solidFill>
                          <a:effectLst/>
                          <a:latin typeface="黑体" panose="02010609060101010101" pitchFamily="49" charset="-122"/>
                          <a:ea typeface="黑体" panose="02010609060101010101" pitchFamily="49" charset="-122"/>
                        </a:rPr>
                        <a:t>关键绩效指标</a:t>
                      </a:r>
                      <a:r>
                        <a:rPr lang="zh-CN" sz="1800" b="1" u="sng" kern="100" dirty="0">
                          <a:solidFill>
                            <a:srgbClr val="002060"/>
                          </a:solidFill>
                          <a:effectLst/>
                          <a:latin typeface="黑体" panose="02010609060101010101" pitchFamily="49" charset="-122"/>
                          <a:ea typeface="黑体" panose="02010609060101010101" pitchFamily="49" charset="-122"/>
                        </a:rPr>
                        <a:t>必须是可量化的或可行为化的</a:t>
                      </a:r>
                      <a:r>
                        <a:rPr lang="zh-CN" sz="18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a:t>
                      </a:r>
                      <a:r>
                        <a:rPr lang="zh-CN" sz="1800" b="1" kern="100" dirty="0">
                          <a:solidFill>
                            <a:srgbClr val="002060"/>
                          </a:solidFill>
                          <a:effectLst/>
                          <a:latin typeface="黑体" panose="02010609060101010101" pitchFamily="49" charset="-122"/>
                          <a:ea typeface="黑体" panose="02010609060101010101" pitchFamily="49" charset="-122"/>
                        </a:rPr>
                        <a:t>关键绩效指标不是一成不变的，它需要随企业战略的变化而调整。</a:t>
                      </a:r>
                    </a:p>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关键绩效指标法</a:t>
                      </a:r>
                      <a:r>
                        <a:rPr lang="zh-CN" sz="1800" b="1" kern="100" dirty="0">
                          <a:solidFill>
                            <a:srgbClr val="002060"/>
                          </a:solidFill>
                          <a:effectLst/>
                          <a:latin typeface="黑体" panose="02010609060101010101" pitchFamily="49" charset="-122"/>
                          <a:ea typeface="黑体" panose="02010609060101010101" pitchFamily="49" charset="-122"/>
                        </a:rPr>
                        <a:t>就是建立在关键绩效指标基础上的系统考核方法，它的目的是设计和建立基于</a:t>
                      </a:r>
                      <a:r>
                        <a:rPr lang="zh-CN" sz="1800" b="1" u="sng" kern="100" dirty="0">
                          <a:solidFill>
                            <a:srgbClr val="002060"/>
                          </a:solidFill>
                          <a:effectLst/>
                          <a:latin typeface="黑体" panose="02010609060101010101" pitchFamily="49" charset="-122"/>
                          <a:ea typeface="黑体" panose="02010609060101010101" pitchFamily="49" charset="-122"/>
                        </a:rPr>
                        <a:t>企业经营战略</a:t>
                      </a:r>
                      <a:r>
                        <a:rPr lang="zh-CN" sz="1800" b="1" kern="100" dirty="0">
                          <a:solidFill>
                            <a:srgbClr val="002060"/>
                          </a:solidFill>
                          <a:effectLst/>
                          <a:latin typeface="黑体" panose="02010609060101010101" pitchFamily="49" charset="-122"/>
                          <a:ea typeface="黑体" panose="02010609060101010101" pitchFamily="49" charset="-122"/>
                        </a:rPr>
                        <a:t>的关键绩效指标体系。</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89830966"/>
                  </a:ext>
                </a:extLst>
              </a:tr>
            </a:tbl>
          </a:graphicData>
        </a:graphic>
      </p:graphicFrame>
    </p:spTree>
    <p:extLst>
      <p:ext uri="{BB962C8B-B14F-4D97-AF65-F5344CB8AC3E}">
        <p14:creationId xmlns:p14="http://schemas.microsoft.com/office/powerpoint/2010/main" val="765181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B18A1645-0EFA-4506-8941-15389C3F15C8}"/>
              </a:ext>
            </a:extLst>
          </p:cNvPr>
          <p:cNvSpPr/>
          <p:nvPr/>
        </p:nvSpPr>
        <p:spPr>
          <a:xfrm>
            <a:off x="958698" y="870690"/>
            <a:ext cx="1462260"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．设计流程</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FEC52191-8D3B-406C-B8F3-639160381592}"/>
              </a:ext>
            </a:extLst>
          </p:cNvPr>
          <p:cNvGraphicFramePr>
            <a:graphicFrameLocks noGrp="1"/>
          </p:cNvGraphicFramePr>
          <p:nvPr>
            <p:extLst>
              <p:ext uri="{D42A27DB-BD31-4B8C-83A1-F6EECF244321}">
                <p14:modId xmlns:p14="http://schemas.microsoft.com/office/powerpoint/2010/main" val="3693044615"/>
              </p:ext>
            </p:extLst>
          </p:nvPr>
        </p:nvGraphicFramePr>
        <p:xfrm>
          <a:off x="831274" y="1484212"/>
          <a:ext cx="10540140" cy="4450335"/>
        </p:xfrm>
        <a:graphic>
          <a:graphicData uri="http://schemas.openxmlformats.org/drawingml/2006/table">
            <a:tbl>
              <a:tblPr>
                <a:tableStyleId>{5C22544A-7EE6-4342-B048-85BDC9FD1C3A}</a:tableStyleId>
              </a:tblPr>
              <a:tblGrid>
                <a:gridCol w="1990957">
                  <a:extLst>
                    <a:ext uri="{9D8B030D-6E8A-4147-A177-3AD203B41FA5}">
                      <a16:colId xmlns:a16="http://schemas.microsoft.com/office/drawing/2014/main" val="1054880373"/>
                    </a:ext>
                  </a:extLst>
                </a:gridCol>
                <a:gridCol w="8549183">
                  <a:extLst>
                    <a:ext uri="{9D8B030D-6E8A-4147-A177-3AD203B41FA5}">
                      <a16:colId xmlns:a16="http://schemas.microsoft.com/office/drawing/2014/main" val="3964039950"/>
                    </a:ext>
                  </a:extLst>
                </a:gridCol>
              </a:tblGrid>
              <a:tr h="464185">
                <a:tc rowSpan="2">
                  <a:txBody>
                    <a:bodyPr/>
                    <a:lstStyle/>
                    <a:p>
                      <a:pPr algn="just">
                        <a:lnSpc>
                          <a:spcPct val="150000"/>
                        </a:lnSpc>
                        <a:spcAft>
                          <a:spcPts val="0"/>
                        </a:spcAft>
                      </a:pPr>
                      <a:r>
                        <a:rPr lang="en-US" sz="1800" b="1" u="sng" kern="100">
                          <a:solidFill>
                            <a:srgbClr val="002060"/>
                          </a:solidFill>
                          <a:effectLst/>
                          <a:latin typeface="黑体" panose="02010609060101010101" pitchFamily="49" charset="-122"/>
                          <a:ea typeface="黑体" panose="02010609060101010101" pitchFamily="49" charset="-122"/>
                        </a:rPr>
                        <a:t>(1)</a:t>
                      </a:r>
                      <a:r>
                        <a:rPr lang="zh-CN" sz="1800" b="1" u="sng" kern="100">
                          <a:solidFill>
                            <a:srgbClr val="002060"/>
                          </a:solidFill>
                          <a:effectLst/>
                          <a:latin typeface="黑体" panose="02010609060101010101" pitchFamily="49" charset="-122"/>
                          <a:ea typeface="黑体" panose="02010609060101010101" pitchFamily="49" charset="-122"/>
                        </a:rPr>
                        <a:t>确定考核指标</a:t>
                      </a:r>
                      <a:endParaRPr lang="zh-CN" sz="180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遵守</a:t>
                      </a:r>
                      <a:r>
                        <a:rPr lang="en-US" sz="1800" b="1" u="sng" kern="100" dirty="0">
                          <a:solidFill>
                            <a:srgbClr val="002060"/>
                          </a:solidFill>
                          <a:effectLst/>
                          <a:latin typeface="黑体" panose="02010609060101010101" pitchFamily="49" charset="-122"/>
                          <a:ea typeface="黑体" panose="02010609060101010101" pitchFamily="49" charset="-122"/>
                        </a:rPr>
                        <a:t>SMART</a:t>
                      </a:r>
                      <a:r>
                        <a:rPr lang="zh-CN" sz="1800" b="1" u="sng" kern="100" dirty="0">
                          <a:solidFill>
                            <a:srgbClr val="002060"/>
                          </a:solidFill>
                          <a:effectLst/>
                          <a:latin typeface="黑体" panose="02010609060101010101" pitchFamily="49" charset="-122"/>
                          <a:ea typeface="黑体" panose="02010609060101010101" pitchFamily="49" charset="-122"/>
                        </a:rPr>
                        <a:t>原则</a:t>
                      </a:r>
                      <a:r>
                        <a:rPr lang="zh-CN" sz="1800" b="1" kern="100" dirty="0">
                          <a:solidFill>
                            <a:srgbClr val="002060"/>
                          </a:solidFill>
                          <a:effectLst/>
                          <a:latin typeface="黑体" panose="02010609060101010101" pitchFamily="49" charset="-122"/>
                          <a:ea typeface="黑体" panose="02010609060101010101" pitchFamily="49" charset="-122"/>
                        </a:rPr>
                        <a:t>：①</a:t>
                      </a:r>
                      <a:r>
                        <a:rPr lang="zh-CN" sz="1800" b="1" u="sng" kern="100" dirty="0">
                          <a:solidFill>
                            <a:srgbClr val="002060"/>
                          </a:solidFill>
                          <a:effectLst/>
                          <a:latin typeface="黑体" panose="02010609060101010101" pitchFamily="49" charset="-122"/>
                          <a:ea typeface="黑体" panose="02010609060101010101" pitchFamily="49" charset="-122"/>
                        </a:rPr>
                        <a:t>具体的</a:t>
                      </a:r>
                      <a:r>
                        <a:rPr lang="en-US" sz="1800" b="1" u="sng"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②</a:t>
                      </a:r>
                      <a:r>
                        <a:rPr lang="zh-CN" sz="1800" b="1" u="sng" kern="100" dirty="0">
                          <a:solidFill>
                            <a:srgbClr val="002060"/>
                          </a:solidFill>
                          <a:effectLst/>
                          <a:latin typeface="黑体" panose="02010609060101010101" pitchFamily="49" charset="-122"/>
                          <a:ea typeface="黑体" panose="02010609060101010101" pitchFamily="49" charset="-122"/>
                        </a:rPr>
                        <a:t>可测量的</a:t>
                      </a:r>
                      <a:r>
                        <a:rPr lang="en-US" sz="1800" b="1" u="sng"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③</a:t>
                      </a:r>
                      <a:r>
                        <a:rPr lang="zh-CN" sz="1800" b="1" u="sng" kern="100" dirty="0">
                          <a:solidFill>
                            <a:srgbClr val="002060"/>
                          </a:solidFill>
                          <a:effectLst/>
                          <a:latin typeface="黑体" panose="02010609060101010101" pitchFamily="49" charset="-122"/>
                          <a:ea typeface="黑体" panose="02010609060101010101" pitchFamily="49" charset="-122"/>
                        </a:rPr>
                        <a:t>可实现的</a:t>
                      </a:r>
                      <a:r>
                        <a:rPr lang="en-US" sz="1800" b="1" u="sng"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④</a:t>
                      </a:r>
                      <a:r>
                        <a:rPr lang="zh-CN" sz="1800" b="1" u="sng" kern="100" dirty="0">
                          <a:solidFill>
                            <a:srgbClr val="002060"/>
                          </a:solidFill>
                          <a:effectLst/>
                          <a:latin typeface="黑体" panose="02010609060101010101" pitchFamily="49" charset="-122"/>
                          <a:ea typeface="黑体" panose="02010609060101010101" pitchFamily="49" charset="-122"/>
                        </a:rPr>
                        <a:t>相关的</a:t>
                      </a:r>
                      <a:r>
                        <a:rPr lang="en-US" altLang="zh-CN" sz="1800" b="1" u="sng"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⑤</a:t>
                      </a:r>
                      <a:r>
                        <a:rPr lang="zh-CN" sz="1800" b="1" u="sng" kern="100" dirty="0">
                          <a:solidFill>
                            <a:srgbClr val="002060"/>
                          </a:solidFill>
                          <a:effectLst/>
                          <a:latin typeface="黑体" panose="02010609060101010101" pitchFamily="49" charset="-122"/>
                          <a:ea typeface="黑体" panose="02010609060101010101" pitchFamily="49" charset="-122"/>
                        </a:rPr>
                        <a:t>有时限的</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43957326"/>
                  </a:ext>
                </a:extLst>
              </a:tr>
              <a:tr h="57150">
                <a:tc vMerge="1">
                  <a:txBody>
                    <a:bodyPr/>
                    <a:lstStyle/>
                    <a:p>
                      <a:endParaRPr lang="zh-CN" altLang="en-US"/>
                    </a:p>
                  </a:txBody>
                  <a:tcPr/>
                </a:tc>
                <a:tc>
                  <a:txBody>
                    <a:bodyPr/>
                    <a:lstStyle/>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关键绩效指标四种类型</a:t>
                      </a:r>
                      <a:r>
                        <a:rPr lang="zh-CN" sz="18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①数量类，如产品的数量、销售量等；</a:t>
                      </a: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②质量类，如合格品的数量、错误的百分比等；</a:t>
                      </a: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③成本类，如单位产品的成本、投资回报率等；</a:t>
                      </a: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④时限类，如及时性、供货周期等。</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53393794"/>
                  </a:ext>
                </a:extLst>
              </a:tr>
              <a:tr h="466725">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确定评估标准</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两种标准：基本标准和卓越标准。</a:t>
                      </a:r>
                      <a:endParaRPr 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①</a:t>
                      </a:r>
                      <a:r>
                        <a:rPr lang="zh-CN" sz="1800" b="1" u="sng" kern="100" dirty="0">
                          <a:solidFill>
                            <a:srgbClr val="002060"/>
                          </a:solidFill>
                          <a:effectLst/>
                          <a:latin typeface="黑体" panose="02010609060101010101" pitchFamily="49" charset="-122"/>
                          <a:ea typeface="黑体" panose="02010609060101010101" pitchFamily="49" charset="-122"/>
                        </a:rPr>
                        <a:t>基本标准</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主要用于判断被评估者是否能够满足工作的基本需要，</a:t>
                      </a:r>
                      <a:r>
                        <a:rPr lang="zh-CN" sz="1800" b="1" kern="100" dirty="0">
                          <a:solidFill>
                            <a:srgbClr val="002060"/>
                          </a:solidFill>
                          <a:effectLst/>
                          <a:latin typeface="黑体" panose="02010609060101010101" pitchFamily="49" charset="-122"/>
                          <a:ea typeface="黑体" panose="02010609060101010101" pitchFamily="49" charset="-122"/>
                        </a:rPr>
                        <a:t>它的评估结果通常作为一些</a:t>
                      </a:r>
                      <a:r>
                        <a:rPr lang="zh-CN" sz="1800" b="1" u="sng" kern="100" dirty="0">
                          <a:solidFill>
                            <a:srgbClr val="002060"/>
                          </a:solidFill>
                          <a:effectLst/>
                          <a:latin typeface="黑体" panose="02010609060101010101" pitchFamily="49" charset="-122"/>
                          <a:ea typeface="黑体" panose="02010609060101010101" pitchFamily="49" charset="-122"/>
                        </a:rPr>
                        <a:t>非激励性</a:t>
                      </a:r>
                      <a:r>
                        <a:rPr lang="zh-CN" sz="1800" b="1" kern="100" dirty="0">
                          <a:solidFill>
                            <a:srgbClr val="002060"/>
                          </a:solidFill>
                          <a:effectLst/>
                          <a:latin typeface="黑体" panose="02010609060101010101" pitchFamily="49" charset="-122"/>
                          <a:ea typeface="黑体" panose="02010609060101010101" pitchFamily="49" charset="-122"/>
                        </a:rPr>
                        <a:t>的人力资源措施的实施依据，</a:t>
                      </a:r>
                      <a:r>
                        <a:rPr lang="zh-CN" sz="1800" b="1" u="sng" kern="100" dirty="0">
                          <a:solidFill>
                            <a:srgbClr val="002060"/>
                          </a:solidFill>
                          <a:effectLst/>
                          <a:latin typeface="黑体" panose="02010609060101010101" pitchFamily="49" charset="-122"/>
                          <a:ea typeface="黑体" panose="02010609060101010101" pitchFamily="49" charset="-122"/>
                        </a:rPr>
                        <a:t>如基本绩效工资</a:t>
                      </a:r>
                      <a:r>
                        <a:rPr lang="zh-CN" sz="1800" b="1" kern="100" dirty="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②卓越标准：主要用于识别核心员工，</a:t>
                      </a:r>
                      <a:r>
                        <a:rPr lang="zh-CN" sz="1800" b="1" kern="100" dirty="0">
                          <a:solidFill>
                            <a:srgbClr val="002060"/>
                          </a:solidFill>
                          <a:effectLst/>
                          <a:latin typeface="黑体" panose="02010609060101010101" pitchFamily="49" charset="-122"/>
                          <a:ea typeface="黑体" panose="02010609060101010101" pitchFamily="49" charset="-122"/>
                        </a:rPr>
                        <a:t>它的评估结果通常作为一些</a:t>
                      </a:r>
                      <a:r>
                        <a:rPr lang="zh-CN" sz="1800" b="1" u="sng" kern="100" dirty="0">
                          <a:solidFill>
                            <a:srgbClr val="002060"/>
                          </a:solidFill>
                          <a:effectLst/>
                          <a:latin typeface="黑体" panose="02010609060101010101" pitchFamily="49" charset="-122"/>
                          <a:ea typeface="黑体" panose="02010609060101010101" pitchFamily="49" charset="-122"/>
                        </a:rPr>
                        <a:t>激励性</a:t>
                      </a:r>
                      <a:r>
                        <a:rPr lang="zh-CN" sz="1800" b="1" kern="100" dirty="0">
                          <a:solidFill>
                            <a:srgbClr val="002060"/>
                          </a:solidFill>
                          <a:effectLst/>
                          <a:latin typeface="黑体" panose="02010609060101010101" pitchFamily="49" charset="-122"/>
                          <a:ea typeface="黑体" panose="02010609060101010101" pitchFamily="49" charset="-122"/>
                        </a:rPr>
                        <a:t>的人力资源措施的事实依据，</a:t>
                      </a:r>
                      <a:r>
                        <a:rPr lang="zh-CN" sz="1800" b="1" u="sng" kern="100" dirty="0">
                          <a:solidFill>
                            <a:srgbClr val="002060"/>
                          </a:solidFill>
                          <a:effectLst/>
                          <a:latin typeface="黑体" panose="02010609060101010101" pitchFamily="49" charset="-122"/>
                          <a:ea typeface="黑体" panose="02010609060101010101" pitchFamily="49" charset="-122"/>
                        </a:rPr>
                        <a:t>如额外的奖金、晋升等</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34718245"/>
                  </a:ext>
                </a:extLst>
              </a:tr>
            </a:tbl>
          </a:graphicData>
        </a:graphic>
      </p:graphicFrame>
      <p:sp>
        <p:nvSpPr>
          <p:cNvPr id="14" name="矩形 13">
            <a:extLst>
              <a:ext uri="{FF2B5EF4-FFF2-40B4-BE49-F238E27FC236}">
                <a16:creationId xmlns:a16="http://schemas.microsoft.com/office/drawing/2014/main" id="{824E1C40-F9A4-4BD9-A7A0-355A2BD906AC}"/>
              </a:ext>
            </a:extLst>
          </p:cNvPr>
          <p:cNvSpPr/>
          <p:nvPr/>
        </p:nvSpPr>
        <p:spPr>
          <a:xfrm>
            <a:off x="927076" y="469582"/>
            <a:ext cx="2162772"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关键绩效指标法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68438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BBFD0F7-E8E5-45BA-967B-CB7EF28C53BD}"/>
              </a:ext>
            </a:extLst>
          </p:cNvPr>
          <p:cNvSpPr/>
          <p:nvPr/>
        </p:nvSpPr>
        <p:spPr>
          <a:xfrm>
            <a:off x="820586" y="487376"/>
            <a:ext cx="2975495"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力资源规划的意义和作用</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C2F97F90-EB47-49BC-8431-810EFD79E9F0}"/>
              </a:ext>
            </a:extLst>
          </p:cNvPr>
          <p:cNvGraphicFramePr>
            <a:graphicFrameLocks noGrp="1"/>
          </p:cNvGraphicFramePr>
          <p:nvPr/>
        </p:nvGraphicFramePr>
        <p:xfrm>
          <a:off x="897409" y="983311"/>
          <a:ext cx="10599093" cy="1301750"/>
        </p:xfrm>
        <a:graphic>
          <a:graphicData uri="http://schemas.openxmlformats.org/drawingml/2006/table">
            <a:tbl>
              <a:tblPr>
                <a:tableStyleId>{5C22544A-7EE6-4342-B048-85BDC9FD1C3A}</a:tableStyleId>
              </a:tblPr>
              <a:tblGrid>
                <a:gridCol w="10599093">
                  <a:extLst>
                    <a:ext uri="{9D8B030D-6E8A-4147-A177-3AD203B41FA5}">
                      <a16:colId xmlns:a16="http://schemas.microsoft.com/office/drawing/2014/main" val="2064257151"/>
                    </a:ext>
                  </a:extLst>
                </a:gridCol>
              </a:tblGrid>
              <a:tr h="130175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有利于组织战略目标的实现</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2.</a:t>
                      </a:r>
                      <a:r>
                        <a:rPr lang="zh-CN" sz="1800" b="1" kern="0" dirty="0">
                          <a:solidFill>
                            <a:srgbClr val="002060"/>
                          </a:solidFill>
                          <a:effectLst/>
                          <a:latin typeface="黑体" panose="02010609060101010101" pitchFamily="49" charset="-122"/>
                          <a:ea typeface="黑体" panose="02010609060101010101" pitchFamily="49" charset="-122"/>
                        </a:rPr>
                        <a:t>有利于组织整体人力资源系统的稳定性、一致性和有效性，有利于组织的健康和可持续发展</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3.</a:t>
                      </a:r>
                      <a:r>
                        <a:rPr lang="zh-CN" sz="1800" b="1" kern="0" dirty="0">
                          <a:solidFill>
                            <a:srgbClr val="002060"/>
                          </a:solidFill>
                          <a:effectLst/>
                          <a:latin typeface="黑体" panose="02010609060101010101" pitchFamily="49" charset="-122"/>
                          <a:ea typeface="黑体" panose="02010609060101010101" pitchFamily="49" charset="-122"/>
                        </a:rPr>
                        <a:t>有助于组织对人工成本的合理控制</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78790385"/>
                  </a:ext>
                </a:extLst>
              </a:tr>
            </a:tbl>
          </a:graphicData>
        </a:graphic>
      </p:graphicFrame>
      <p:sp>
        <p:nvSpPr>
          <p:cNvPr id="8" name="矩形 7">
            <a:extLst>
              <a:ext uri="{FF2B5EF4-FFF2-40B4-BE49-F238E27FC236}">
                <a16:creationId xmlns:a16="http://schemas.microsoft.com/office/drawing/2014/main" id="{1E95E7E6-92B8-49B1-B8FD-1D2FED8C02AB}"/>
              </a:ext>
            </a:extLst>
          </p:cNvPr>
          <p:cNvSpPr/>
          <p:nvPr/>
        </p:nvSpPr>
        <p:spPr>
          <a:xfrm>
            <a:off x="897409" y="2611532"/>
            <a:ext cx="4834978"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4.</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影响人力资源需求预测的内容及其影响因素</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B74F15FE-D07E-4B43-A968-B93CF53357ED}"/>
              </a:ext>
            </a:extLst>
          </p:cNvPr>
          <p:cNvGraphicFramePr>
            <a:graphicFrameLocks noGrp="1"/>
          </p:cNvGraphicFramePr>
          <p:nvPr/>
        </p:nvGraphicFramePr>
        <p:xfrm>
          <a:off x="897409" y="3201002"/>
          <a:ext cx="10599092" cy="1800100"/>
        </p:xfrm>
        <a:graphic>
          <a:graphicData uri="http://schemas.openxmlformats.org/drawingml/2006/table">
            <a:tbl>
              <a:tblPr>
                <a:tableStyleId>{5C22544A-7EE6-4342-B048-85BDC9FD1C3A}</a:tableStyleId>
              </a:tblPr>
              <a:tblGrid>
                <a:gridCol w="1621347">
                  <a:extLst>
                    <a:ext uri="{9D8B030D-6E8A-4147-A177-3AD203B41FA5}">
                      <a16:colId xmlns:a16="http://schemas.microsoft.com/office/drawing/2014/main" val="1402081471"/>
                    </a:ext>
                  </a:extLst>
                </a:gridCol>
                <a:gridCol w="8977745">
                  <a:extLst>
                    <a:ext uri="{9D8B030D-6E8A-4147-A177-3AD203B41FA5}">
                      <a16:colId xmlns:a16="http://schemas.microsoft.com/office/drawing/2014/main" val="3825951728"/>
                    </a:ext>
                  </a:extLst>
                </a:gridCol>
              </a:tblGrid>
              <a:tr h="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组织战略</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一个组织的人力资源需求会受到组织未来发展战略和竞争战略的重要影响</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54001613"/>
                  </a:ext>
                </a:extLst>
              </a:tr>
              <a:tr h="0">
                <a:tc>
                  <a:txBody>
                    <a:bodyPr/>
                    <a:lstStyle/>
                    <a:p>
                      <a:pPr algn="l">
                        <a:lnSpc>
                          <a:spcPct val="150000"/>
                        </a:lnSpc>
                        <a:spcAft>
                          <a:spcPts val="0"/>
                        </a:spcAft>
                      </a:pPr>
                      <a:r>
                        <a:rPr lang="en-US" sz="1800" b="1" kern="0">
                          <a:solidFill>
                            <a:srgbClr val="002060"/>
                          </a:solidFill>
                          <a:effectLst/>
                          <a:latin typeface="黑体" panose="02010609060101010101" pitchFamily="49" charset="-122"/>
                          <a:ea typeface="黑体" panose="02010609060101010101" pitchFamily="49" charset="-122"/>
                        </a:rPr>
                        <a:t>2.</a:t>
                      </a:r>
                      <a:r>
                        <a:rPr lang="zh-CN" sz="1800" b="1" kern="0">
                          <a:solidFill>
                            <a:srgbClr val="002060"/>
                          </a:solidFill>
                          <a:effectLst/>
                          <a:latin typeface="黑体" panose="02010609060101010101" pitchFamily="49" charset="-122"/>
                          <a:ea typeface="黑体" panose="02010609060101010101" pitchFamily="49" charset="-122"/>
                        </a:rPr>
                        <a:t>产品和服务</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一个组织提供的产品和服务的变化情况是影响组织的劳动力需求的最为重要的因素</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31137041"/>
                  </a:ext>
                </a:extLst>
              </a:tr>
              <a:tr h="0">
                <a:tc>
                  <a:txBody>
                    <a:bodyPr/>
                    <a:lstStyle/>
                    <a:p>
                      <a:pPr algn="l">
                        <a:lnSpc>
                          <a:spcPct val="150000"/>
                        </a:lnSpc>
                        <a:spcAft>
                          <a:spcPts val="0"/>
                        </a:spcAft>
                      </a:pPr>
                      <a:r>
                        <a:rPr lang="en-US" sz="1800" b="1" kern="0">
                          <a:solidFill>
                            <a:srgbClr val="002060"/>
                          </a:solidFill>
                          <a:effectLst/>
                          <a:latin typeface="黑体" panose="02010609060101010101" pitchFamily="49" charset="-122"/>
                          <a:ea typeface="黑体" panose="02010609060101010101" pitchFamily="49" charset="-122"/>
                        </a:rPr>
                        <a:t>3.</a:t>
                      </a:r>
                      <a:r>
                        <a:rPr lang="zh-CN" sz="1800" b="1" kern="0">
                          <a:solidFill>
                            <a:srgbClr val="002060"/>
                          </a:solidFill>
                          <a:effectLst/>
                          <a:latin typeface="黑体" panose="02010609060101010101" pitchFamily="49" charset="-122"/>
                          <a:ea typeface="黑体" panose="02010609060101010101" pitchFamily="49" charset="-122"/>
                        </a:rPr>
                        <a:t>技术</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组织在未来可能会采用的新技术会影响到组织的人力资源须，影响人力资源的数量和质量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59140184"/>
                  </a:ext>
                </a:extLst>
              </a:tr>
              <a:tr h="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4</a:t>
                      </a:r>
                      <a:r>
                        <a:rPr lang="zh-CN" sz="1800" b="1" kern="0" dirty="0">
                          <a:solidFill>
                            <a:srgbClr val="002060"/>
                          </a:solidFill>
                          <a:effectLst/>
                          <a:latin typeface="黑体" panose="02010609060101010101" pitchFamily="49" charset="-122"/>
                          <a:ea typeface="黑体" panose="02010609060101010101" pitchFamily="49" charset="-122"/>
                        </a:rPr>
                        <a:t>，组织变革</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组织结构的重新调整、流程再造以及业务外包等也会影响组织的人力资源需求</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6323598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4A8C18E-A09D-4AFD-8940-FF7C9BFD6562}"/>
              </a:ext>
            </a:extLst>
          </p:cNvPr>
          <p:cNvSpPr/>
          <p:nvPr/>
        </p:nvSpPr>
        <p:spPr>
          <a:xfrm>
            <a:off x="1040765" y="554734"/>
            <a:ext cx="1462260"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．注意事项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BC16604E-7CC0-42CB-84CA-B6ECD93438E0}"/>
              </a:ext>
            </a:extLst>
          </p:cNvPr>
          <p:cNvGraphicFramePr>
            <a:graphicFrameLocks noGrp="1"/>
          </p:cNvGraphicFramePr>
          <p:nvPr>
            <p:extLst>
              <p:ext uri="{D42A27DB-BD31-4B8C-83A1-F6EECF244321}">
                <p14:modId xmlns:p14="http://schemas.microsoft.com/office/powerpoint/2010/main" val="3854156872"/>
              </p:ext>
            </p:extLst>
          </p:nvPr>
        </p:nvGraphicFramePr>
        <p:xfrm>
          <a:off x="958696" y="1046010"/>
          <a:ext cx="10266073" cy="1170115"/>
        </p:xfrm>
        <a:graphic>
          <a:graphicData uri="http://schemas.openxmlformats.org/drawingml/2006/table">
            <a:tbl>
              <a:tblPr>
                <a:tableStyleId>{5C22544A-7EE6-4342-B048-85BDC9FD1C3A}</a:tableStyleId>
              </a:tblPr>
              <a:tblGrid>
                <a:gridCol w="10266073">
                  <a:extLst>
                    <a:ext uri="{9D8B030D-6E8A-4147-A177-3AD203B41FA5}">
                      <a16:colId xmlns:a16="http://schemas.microsoft.com/office/drawing/2014/main" val="2391395589"/>
                    </a:ext>
                  </a:extLst>
                </a:gridCol>
              </a:tblGrid>
              <a:tr h="0">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关键绩效指标的数量不宜过多。</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同类型职位的关键绩效指标必须保持一致。</a:t>
                      </a: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关键绩效指标要彻底贯彻企业战略重点。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25400354"/>
                  </a:ext>
                </a:extLst>
              </a:tr>
            </a:tbl>
          </a:graphicData>
        </a:graphic>
      </p:graphicFrame>
      <p:sp>
        <p:nvSpPr>
          <p:cNvPr id="8" name="矩形 7">
            <a:extLst>
              <a:ext uri="{FF2B5EF4-FFF2-40B4-BE49-F238E27FC236}">
                <a16:creationId xmlns:a16="http://schemas.microsoft.com/office/drawing/2014/main" id="{86B4E348-CC6A-41B1-BA40-09D13F596973}"/>
              </a:ext>
            </a:extLst>
          </p:cNvPr>
          <p:cNvSpPr/>
          <p:nvPr/>
        </p:nvSpPr>
        <p:spPr>
          <a:xfrm>
            <a:off x="1013654" y="2544473"/>
            <a:ext cx="2159566"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4</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．优势、劣势分析</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736BD3B-2DC7-420B-ABEE-F6A8DDE917C0}"/>
              </a:ext>
            </a:extLst>
          </p:cNvPr>
          <p:cNvGraphicFramePr>
            <a:graphicFrameLocks noGrp="1"/>
          </p:cNvGraphicFramePr>
          <p:nvPr>
            <p:extLst>
              <p:ext uri="{D42A27DB-BD31-4B8C-83A1-F6EECF244321}">
                <p14:modId xmlns:p14="http://schemas.microsoft.com/office/powerpoint/2010/main" val="1950990722"/>
              </p:ext>
            </p:extLst>
          </p:nvPr>
        </p:nvGraphicFramePr>
        <p:xfrm>
          <a:off x="958697" y="3109799"/>
          <a:ext cx="10266072" cy="1517270"/>
        </p:xfrm>
        <a:graphic>
          <a:graphicData uri="http://schemas.openxmlformats.org/drawingml/2006/table">
            <a:tbl>
              <a:tblPr>
                <a:tableStyleId>{5C22544A-7EE6-4342-B048-85BDC9FD1C3A}</a:tableStyleId>
              </a:tblPr>
              <a:tblGrid>
                <a:gridCol w="1546777">
                  <a:extLst>
                    <a:ext uri="{9D8B030D-6E8A-4147-A177-3AD203B41FA5}">
                      <a16:colId xmlns:a16="http://schemas.microsoft.com/office/drawing/2014/main" val="3834416356"/>
                    </a:ext>
                  </a:extLst>
                </a:gridCol>
                <a:gridCol w="8719295">
                  <a:extLst>
                    <a:ext uri="{9D8B030D-6E8A-4147-A177-3AD203B41FA5}">
                      <a16:colId xmlns:a16="http://schemas.microsoft.com/office/drawing/2014/main" val="1958190273"/>
                    </a:ext>
                  </a:extLst>
                </a:gridCol>
              </a:tblGrid>
              <a:tr h="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最大优势</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它将企业绩效指标与企业的战略目标紧密联系在一起，自上而下地确定各个级别的绩效目标，它能够将企业目标和个人目标很好地整合在一起。</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51988025"/>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问题</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对某些职位而言，</a:t>
                      </a:r>
                      <a:r>
                        <a:rPr lang="zh-CN" sz="1800" b="1" u="sng" kern="100" dirty="0">
                          <a:solidFill>
                            <a:srgbClr val="002060"/>
                          </a:solidFill>
                          <a:effectLst/>
                          <a:latin typeface="黑体" panose="02010609060101010101" pitchFamily="49" charset="-122"/>
                          <a:ea typeface="黑体" panose="02010609060101010101" pitchFamily="49" charset="-122"/>
                        </a:rPr>
                        <a:t>设计关键绩效比较困难</a:t>
                      </a:r>
                      <a:r>
                        <a:rPr lang="zh-CN" sz="1800" b="1" kern="100" dirty="0">
                          <a:solidFill>
                            <a:srgbClr val="002060"/>
                          </a:solidFill>
                          <a:effectLst/>
                          <a:latin typeface="黑体" panose="02010609060101010101" pitchFamily="49" charset="-122"/>
                          <a:ea typeface="黑体" panose="02010609060101010101" pitchFamily="49" charset="-122"/>
                        </a:rPr>
                        <a:t>，如</a:t>
                      </a:r>
                      <a:r>
                        <a:rPr lang="zh-CN" sz="1800" b="1" u="sng" kern="100" dirty="0">
                          <a:solidFill>
                            <a:srgbClr val="002060"/>
                          </a:solidFill>
                          <a:effectLst/>
                          <a:latin typeface="黑体" panose="02010609060101010101" pitchFamily="49" charset="-122"/>
                          <a:ea typeface="黑体" panose="02010609060101010101" pitchFamily="49" charset="-122"/>
                        </a:rPr>
                        <a:t>知识型员工。</a:t>
                      </a:r>
                      <a:endParaRPr lang="zh-CN" sz="18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关键绩效指标法</a:t>
                      </a:r>
                      <a:r>
                        <a:rPr lang="zh-CN" sz="1800" b="1" u="sng" kern="100" dirty="0">
                          <a:solidFill>
                            <a:srgbClr val="002060"/>
                          </a:solidFill>
                          <a:effectLst/>
                          <a:latin typeface="黑体" panose="02010609060101010101" pitchFamily="49" charset="-122"/>
                          <a:ea typeface="黑体" panose="02010609060101010101" pitchFamily="49" charset="-122"/>
                        </a:rPr>
                        <a:t>缺少一套完整</a:t>
                      </a:r>
                      <a:r>
                        <a:rPr lang="zh-CN" sz="1800" b="1" kern="100" dirty="0">
                          <a:solidFill>
                            <a:srgbClr val="002060"/>
                          </a:solidFill>
                          <a:effectLst/>
                          <a:latin typeface="黑体" panose="02010609060101010101" pitchFamily="49" charset="-122"/>
                          <a:ea typeface="黑体" panose="02010609060101010101" pitchFamily="49" charset="-122"/>
                        </a:rPr>
                        <a:t>的对操作具有指导意义的</a:t>
                      </a:r>
                      <a:r>
                        <a:rPr lang="zh-CN" sz="1800" b="1" u="sng" kern="100" dirty="0">
                          <a:solidFill>
                            <a:srgbClr val="002060"/>
                          </a:solidFill>
                          <a:effectLst/>
                          <a:latin typeface="黑体" panose="02010609060101010101" pitchFamily="49" charset="-122"/>
                          <a:ea typeface="黑体" panose="02010609060101010101" pitchFamily="49" charset="-122"/>
                        </a:rPr>
                        <a:t>指标框架体系</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852978889"/>
                  </a:ext>
                </a:extLst>
              </a:tr>
            </a:tbl>
          </a:graphicData>
        </a:graphic>
      </p:graphicFrame>
    </p:spTree>
    <p:extLst>
      <p:ext uri="{BB962C8B-B14F-4D97-AF65-F5344CB8AC3E}">
        <p14:creationId xmlns:p14="http://schemas.microsoft.com/office/powerpoint/2010/main" val="1239886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4466E022-2AB0-4891-B7E2-2C39947D514B}"/>
              </a:ext>
            </a:extLst>
          </p:cNvPr>
          <p:cNvSpPr/>
          <p:nvPr/>
        </p:nvSpPr>
        <p:spPr>
          <a:xfrm>
            <a:off x="948546" y="469582"/>
            <a:ext cx="1930337"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21.</a:t>
            </a:r>
            <a:r>
              <a:rPr lang="zh-CN" altLang="zh-CN" b="1" u="sng"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平衡计分卡法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38824A1F-DB96-4BE2-BF6B-E4F0C9354380}"/>
              </a:ext>
            </a:extLst>
          </p:cNvPr>
          <p:cNvSpPr/>
          <p:nvPr/>
        </p:nvSpPr>
        <p:spPr>
          <a:xfrm>
            <a:off x="958698" y="796628"/>
            <a:ext cx="997389"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．概念</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8" name="表格 7">
            <a:extLst>
              <a:ext uri="{FF2B5EF4-FFF2-40B4-BE49-F238E27FC236}">
                <a16:creationId xmlns:a16="http://schemas.microsoft.com/office/drawing/2014/main" id="{F5AD7D87-108A-4642-BB2A-4955DDB0B2F8}"/>
              </a:ext>
            </a:extLst>
          </p:cNvPr>
          <p:cNvGraphicFramePr>
            <a:graphicFrameLocks noGrp="1"/>
          </p:cNvGraphicFramePr>
          <p:nvPr>
            <p:extLst>
              <p:ext uri="{D42A27DB-BD31-4B8C-83A1-F6EECF244321}">
                <p14:modId xmlns:p14="http://schemas.microsoft.com/office/powerpoint/2010/main" val="2466191908"/>
              </p:ext>
            </p:extLst>
          </p:nvPr>
        </p:nvGraphicFramePr>
        <p:xfrm>
          <a:off x="1040764" y="1202717"/>
          <a:ext cx="10516777" cy="758635"/>
        </p:xfrm>
        <a:graphic>
          <a:graphicData uri="http://schemas.openxmlformats.org/drawingml/2006/table">
            <a:tbl>
              <a:tblPr>
                <a:tableStyleId>{5C22544A-7EE6-4342-B048-85BDC9FD1C3A}</a:tableStyleId>
              </a:tblPr>
              <a:tblGrid>
                <a:gridCol w="10516777">
                  <a:extLst>
                    <a:ext uri="{9D8B030D-6E8A-4147-A177-3AD203B41FA5}">
                      <a16:colId xmlns:a16="http://schemas.microsoft.com/office/drawing/2014/main" val="2497124323"/>
                    </a:ext>
                  </a:extLst>
                </a:gridCol>
              </a:tblGrid>
              <a:tr h="0">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平衡计分卡法是一种新型的战略性绩效管理系统和方法，它着眼于公司的长远发展，从</a:t>
                      </a:r>
                      <a:r>
                        <a:rPr lang="zh-CN" sz="1800" b="1" u="sng" kern="100" dirty="0">
                          <a:solidFill>
                            <a:srgbClr val="002060"/>
                          </a:solidFill>
                          <a:effectLst/>
                          <a:latin typeface="黑体" panose="02010609060101010101" pitchFamily="49" charset="-122"/>
                          <a:ea typeface="黑体" panose="02010609060101010101" pitchFamily="49" charset="-122"/>
                        </a:rPr>
                        <a:t>四个角度关注企业的绩效，即财务角度、客户角度、内部流程角度、学习与发展角度。</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03573042"/>
                  </a:ext>
                </a:extLst>
              </a:tr>
            </a:tbl>
          </a:graphicData>
        </a:graphic>
      </p:graphicFrame>
      <p:sp>
        <p:nvSpPr>
          <p:cNvPr id="9" name="矩形 8">
            <a:extLst>
              <a:ext uri="{FF2B5EF4-FFF2-40B4-BE49-F238E27FC236}">
                <a16:creationId xmlns:a16="http://schemas.microsoft.com/office/drawing/2014/main" id="{E8A7808E-D064-4932-8BE4-6E57BCBA4684}"/>
              </a:ext>
            </a:extLst>
          </p:cNvPr>
          <p:cNvSpPr/>
          <p:nvPr/>
        </p:nvSpPr>
        <p:spPr>
          <a:xfrm>
            <a:off x="958698" y="1919605"/>
            <a:ext cx="2608406"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．设计流程和注意事项</a:t>
            </a:r>
            <a:endParaRPr lang="zh-CN" altLang="zh-CN" sz="1600" b="1"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0FC5B8C0-03BA-4186-9D2E-0CE9526BB9B4}"/>
              </a:ext>
            </a:extLst>
          </p:cNvPr>
          <p:cNvGraphicFramePr>
            <a:graphicFrameLocks noGrp="1"/>
          </p:cNvGraphicFramePr>
          <p:nvPr>
            <p:extLst>
              <p:ext uri="{D42A27DB-BD31-4B8C-83A1-F6EECF244321}">
                <p14:modId xmlns:p14="http://schemas.microsoft.com/office/powerpoint/2010/main" val="2393962595"/>
              </p:ext>
            </p:extLst>
          </p:nvPr>
        </p:nvGraphicFramePr>
        <p:xfrm>
          <a:off x="1040765" y="2379987"/>
          <a:ext cx="10516778" cy="4007612"/>
        </p:xfrm>
        <a:graphic>
          <a:graphicData uri="http://schemas.openxmlformats.org/drawingml/2006/table">
            <a:tbl>
              <a:tblPr>
                <a:tableStyleId>{5C22544A-7EE6-4342-B048-85BDC9FD1C3A}</a:tableStyleId>
              </a:tblPr>
              <a:tblGrid>
                <a:gridCol w="956711">
                  <a:extLst>
                    <a:ext uri="{9D8B030D-6E8A-4147-A177-3AD203B41FA5}">
                      <a16:colId xmlns:a16="http://schemas.microsoft.com/office/drawing/2014/main" val="1844576423"/>
                    </a:ext>
                  </a:extLst>
                </a:gridCol>
                <a:gridCol w="9560067">
                  <a:extLst>
                    <a:ext uri="{9D8B030D-6E8A-4147-A177-3AD203B41FA5}">
                      <a16:colId xmlns:a16="http://schemas.microsoft.com/office/drawing/2014/main" val="3254875074"/>
                    </a:ext>
                  </a:extLst>
                </a:gridCol>
              </a:tblGrid>
              <a:tr h="0">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设计流程</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just">
                        <a:lnSpc>
                          <a:spcPct val="150000"/>
                        </a:lnSpc>
                        <a:spcAft>
                          <a:spcPts val="0"/>
                        </a:spcAft>
                        <a:buFont typeface="+mj-lt"/>
                        <a:buAutoNum type="arabicParenBoth"/>
                      </a:pPr>
                      <a:r>
                        <a:rPr lang="zh-CN" sz="1500" b="1" kern="100" dirty="0">
                          <a:solidFill>
                            <a:srgbClr val="002060"/>
                          </a:solidFill>
                          <a:effectLst/>
                          <a:latin typeface="黑体" panose="02010609060101010101" pitchFamily="49" charset="-122"/>
                          <a:ea typeface="黑体" panose="02010609060101010101" pitchFamily="49" charset="-122"/>
                        </a:rPr>
                        <a:t>审视企业战略和竞争目标：是设计平衡计分卡法指标体系的</a:t>
                      </a:r>
                      <a:r>
                        <a:rPr lang="zh-CN" sz="1500" b="1" u="sng" kern="100" dirty="0">
                          <a:solidFill>
                            <a:srgbClr val="002060"/>
                          </a:solidFill>
                          <a:effectLst/>
                          <a:latin typeface="黑体" panose="02010609060101010101" pitchFamily="49" charset="-122"/>
                          <a:ea typeface="黑体" panose="02010609060101010101" pitchFamily="49" charset="-122"/>
                        </a:rPr>
                        <a:t>基本出发点</a:t>
                      </a:r>
                      <a:r>
                        <a:rPr lang="zh-CN" sz="1500" b="1" kern="100" dirty="0">
                          <a:solidFill>
                            <a:srgbClr val="002060"/>
                          </a:solidFill>
                          <a:effectLst/>
                          <a:latin typeface="黑体" panose="02010609060101010101" pitchFamily="49" charset="-122"/>
                          <a:ea typeface="黑体" panose="02010609060101010101" pitchFamily="49" charset="-122"/>
                        </a:rPr>
                        <a:t>。</a:t>
                      </a:r>
                    </a:p>
                    <a:p>
                      <a:pPr marL="342900" lvl="0" indent="-342900" algn="just">
                        <a:lnSpc>
                          <a:spcPct val="150000"/>
                        </a:lnSpc>
                        <a:spcAft>
                          <a:spcPts val="0"/>
                        </a:spcAft>
                        <a:buFont typeface="+mj-lt"/>
                        <a:buAutoNum type="arabicParenBoth"/>
                      </a:pPr>
                      <a:r>
                        <a:rPr lang="zh-CN" sz="1500" b="1" kern="100" dirty="0">
                          <a:solidFill>
                            <a:srgbClr val="002060"/>
                          </a:solidFill>
                          <a:effectLst/>
                          <a:latin typeface="黑体" panose="02010609060101010101" pitchFamily="49" charset="-122"/>
                          <a:ea typeface="黑体" panose="02010609060101010101" pitchFamily="49" charset="-122"/>
                        </a:rPr>
                        <a:t>设立绩效指标</a:t>
                      </a:r>
                    </a:p>
                    <a:p>
                      <a:pPr marL="342900" lvl="0" indent="-342900" algn="just">
                        <a:lnSpc>
                          <a:spcPct val="150000"/>
                        </a:lnSpc>
                        <a:spcAft>
                          <a:spcPts val="0"/>
                        </a:spcAft>
                        <a:buFont typeface="+mj-lt"/>
                        <a:buAutoNum type="arabicParenBoth"/>
                      </a:pPr>
                      <a:r>
                        <a:rPr lang="zh-CN" sz="1500" b="1" kern="100" dirty="0">
                          <a:solidFill>
                            <a:srgbClr val="002060"/>
                          </a:solidFill>
                          <a:effectLst/>
                          <a:latin typeface="黑体" panose="02010609060101010101" pitchFamily="49" charset="-122"/>
                          <a:ea typeface="黑体" panose="02010609060101010101" pitchFamily="49" charset="-122"/>
                        </a:rPr>
                        <a:t>开发各级平衡计分卡</a:t>
                      </a:r>
                    </a:p>
                    <a:p>
                      <a:pPr marL="342900" lvl="0" indent="-342900" algn="just">
                        <a:lnSpc>
                          <a:spcPct val="150000"/>
                        </a:lnSpc>
                        <a:spcAft>
                          <a:spcPts val="0"/>
                        </a:spcAft>
                        <a:buFont typeface="+mj-lt"/>
                        <a:buAutoNum type="arabicParenBoth"/>
                      </a:pPr>
                      <a:r>
                        <a:rPr lang="zh-CN" sz="1500" b="1" kern="100" dirty="0">
                          <a:solidFill>
                            <a:srgbClr val="002060"/>
                          </a:solidFill>
                          <a:effectLst/>
                          <a:latin typeface="黑体" panose="02010609060101010101" pitchFamily="49" charset="-122"/>
                          <a:ea typeface="黑体" panose="02010609060101010101" pitchFamily="49" charset="-122"/>
                        </a:rPr>
                        <a:t>设定各级指标的评估标准</a:t>
                      </a:r>
                    </a:p>
                    <a:p>
                      <a:pPr marL="342900" lvl="0" indent="-342900" algn="just">
                        <a:lnSpc>
                          <a:spcPct val="150000"/>
                        </a:lnSpc>
                        <a:spcAft>
                          <a:spcPts val="0"/>
                        </a:spcAft>
                        <a:buFont typeface="+mj-lt"/>
                        <a:buAutoNum type="arabicParenBoth"/>
                      </a:pPr>
                      <a:r>
                        <a:rPr lang="zh-CN" sz="1500" b="1" kern="100" dirty="0">
                          <a:solidFill>
                            <a:srgbClr val="002060"/>
                          </a:solidFill>
                          <a:effectLst/>
                          <a:latin typeface="黑体" panose="02010609060101010101" pitchFamily="49" charset="-122"/>
                          <a:ea typeface="黑体" panose="02010609060101010101" pitchFamily="49" charset="-122"/>
                        </a:rPr>
                        <a:t>进行绩效考核</a:t>
                      </a:r>
                    </a:p>
                    <a:p>
                      <a:pPr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rPr>
                        <a:t>(6)</a:t>
                      </a:r>
                      <a:r>
                        <a:rPr lang="zh-CN" sz="1500" b="1" kern="100" dirty="0">
                          <a:solidFill>
                            <a:srgbClr val="002060"/>
                          </a:solidFill>
                          <a:effectLst/>
                          <a:latin typeface="黑体" panose="02010609060101010101" pitchFamily="49" charset="-122"/>
                          <a:ea typeface="黑体" panose="02010609060101010101" pitchFamily="49" charset="-122"/>
                        </a:rPr>
                        <a:t>分析考核结果并修正指标及标准</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40747029"/>
                  </a:ext>
                </a:extLst>
              </a:tr>
              <a:tr h="0">
                <a:tc>
                  <a:txBody>
                    <a:bodyPr/>
                    <a:lstStyle/>
                    <a:p>
                      <a:pPr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注意事项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0" lvl="0" indent="0" algn="just">
                        <a:lnSpc>
                          <a:spcPct val="150000"/>
                        </a:lnSpc>
                        <a:spcAft>
                          <a:spcPts val="0"/>
                        </a:spcAft>
                        <a:buFont typeface="+mj-lt"/>
                        <a:buNone/>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1</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高层管理者需要积极参与平衡计分卡的实施，多与下级进行沟通。</a:t>
                      </a:r>
                    </a:p>
                    <a:p>
                      <a:pPr marL="0" lvl="0" indent="0" algn="just">
                        <a:lnSpc>
                          <a:spcPct val="150000"/>
                        </a:lnSpc>
                        <a:spcAft>
                          <a:spcPts val="0"/>
                        </a:spcAft>
                        <a:buFont typeface="+mj-lt"/>
                        <a:buNone/>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2</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防止平衡计分卡使用目的的单一。平衡计分卡法除了是一种绩效考核的方法外，还是一种战略管理的工具。它的首要价值在于保证绩效评估体系能够支撑战略目标的达成。</a:t>
                      </a:r>
                    </a:p>
                    <a:p>
                      <a:pPr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3</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要谨慎选择考核指标：要能够正确反映企业的战略目标，要能够客观、可量化。同时，指标的数量也不宜过多。</a:t>
                      </a:r>
                    </a:p>
                    <a:p>
                      <a:pPr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4</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要充分重视平衡计分卡法实施的连续性和持久性。</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83252755"/>
                  </a:ext>
                </a:extLst>
              </a:tr>
            </a:tbl>
          </a:graphicData>
        </a:graphic>
      </p:graphicFrame>
    </p:spTree>
    <p:extLst>
      <p:ext uri="{BB962C8B-B14F-4D97-AF65-F5344CB8AC3E}">
        <p14:creationId xmlns:p14="http://schemas.microsoft.com/office/powerpoint/2010/main" val="30795750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90BE327-B696-435C-94B3-1B0FE5D8AC0B}"/>
              </a:ext>
            </a:extLst>
          </p:cNvPr>
          <p:cNvSpPr/>
          <p:nvPr/>
        </p:nvSpPr>
        <p:spPr>
          <a:xfrm>
            <a:off x="871014" y="656409"/>
            <a:ext cx="2159566" cy="460382"/>
          </a:xfrm>
          <a:prstGeom prst="rect">
            <a:avLst/>
          </a:prstGeom>
        </p:spPr>
        <p:txBody>
          <a:bodyPr wrap="none">
            <a:spAutoFit/>
          </a:bodyPr>
          <a:lstStyle/>
          <a:p>
            <a:pPr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．优势、劣势分析</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E6E2F343-B1B7-4A69-950A-6F4F6616E2E2}"/>
              </a:ext>
            </a:extLst>
          </p:cNvPr>
          <p:cNvGraphicFramePr>
            <a:graphicFrameLocks noGrp="1"/>
          </p:cNvGraphicFramePr>
          <p:nvPr>
            <p:extLst>
              <p:ext uri="{D42A27DB-BD31-4B8C-83A1-F6EECF244321}">
                <p14:modId xmlns:p14="http://schemas.microsoft.com/office/powerpoint/2010/main" val="3817812903"/>
              </p:ext>
            </p:extLst>
          </p:nvPr>
        </p:nvGraphicFramePr>
        <p:xfrm>
          <a:off x="871014" y="1161163"/>
          <a:ext cx="10786369" cy="2751710"/>
        </p:xfrm>
        <a:graphic>
          <a:graphicData uri="http://schemas.openxmlformats.org/drawingml/2006/table">
            <a:tbl>
              <a:tblPr>
                <a:tableStyleId>{5C22544A-7EE6-4342-B048-85BDC9FD1C3A}</a:tableStyleId>
              </a:tblPr>
              <a:tblGrid>
                <a:gridCol w="1036615">
                  <a:extLst>
                    <a:ext uri="{9D8B030D-6E8A-4147-A177-3AD203B41FA5}">
                      <a16:colId xmlns:a16="http://schemas.microsoft.com/office/drawing/2014/main" val="3005108775"/>
                    </a:ext>
                  </a:extLst>
                </a:gridCol>
                <a:gridCol w="9749754">
                  <a:extLst>
                    <a:ext uri="{9D8B030D-6E8A-4147-A177-3AD203B41FA5}">
                      <a16:colId xmlns:a16="http://schemas.microsoft.com/office/drawing/2014/main" val="3603399654"/>
                    </a:ext>
                  </a:extLst>
                </a:gridCol>
              </a:tblGrid>
              <a:tr h="0">
                <a:tc>
                  <a:txBody>
                    <a:bodyPr/>
                    <a:lstStyle/>
                    <a:p>
                      <a:pPr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优势</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u="sng" kern="100">
                          <a:solidFill>
                            <a:srgbClr val="002060"/>
                          </a:solidFill>
                          <a:effectLst/>
                          <a:latin typeface="黑体" panose="02010609060101010101" pitchFamily="49" charset="-122"/>
                          <a:ea typeface="黑体" panose="02010609060101010101" pitchFamily="49" charset="-122"/>
                        </a:rPr>
                        <a:t>消除了财务指标一统天下的局面</a:t>
                      </a:r>
                      <a:r>
                        <a:rPr lang="zh-CN" sz="1800" b="1" kern="100">
                          <a:solidFill>
                            <a:srgbClr val="002060"/>
                          </a:solidFill>
                          <a:effectLst/>
                          <a:latin typeface="黑体" panose="02010609060101010101" pitchFamily="49" charset="-122"/>
                          <a:ea typeface="黑体" panose="02010609060101010101" pitchFamily="49" charset="-122"/>
                        </a:rPr>
                        <a:t>，将客户角度、内部流程角度、学习与发展角度的目标纳入评估体系，为企业的长远发展打下基础。</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u="sng" kern="100">
                          <a:solidFill>
                            <a:srgbClr val="002060"/>
                          </a:solidFill>
                          <a:effectLst/>
                          <a:latin typeface="黑体" panose="02010609060101010101" pitchFamily="49" charset="-122"/>
                          <a:ea typeface="黑体" panose="02010609060101010101" pitchFamily="49" charset="-122"/>
                        </a:rPr>
                        <a:t>从企业的战略层次考虑问题</a:t>
                      </a:r>
                      <a:r>
                        <a:rPr lang="zh-CN" sz="1800" b="1" kern="100">
                          <a:solidFill>
                            <a:srgbClr val="002060"/>
                          </a:solidFill>
                          <a:effectLst/>
                          <a:latin typeface="黑体" panose="02010609060101010101" pitchFamily="49" charset="-122"/>
                          <a:ea typeface="黑体" panose="02010609060101010101" pitchFamily="49" charset="-122"/>
                        </a:rPr>
                        <a:t>，并揭示了四个考核角度之间的因果关系，</a:t>
                      </a:r>
                      <a:r>
                        <a:rPr lang="zh-CN" sz="1800" b="1" u="sng" kern="100">
                          <a:solidFill>
                            <a:srgbClr val="002060"/>
                          </a:solidFill>
                          <a:effectLst/>
                          <a:latin typeface="黑体" panose="02010609060101010101" pitchFamily="49" charset="-122"/>
                          <a:ea typeface="黑体" panose="02010609060101010101" pitchFamily="49" charset="-122"/>
                        </a:rPr>
                        <a:t>发展了战略管理系统</a:t>
                      </a:r>
                      <a:r>
                        <a:rPr lang="zh-CN" sz="1800" b="1" kern="10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 </a:t>
                      </a:r>
                      <a:r>
                        <a:rPr lang="zh-CN" sz="1800" b="1" u="sng" kern="100">
                          <a:solidFill>
                            <a:srgbClr val="002060"/>
                          </a:solidFill>
                          <a:effectLst/>
                          <a:latin typeface="黑体" panose="02010609060101010101" pitchFamily="49" charset="-122"/>
                          <a:ea typeface="黑体" panose="02010609060101010101" pitchFamily="49" charset="-122"/>
                        </a:rPr>
                        <a:t>实现了评估系统与控制系统的结合</a:t>
                      </a:r>
                      <a:r>
                        <a:rPr lang="zh-CN" sz="1800" b="1" kern="100">
                          <a:solidFill>
                            <a:srgbClr val="002060"/>
                          </a:solidFill>
                          <a:effectLst/>
                          <a:latin typeface="黑体" panose="02010609060101010101" pitchFamily="49" charset="-122"/>
                          <a:ea typeface="黑体" panose="02010609060101010101" pitchFamily="49" charset="-122"/>
                        </a:rPr>
                        <a:t>。</a:t>
                      </a:r>
                    </a:p>
                    <a:p>
                      <a:pPr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 </a:t>
                      </a:r>
                      <a:r>
                        <a:rPr lang="zh-CN" sz="1800" b="1" kern="100">
                          <a:solidFill>
                            <a:srgbClr val="002060"/>
                          </a:solidFill>
                          <a:effectLst/>
                          <a:latin typeface="黑体" panose="02010609060101010101" pitchFamily="49" charset="-122"/>
                          <a:ea typeface="黑体" panose="02010609060101010101" pitchFamily="49" charset="-122"/>
                        </a:rPr>
                        <a:t>平衡计分卡法迫使管理者将所有的重要绩效指标放在一起综合考虑，</a:t>
                      </a:r>
                      <a:r>
                        <a:rPr lang="zh-CN" sz="1800" b="1" u="sng" kern="100">
                          <a:solidFill>
                            <a:srgbClr val="002060"/>
                          </a:solidFill>
                          <a:effectLst/>
                          <a:latin typeface="黑体" panose="02010609060101010101" pitchFamily="49" charset="-122"/>
                          <a:ea typeface="黑体" panose="02010609060101010101" pitchFamily="49" charset="-122"/>
                        </a:rPr>
                        <a:t>提高了企业发展的协调性。</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665641257"/>
                  </a:ext>
                </a:extLst>
              </a:tr>
              <a:tr h="0">
                <a:tc>
                  <a:txBody>
                    <a:bodyPr/>
                    <a:lstStyle/>
                    <a:p>
                      <a:pPr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劣势</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实施成本很高</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32307962"/>
                  </a:ext>
                </a:extLst>
              </a:tr>
            </a:tbl>
          </a:graphicData>
        </a:graphic>
      </p:graphicFrame>
    </p:spTree>
    <p:extLst>
      <p:ext uri="{BB962C8B-B14F-4D97-AF65-F5344CB8AC3E}">
        <p14:creationId xmlns:p14="http://schemas.microsoft.com/office/powerpoint/2010/main" val="3646159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7081B40-DD32-42A5-9576-1903F246BB42}"/>
              </a:ext>
            </a:extLst>
          </p:cNvPr>
          <p:cNvSpPr/>
          <p:nvPr/>
        </p:nvSpPr>
        <p:spPr>
          <a:xfrm>
            <a:off x="649906" y="469582"/>
            <a:ext cx="4059125"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绩效反馈面谈的目的和操作流程</a:t>
            </a:r>
            <a:endParaRPr lang="zh-CN" altLang="zh-CN" sz="1600" b="1"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7" name="矩形 6">
            <a:extLst>
              <a:ext uri="{FF2B5EF4-FFF2-40B4-BE49-F238E27FC236}">
                <a16:creationId xmlns:a16="http://schemas.microsoft.com/office/drawing/2014/main" id="{8514D1B7-13CA-4B2B-AA21-0C918777331E}"/>
              </a:ext>
            </a:extLst>
          </p:cNvPr>
          <p:cNvSpPr/>
          <p:nvPr/>
        </p:nvSpPr>
        <p:spPr>
          <a:xfrm>
            <a:off x="979805" y="925365"/>
            <a:ext cx="3789820" cy="369332"/>
          </a:xfrm>
          <a:prstGeom prst="rect">
            <a:avLst/>
          </a:prstGeom>
        </p:spPr>
        <p:txBody>
          <a:bodyPr wrap="none">
            <a:spAutoFit/>
          </a:bodyPr>
          <a:lstStyle/>
          <a:p>
            <a:r>
              <a:rPr lang="en-US" altLang="zh-CN" b="1" kern="100" dirty="0">
                <a:solidFill>
                  <a:srgbClr val="002060"/>
                </a:solidFill>
                <a:latin typeface="黑体" panose="02010609060101010101" pitchFamily="49" charset="-122"/>
                <a:ea typeface="黑体" panose="02010609060101010101" pitchFamily="49" charset="-122"/>
              </a:rPr>
              <a:t>1. </a:t>
            </a:r>
            <a:r>
              <a:rPr lang="zh-CN" altLang="zh-CN" b="1" kern="100" dirty="0">
                <a:solidFill>
                  <a:srgbClr val="002060"/>
                </a:solidFill>
                <a:latin typeface="黑体" panose="02010609060101010101" pitchFamily="49" charset="-122"/>
                <a:ea typeface="黑体" panose="02010609060101010101" pitchFamily="49" charset="-122"/>
                <a:cs typeface="Times New Roman" panose="02020603050405020304" pitchFamily="18" charset="0"/>
              </a:rPr>
              <a:t>绩效反馈面谈的目的和操作流程</a:t>
            </a:r>
            <a:endParaRPr lang="zh-CN" altLang="en-US" b="1" dirty="0">
              <a:solidFill>
                <a:srgbClr val="002060"/>
              </a:solidFill>
              <a:latin typeface="黑体" panose="02010609060101010101" pitchFamily="49" charset="-122"/>
              <a:ea typeface="黑体" panose="02010609060101010101" pitchFamily="49" charset="-122"/>
            </a:endParaRPr>
          </a:p>
        </p:txBody>
      </p:sp>
      <p:graphicFrame>
        <p:nvGraphicFramePr>
          <p:cNvPr id="8" name="表格 7">
            <a:extLst>
              <a:ext uri="{FF2B5EF4-FFF2-40B4-BE49-F238E27FC236}">
                <a16:creationId xmlns:a16="http://schemas.microsoft.com/office/drawing/2014/main" id="{740BE4EF-9B84-45A6-93BF-3B20DFF30456}"/>
              </a:ext>
            </a:extLst>
          </p:cNvPr>
          <p:cNvGraphicFramePr>
            <a:graphicFrameLocks noGrp="1"/>
          </p:cNvGraphicFramePr>
          <p:nvPr>
            <p:extLst>
              <p:ext uri="{D42A27DB-BD31-4B8C-83A1-F6EECF244321}">
                <p14:modId xmlns:p14="http://schemas.microsoft.com/office/powerpoint/2010/main" val="2889872209"/>
              </p:ext>
            </p:extLst>
          </p:nvPr>
        </p:nvGraphicFramePr>
        <p:xfrm>
          <a:off x="731837" y="1348576"/>
          <a:ext cx="11000528" cy="4997770"/>
        </p:xfrm>
        <a:graphic>
          <a:graphicData uri="http://schemas.openxmlformats.org/drawingml/2006/table">
            <a:tbl>
              <a:tblPr>
                <a:tableStyleId>{5C22544A-7EE6-4342-B048-85BDC9FD1C3A}</a:tableStyleId>
              </a:tblPr>
              <a:tblGrid>
                <a:gridCol w="1101926">
                  <a:extLst>
                    <a:ext uri="{9D8B030D-6E8A-4147-A177-3AD203B41FA5}">
                      <a16:colId xmlns:a16="http://schemas.microsoft.com/office/drawing/2014/main" val="357947843"/>
                    </a:ext>
                  </a:extLst>
                </a:gridCol>
                <a:gridCol w="1340528">
                  <a:extLst>
                    <a:ext uri="{9D8B030D-6E8A-4147-A177-3AD203B41FA5}">
                      <a16:colId xmlns:a16="http://schemas.microsoft.com/office/drawing/2014/main" val="1323254082"/>
                    </a:ext>
                  </a:extLst>
                </a:gridCol>
                <a:gridCol w="8558074">
                  <a:extLst>
                    <a:ext uri="{9D8B030D-6E8A-4147-A177-3AD203B41FA5}">
                      <a16:colId xmlns:a16="http://schemas.microsoft.com/office/drawing/2014/main" val="2214274441"/>
                    </a:ext>
                  </a:extLst>
                </a:gridCol>
              </a:tblGrid>
              <a:tr h="917490">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目的</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gridSpan="2">
                  <a:txBody>
                    <a:bodyPr/>
                    <a:lstStyle/>
                    <a:p>
                      <a:pPr indent="266700" algn="just">
                        <a:lnSpc>
                          <a:spcPct val="150000"/>
                        </a:lnSpc>
                        <a:spcAft>
                          <a:spcPts val="0"/>
                        </a:spcAft>
                      </a:pPr>
                      <a:r>
                        <a:rPr lang="zh-CN" sz="1200" b="1" kern="100" dirty="0">
                          <a:solidFill>
                            <a:srgbClr val="002060"/>
                          </a:solidFill>
                          <a:effectLst/>
                          <a:latin typeface="黑体" panose="02010609060101010101" pitchFamily="49" charset="-122"/>
                          <a:ea typeface="黑体" panose="02010609060101010101" pitchFamily="49" charset="-122"/>
                        </a:rPr>
                        <a:t>（</a:t>
                      </a:r>
                      <a:r>
                        <a:rPr lang="en-US" sz="1200" b="1" kern="100" dirty="0">
                          <a:solidFill>
                            <a:srgbClr val="002060"/>
                          </a:solidFill>
                          <a:effectLst/>
                          <a:latin typeface="黑体" panose="02010609060101010101" pitchFamily="49" charset="-122"/>
                          <a:ea typeface="黑体" panose="02010609060101010101" pitchFamily="49" charset="-122"/>
                        </a:rPr>
                        <a:t>1</a:t>
                      </a:r>
                      <a:r>
                        <a:rPr lang="zh-CN" sz="1200" b="1" kern="100" dirty="0">
                          <a:solidFill>
                            <a:srgbClr val="002060"/>
                          </a:solidFill>
                          <a:effectLst/>
                          <a:latin typeface="黑体" panose="02010609060101010101" pitchFamily="49" charset="-122"/>
                          <a:ea typeface="黑体" panose="02010609060101010101" pitchFamily="49" charset="-122"/>
                        </a:rPr>
                        <a:t>）向员工反馈绩效考核</a:t>
                      </a:r>
                      <a:r>
                        <a:rPr lang="zh-CN" sz="1200" b="1" u="sng" kern="100" dirty="0">
                          <a:solidFill>
                            <a:srgbClr val="002060"/>
                          </a:solidFill>
                          <a:effectLst/>
                          <a:latin typeface="黑体" panose="02010609060101010101" pitchFamily="49" charset="-122"/>
                          <a:ea typeface="黑体" panose="02010609060101010101" pitchFamily="49" charset="-122"/>
                        </a:rPr>
                        <a:t>结果</a:t>
                      </a:r>
                      <a:endParaRPr lang="zh-CN" sz="12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dirty="0">
                          <a:solidFill>
                            <a:srgbClr val="002060"/>
                          </a:solidFill>
                          <a:effectLst/>
                          <a:latin typeface="黑体" panose="02010609060101010101" pitchFamily="49" charset="-122"/>
                          <a:ea typeface="黑体" panose="02010609060101010101" pitchFamily="49" charset="-122"/>
                        </a:rPr>
                        <a:t>（</a:t>
                      </a:r>
                      <a:r>
                        <a:rPr lang="en-US" sz="1200" b="1" kern="100" dirty="0">
                          <a:solidFill>
                            <a:srgbClr val="002060"/>
                          </a:solidFill>
                          <a:effectLst/>
                          <a:latin typeface="黑体" panose="02010609060101010101" pitchFamily="49" charset="-122"/>
                          <a:ea typeface="黑体" panose="02010609060101010101" pitchFamily="49" charset="-122"/>
                        </a:rPr>
                        <a:t>2</a:t>
                      </a:r>
                      <a:r>
                        <a:rPr lang="zh-CN" sz="1200" b="1" kern="100" dirty="0">
                          <a:solidFill>
                            <a:srgbClr val="002060"/>
                          </a:solidFill>
                          <a:effectLst/>
                          <a:latin typeface="黑体" panose="02010609060101010101" pitchFamily="49" charset="-122"/>
                          <a:ea typeface="黑体" panose="02010609060101010101" pitchFamily="49" charset="-122"/>
                        </a:rPr>
                        <a:t>）向员工传递组织远景</a:t>
                      </a:r>
                      <a:r>
                        <a:rPr lang="zh-CN" sz="1200" b="1" u="sng" kern="100" dirty="0">
                          <a:solidFill>
                            <a:srgbClr val="002060"/>
                          </a:solidFill>
                          <a:effectLst/>
                          <a:latin typeface="黑体" panose="02010609060101010101" pitchFamily="49" charset="-122"/>
                          <a:ea typeface="黑体" panose="02010609060101010101" pitchFamily="49" charset="-122"/>
                        </a:rPr>
                        <a:t>目标</a:t>
                      </a:r>
                      <a:endParaRPr lang="zh-CN" sz="12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dirty="0">
                          <a:solidFill>
                            <a:srgbClr val="002060"/>
                          </a:solidFill>
                          <a:effectLst/>
                          <a:latin typeface="黑体" panose="02010609060101010101" pitchFamily="49" charset="-122"/>
                          <a:ea typeface="黑体" panose="02010609060101010101" pitchFamily="49" charset="-122"/>
                        </a:rPr>
                        <a:t>（</a:t>
                      </a:r>
                      <a:r>
                        <a:rPr lang="en-US" sz="1200" b="1" kern="100" dirty="0">
                          <a:solidFill>
                            <a:srgbClr val="002060"/>
                          </a:solidFill>
                          <a:effectLst/>
                          <a:latin typeface="黑体" panose="02010609060101010101" pitchFamily="49" charset="-122"/>
                          <a:ea typeface="黑体" panose="02010609060101010101" pitchFamily="49" charset="-122"/>
                        </a:rPr>
                        <a:t>3</a:t>
                      </a:r>
                      <a:r>
                        <a:rPr lang="zh-CN" sz="1200" b="1" kern="100" dirty="0">
                          <a:solidFill>
                            <a:srgbClr val="002060"/>
                          </a:solidFill>
                          <a:effectLst/>
                          <a:latin typeface="黑体" panose="02010609060101010101" pitchFamily="49" charset="-122"/>
                          <a:ea typeface="黑体" panose="02010609060101010101" pitchFamily="49" charset="-122"/>
                        </a:rPr>
                        <a:t>）弄清员工绩效</a:t>
                      </a:r>
                      <a:r>
                        <a:rPr lang="zh-CN" sz="1200" b="1" u="sng" kern="100" dirty="0">
                          <a:solidFill>
                            <a:srgbClr val="002060"/>
                          </a:solidFill>
                          <a:effectLst/>
                          <a:latin typeface="黑体" panose="02010609060101010101" pitchFamily="49" charset="-122"/>
                          <a:ea typeface="黑体" panose="02010609060101010101" pitchFamily="49" charset="-122"/>
                        </a:rPr>
                        <a:t>不合格的原因</a:t>
                      </a:r>
                      <a:endParaRPr lang="zh-CN" sz="1200" b="1" kern="100" dirty="0">
                        <a:solidFill>
                          <a:srgbClr val="002060"/>
                        </a:solidFill>
                        <a:effectLst/>
                        <a:latin typeface="黑体" panose="02010609060101010101" pitchFamily="49" charset="-122"/>
                        <a:ea typeface="黑体" panose="02010609060101010101" pitchFamily="49" charset="-122"/>
                      </a:endParaRPr>
                    </a:p>
                    <a:p>
                      <a:pPr marL="0" lvl="0" indent="0" algn="just">
                        <a:lnSpc>
                          <a:spcPct val="150000"/>
                        </a:lnSpc>
                        <a:spcAft>
                          <a:spcPts val="0"/>
                        </a:spcAft>
                        <a:buFont typeface="+mj-lt"/>
                        <a:buNone/>
                      </a:pPr>
                      <a:r>
                        <a:rPr lang="zh-CN" altLang="en-US" sz="1200" b="1" kern="100" dirty="0">
                          <a:solidFill>
                            <a:srgbClr val="002060"/>
                          </a:solidFill>
                          <a:effectLst/>
                          <a:latin typeface="黑体" panose="02010609060101010101" pitchFamily="49" charset="-122"/>
                          <a:ea typeface="黑体" panose="02010609060101010101" pitchFamily="49" charset="-122"/>
                        </a:rPr>
                        <a:t>    （</a:t>
                      </a:r>
                      <a:r>
                        <a:rPr lang="en-US" altLang="zh-CN" sz="1200" b="1" kern="100" dirty="0">
                          <a:solidFill>
                            <a:srgbClr val="002060"/>
                          </a:solidFill>
                          <a:effectLst/>
                          <a:latin typeface="黑体" panose="02010609060101010101" pitchFamily="49" charset="-122"/>
                          <a:ea typeface="黑体" panose="02010609060101010101" pitchFamily="49" charset="-122"/>
                        </a:rPr>
                        <a:t>4</a:t>
                      </a:r>
                      <a:r>
                        <a:rPr lang="zh-CN" altLang="en-US" sz="1200" b="1" kern="100" dirty="0">
                          <a:solidFill>
                            <a:srgbClr val="002060"/>
                          </a:solidFill>
                          <a:effectLst/>
                          <a:latin typeface="黑体" panose="02010609060101010101" pitchFamily="49" charset="-122"/>
                          <a:ea typeface="黑体" panose="02010609060101010101" pitchFamily="49" charset="-122"/>
                        </a:rPr>
                        <a:t>）</a:t>
                      </a:r>
                      <a:r>
                        <a:rPr lang="zh-CN" sz="1200" b="1" kern="100" dirty="0">
                          <a:solidFill>
                            <a:srgbClr val="002060"/>
                          </a:solidFill>
                          <a:effectLst/>
                          <a:latin typeface="黑体" panose="02010609060101010101" pitchFamily="49" charset="-122"/>
                          <a:ea typeface="黑体" panose="02010609060101010101" pitchFamily="49" charset="-122"/>
                        </a:rPr>
                        <a:t>为下一个绩效周期工作的展开</a:t>
                      </a:r>
                      <a:r>
                        <a:rPr lang="zh-CN" sz="1200" b="1" u="sng" kern="100" dirty="0">
                          <a:solidFill>
                            <a:srgbClr val="002060"/>
                          </a:solidFill>
                          <a:effectLst/>
                          <a:latin typeface="黑体" panose="02010609060101010101" pitchFamily="49" charset="-122"/>
                          <a:ea typeface="黑体" panose="02010609060101010101" pitchFamily="49" charset="-122"/>
                        </a:rPr>
                        <a:t>做好准备</a:t>
                      </a:r>
                      <a:endParaRPr lang="zh-CN" sz="12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hMerge="1">
                  <a:txBody>
                    <a:bodyPr/>
                    <a:lstStyle/>
                    <a:p>
                      <a:endParaRPr lang="zh-CN" altLang="en-US"/>
                    </a:p>
                  </a:txBody>
                  <a:tcPr/>
                </a:tc>
                <a:extLst>
                  <a:ext uri="{0D108BD9-81ED-4DB2-BD59-A6C34878D82A}">
                    <a16:rowId xmlns:a16="http://schemas.microsoft.com/office/drawing/2014/main" val="1783904493"/>
                  </a:ext>
                </a:extLst>
              </a:tr>
              <a:tr h="681380">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作用</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gridSpan="2">
                  <a:txBody>
                    <a:bodyPr/>
                    <a:lstStyle/>
                    <a:p>
                      <a:pPr indent="266700" algn="just">
                        <a:lnSpc>
                          <a:spcPct val="150000"/>
                        </a:lnSpc>
                        <a:spcAft>
                          <a:spcPts val="0"/>
                        </a:spcAft>
                      </a:pPr>
                      <a:r>
                        <a:rPr lang="en-US" sz="1200" b="1" kern="100" dirty="0">
                          <a:solidFill>
                            <a:srgbClr val="002060"/>
                          </a:solidFill>
                          <a:effectLst/>
                          <a:latin typeface="黑体" panose="02010609060101010101" pitchFamily="49" charset="-122"/>
                          <a:ea typeface="黑体" panose="02010609060101010101" pitchFamily="49" charset="-122"/>
                        </a:rPr>
                        <a:t>1.</a:t>
                      </a:r>
                      <a:r>
                        <a:rPr lang="zh-CN" sz="1200" b="1" kern="100" dirty="0">
                          <a:solidFill>
                            <a:srgbClr val="002060"/>
                          </a:solidFill>
                          <a:effectLst/>
                          <a:latin typeface="黑体" panose="02010609060101010101" pitchFamily="49" charset="-122"/>
                          <a:ea typeface="黑体" panose="02010609060101010101" pitchFamily="49" charset="-122"/>
                        </a:rPr>
                        <a:t>它为评价者与被评价者提供了沟通的平台，使考核公开化</a:t>
                      </a:r>
                    </a:p>
                    <a:p>
                      <a:pPr indent="266700" algn="just">
                        <a:lnSpc>
                          <a:spcPct val="150000"/>
                        </a:lnSpc>
                        <a:spcAft>
                          <a:spcPts val="0"/>
                        </a:spcAft>
                      </a:pPr>
                      <a:r>
                        <a:rPr lang="en-US" sz="1200" b="1" kern="100" dirty="0">
                          <a:solidFill>
                            <a:srgbClr val="002060"/>
                          </a:solidFill>
                          <a:effectLst/>
                          <a:latin typeface="黑体" panose="02010609060101010101" pitchFamily="49" charset="-122"/>
                          <a:ea typeface="黑体" panose="02010609060101010101" pitchFamily="49" charset="-122"/>
                        </a:rPr>
                        <a:t>2.</a:t>
                      </a:r>
                      <a:r>
                        <a:rPr lang="zh-CN" sz="1200" b="1" kern="100" dirty="0">
                          <a:solidFill>
                            <a:srgbClr val="002060"/>
                          </a:solidFill>
                          <a:effectLst/>
                          <a:latin typeface="黑体" panose="02010609060101010101" pitchFamily="49" charset="-122"/>
                          <a:ea typeface="黑体" panose="02010609060101010101" pitchFamily="49" charset="-122"/>
                        </a:rPr>
                        <a:t>它能使员工客观地了解自己工作中的不足，有利于改善绩效</a:t>
                      </a:r>
                    </a:p>
                    <a:p>
                      <a:pPr indent="266700" algn="just">
                        <a:lnSpc>
                          <a:spcPct val="150000"/>
                        </a:lnSpc>
                        <a:spcAft>
                          <a:spcPts val="0"/>
                        </a:spcAft>
                      </a:pPr>
                      <a:r>
                        <a:rPr lang="en-US" sz="1200" b="1" kern="100" dirty="0">
                          <a:solidFill>
                            <a:srgbClr val="002060"/>
                          </a:solidFill>
                          <a:effectLst/>
                          <a:latin typeface="黑体" panose="02010609060101010101" pitchFamily="49" charset="-122"/>
                          <a:ea typeface="黑体" panose="02010609060101010101" pitchFamily="49" charset="-122"/>
                        </a:rPr>
                        <a:t>3.</a:t>
                      </a:r>
                      <a:r>
                        <a:rPr lang="zh-CN" sz="1200" b="1" kern="100" dirty="0">
                          <a:solidFill>
                            <a:srgbClr val="002060"/>
                          </a:solidFill>
                          <a:effectLst/>
                          <a:latin typeface="黑体" panose="02010609060101010101" pitchFamily="49" charset="-122"/>
                          <a:ea typeface="黑体" panose="02010609060101010101" pitchFamily="49" charset="-122"/>
                        </a:rPr>
                        <a:t>通过主管人员和员工的沟通，消除组织目标与个人目标之间的冲突，增强组织的竞争力。</a:t>
                      </a:r>
                      <a:endParaRPr lang="zh-CN" sz="12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hMerge="1">
                  <a:txBody>
                    <a:bodyPr/>
                    <a:lstStyle/>
                    <a:p>
                      <a:endParaRPr lang="zh-CN" altLang="en-US"/>
                    </a:p>
                  </a:txBody>
                  <a:tcPr/>
                </a:tc>
                <a:extLst>
                  <a:ext uri="{0D108BD9-81ED-4DB2-BD59-A6C34878D82A}">
                    <a16:rowId xmlns:a16="http://schemas.microsoft.com/office/drawing/2014/main" val="4073203820"/>
                  </a:ext>
                </a:extLst>
              </a:tr>
              <a:tr h="681380">
                <a:tc rowSpan="3">
                  <a:txBody>
                    <a:bodyPr/>
                    <a:lstStyle/>
                    <a:p>
                      <a:pPr indent="266700" algn="l">
                        <a:lnSpc>
                          <a:spcPct val="150000"/>
                        </a:lnSpc>
                        <a:spcAft>
                          <a:spcPts val="0"/>
                        </a:spcAft>
                      </a:pPr>
                      <a:r>
                        <a:rPr lang="zh-CN" sz="1200" b="1" kern="100" dirty="0">
                          <a:solidFill>
                            <a:srgbClr val="002060"/>
                          </a:solidFill>
                          <a:effectLst/>
                          <a:latin typeface="黑体" panose="02010609060101010101" pitchFamily="49" charset="-122"/>
                          <a:ea typeface="黑体" panose="02010609060101010101" pitchFamily="49" charset="-122"/>
                        </a:rPr>
                        <a:t>操作流程</a:t>
                      </a:r>
                      <a:endParaRPr lang="zh-CN" sz="12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面谈</a:t>
                      </a:r>
                      <a:r>
                        <a:rPr lang="zh-CN" sz="1200" b="1" u="sng" kern="100">
                          <a:solidFill>
                            <a:srgbClr val="002060"/>
                          </a:solidFill>
                          <a:effectLst/>
                          <a:latin typeface="黑体" panose="02010609060101010101" pitchFamily="49" charset="-122"/>
                          <a:ea typeface="黑体" panose="02010609060101010101" pitchFamily="49" charset="-122"/>
                        </a:rPr>
                        <a:t>准备阶段</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1</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全面收集资料</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2</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准备面谈提纲</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3</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选择合适的时间和地点，并提前通知面谈对象</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1279865737"/>
                  </a:ext>
                </a:extLst>
              </a:tr>
              <a:tr h="1861929">
                <a:tc vMerge="1">
                  <a:txBody>
                    <a:bodyPr/>
                    <a:lstStyle/>
                    <a:p>
                      <a:endParaRPr lang="zh-CN" altLang="en-US"/>
                    </a:p>
                  </a:txBody>
                  <a:tcPr/>
                </a:tc>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面谈实施阶段</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a:txBody>
                    <a:bodyPr/>
                    <a:lstStyle/>
                    <a:p>
                      <a:pPr indent="266700" algn="just">
                        <a:lnSpc>
                          <a:spcPct val="150000"/>
                        </a:lnSpc>
                        <a:spcAft>
                          <a:spcPts val="0"/>
                        </a:spcAft>
                      </a:pPr>
                      <a:r>
                        <a:rPr lang="en-US" sz="1200" b="1" kern="100">
                          <a:solidFill>
                            <a:srgbClr val="002060"/>
                          </a:solidFill>
                          <a:effectLst/>
                          <a:latin typeface="黑体" panose="02010609060101010101" pitchFamily="49" charset="-122"/>
                          <a:ea typeface="黑体" panose="02010609060101010101" pitchFamily="49" charset="-122"/>
                        </a:rPr>
                        <a:t>1</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分析绩效差距的症结所在</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sz="1200" b="1" kern="100">
                          <a:solidFill>
                            <a:srgbClr val="002060"/>
                          </a:solidFill>
                          <a:effectLst/>
                          <a:latin typeface="黑体" panose="02010609060101010101" pitchFamily="49" charset="-122"/>
                          <a:ea typeface="黑体" panose="02010609060101010101" pitchFamily="49" charset="-122"/>
                        </a:rPr>
                        <a:t>2</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协商解决办法</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sz="1200" b="1" kern="100">
                          <a:solidFill>
                            <a:srgbClr val="002060"/>
                          </a:solidFill>
                          <a:effectLst/>
                          <a:latin typeface="黑体" panose="02010609060101010101" pitchFamily="49" charset="-122"/>
                          <a:ea typeface="黑体" panose="02010609060101010101" pitchFamily="49" charset="-122"/>
                        </a:rPr>
                        <a:t>3</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绩效反馈面谈的原则与技巧</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1</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建立彼此之间的信任</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2</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开诚布公、坦诚沟通</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3</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避免对立与冲突</a:t>
                      </a: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2013-33</a:t>
                      </a:r>
                      <a:r>
                        <a:rPr lang="zh-CN" sz="1200" b="1" kern="100">
                          <a:solidFill>
                            <a:srgbClr val="002060"/>
                          </a:solidFill>
                          <a:effectLst/>
                          <a:latin typeface="黑体" panose="02010609060101010101" pitchFamily="49" charset="-122"/>
                          <a:ea typeface="黑体" panose="02010609060101010101" pitchFamily="49" charset="-122"/>
                        </a:rPr>
                        <a:t>）</a:t>
                      </a: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4</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关注未来而不是过去</a:t>
                      </a:r>
                      <a:endParaRPr lang="zh-CN" sz="12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a:t>
                      </a:r>
                      <a:r>
                        <a:rPr lang="en-US" sz="1200" b="1" kern="100">
                          <a:solidFill>
                            <a:srgbClr val="002060"/>
                          </a:solidFill>
                          <a:effectLst/>
                          <a:latin typeface="黑体" panose="02010609060101010101" pitchFamily="49" charset="-122"/>
                          <a:ea typeface="黑体" panose="02010609060101010101" pitchFamily="49" charset="-122"/>
                        </a:rPr>
                        <a:t>5</a:t>
                      </a:r>
                      <a:r>
                        <a:rPr lang="zh-CN" sz="1200" b="1" kern="100">
                          <a:solidFill>
                            <a:srgbClr val="002060"/>
                          </a:solidFill>
                          <a:effectLst/>
                          <a:latin typeface="黑体" panose="02010609060101010101" pitchFamily="49" charset="-122"/>
                          <a:ea typeface="黑体" panose="02010609060101010101" pitchFamily="49" charset="-122"/>
                        </a:rPr>
                        <a:t>）</a:t>
                      </a:r>
                      <a:r>
                        <a:rPr lang="zh-CN" sz="1200" b="1" u="sng" kern="100">
                          <a:solidFill>
                            <a:srgbClr val="002060"/>
                          </a:solidFill>
                          <a:effectLst/>
                          <a:latin typeface="黑体" panose="02010609060101010101" pitchFamily="49" charset="-122"/>
                          <a:ea typeface="黑体" panose="02010609060101010101" pitchFamily="49" charset="-122"/>
                        </a:rPr>
                        <a:t>该结束时立即结束</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2281056627"/>
                  </a:ext>
                </a:extLst>
              </a:tr>
              <a:tr h="209160">
                <a:tc vMerge="1">
                  <a:txBody>
                    <a:bodyPr/>
                    <a:lstStyle/>
                    <a:p>
                      <a:endParaRPr lang="zh-CN" altLang="en-US"/>
                    </a:p>
                  </a:txBody>
                  <a:tcPr/>
                </a:tc>
                <a:tc>
                  <a:txBody>
                    <a:bodyPr/>
                    <a:lstStyle/>
                    <a:p>
                      <a:pPr indent="266700" algn="just">
                        <a:lnSpc>
                          <a:spcPct val="150000"/>
                        </a:lnSpc>
                        <a:spcAft>
                          <a:spcPts val="0"/>
                        </a:spcAft>
                      </a:pPr>
                      <a:r>
                        <a:rPr lang="zh-CN" sz="1200" b="1" kern="100">
                          <a:solidFill>
                            <a:srgbClr val="002060"/>
                          </a:solidFill>
                          <a:effectLst/>
                          <a:latin typeface="黑体" panose="02010609060101010101" pitchFamily="49" charset="-122"/>
                          <a:ea typeface="黑体" panose="02010609060101010101" pitchFamily="49" charset="-122"/>
                        </a:rPr>
                        <a:t>面谈评价阶段</a:t>
                      </a:r>
                      <a:r>
                        <a:rPr lang="en-US" sz="1200" b="1" kern="100">
                          <a:solidFill>
                            <a:srgbClr val="002060"/>
                          </a:solidFill>
                          <a:effectLst/>
                          <a:latin typeface="黑体" panose="02010609060101010101" pitchFamily="49" charset="-122"/>
                          <a:ea typeface="黑体" panose="02010609060101010101" pitchFamily="49" charset="-122"/>
                        </a:rPr>
                        <a:t> </a:t>
                      </a:r>
                      <a:endParaRPr lang="zh-CN" sz="12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tc>
                  <a:txBody>
                    <a:bodyPr/>
                    <a:lstStyle/>
                    <a:p>
                      <a:pPr indent="266700" algn="just">
                        <a:lnSpc>
                          <a:spcPct val="150000"/>
                        </a:lnSpc>
                        <a:spcAft>
                          <a:spcPts val="0"/>
                        </a:spcAft>
                      </a:pPr>
                      <a:r>
                        <a:rPr lang="zh-CN" sz="1200" b="1" kern="100" dirty="0">
                          <a:solidFill>
                            <a:srgbClr val="002060"/>
                          </a:solidFill>
                          <a:effectLst/>
                          <a:latin typeface="黑体" panose="02010609060101010101" pitchFamily="49" charset="-122"/>
                          <a:ea typeface="黑体" panose="02010609060101010101" pitchFamily="49" charset="-122"/>
                        </a:rPr>
                        <a:t>是否达到目的、是否对员工有更深的了解、面谈如何改进。</a:t>
                      </a:r>
                      <a:endParaRPr lang="zh-CN" sz="12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2411722068"/>
                  </a:ext>
                </a:extLst>
              </a:tr>
            </a:tbl>
          </a:graphicData>
        </a:graphic>
      </p:graphicFrame>
    </p:spTree>
    <p:extLst>
      <p:ext uri="{BB962C8B-B14F-4D97-AF65-F5344CB8AC3E}">
        <p14:creationId xmlns:p14="http://schemas.microsoft.com/office/powerpoint/2010/main" val="3636542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B287B54E-0E27-457C-9FAF-AF4D811BC9EC}"/>
              </a:ext>
            </a:extLst>
          </p:cNvPr>
          <p:cNvSpPr/>
          <p:nvPr/>
        </p:nvSpPr>
        <p:spPr>
          <a:xfrm>
            <a:off x="566779" y="532723"/>
            <a:ext cx="4059125" cy="442878"/>
          </a:xfrm>
          <a:prstGeom prst="rect">
            <a:avLst/>
          </a:prstGeom>
        </p:spPr>
        <p:txBody>
          <a:bodyPr wrap="none">
            <a:spAutoFit/>
          </a:bodyPr>
          <a:lstStyle/>
          <a:p>
            <a:pPr indent="266700" algn="just">
              <a:lnSpc>
                <a:spcPct val="150000"/>
              </a:lnSpc>
              <a:spcAft>
                <a:spcPts val="0"/>
              </a:spcAft>
            </a:pP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2. </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绩效反馈面谈的内容、注意事项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CA762F9D-F2B1-4E9A-97E5-62F08988CD01}"/>
              </a:ext>
            </a:extLst>
          </p:cNvPr>
          <p:cNvGraphicFramePr>
            <a:graphicFrameLocks noGrp="1"/>
          </p:cNvGraphicFramePr>
          <p:nvPr>
            <p:extLst>
              <p:ext uri="{D42A27DB-BD31-4B8C-83A1-F6EECF244321}">
                <p14:modId xmlns:p14="http://schemas.microsoft.com/office/powerpoint/2010/main" val="3511109754"/>
              </p:ext>
            </p:extLst>
          </p:nvPr>
        </p:nvGraphicFramePr>
        <p:xfrm>
          <a:off x="948144" y="950862"/>
          <a:ext cx="10493496" cy="1950212"/>
        </p:xfrm>
        <a:graphic>
          <a:graphicData uri="http://schemas.openxmlformats.org/drawingml/2006/table">
            <a:tbl>
              <a:tblPr>
                <a:tableStyleId>{5C22544A-7EE6-4342-B048-85BDC9FD1C3A}</a:tableStyleId>
              </a:tblPr>
              <a:tblGrid>
                <a:gridCol w="2127759">
                  <a:extLst>
                    <a:ext uri="{9D8B030D-6E8A-4147-A177-3AD203B41FA5}">
                      <a16:colId xmlns:a16="http://schemas.microsoft.com/office/drawing/2014/main" val="1910581730"/>
                    </a:ext>
                  </a:extLst>
                </a:gridCol>
                <a:gridCol w="8365737">
                  <a:extLst>
                    <a:ext uri="{9D8B030D-6E8A-4147-A177-3AD203B41FA5}">
                      <a16:colId xmlns:a16="http://schemas.microsoft.com/office/drawing/2014/main" val="643851504"/>
                    </a:ext>
                  </a:extLst>
                </a:gridCol>
              </a:tblGrid>
              <a:tr h="0">
                <a:tc>
                  <a:txBody>
                    <a:bodyPr/>
                    <a:lstStyle/>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内容</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1</a:t>
                      </a:r>
                      <a:r>
                        <a:rPr lang="zh-CN" sz="1500" b="1" kern="100" dirty="0">
                          <a:solidFill>
                            <a:srgbClr val="002060"/>
                          </a:solidFill>
                          <a:effectLst/>
                          <a:latin typeface="黑体" panose="02010609060101010101" pitchFamily="49" charset="-122"/>
                          <a:ea typeface="黑体" panose="02010609060101010101" pitchFamily="49" charset="-122"/>
                        </a:rPr>
                        <a:t>）就绩效现状达成一致</a:t>
                      </a: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2</a:t>
                      </a:r>
                      <a:r>
                        <a:rPr lang="zh-CN" sz="1500" b="1" kern="100" dirty="0">
                          <a:solidFill>
                            <a:srgbClr val="002060"/>
                          </a:solidFill>
                          <a:effectLst/>
                          <a:latin typeface="黑体" panose="02010609060101010101" pitchFamily="49" charset="-122"/>
                          <a:ea typeface="黑体" panose="02010609060101010101" pitchFamily="49" charset="-122"/>
                        </a:rPr>
                        <a:t>）探讨绩效中可改进之处，并确定行动计划</a:t>
                      </a: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3</a:t>
                      </a:r>
                      <a:r>
                        <a:rPr lang="zh-CN" sz="1500" b="1" kern="100" dirty="0">
                          <a:solidFill>
                            <a:srgbClr val="002060"/>
                          </a:solidFill>
                          <a:effectLst/>
                          <a:latin typeface="黑体" panose="02010609060101010101" pitchFamily="49" charset="-122"/>
                          <a:ea typeface="黑体" panose="02010609060101010101" pitchFamily="49" charset="-122"/>
                        </a:rPr>
                        <a:t>）商讨来年的工作目标</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49175029"/>
                  </a:ext>
                </a:extLst>
              </a:tr>
              <a:tr h="0">
                <a:tc>
                  <a:txBody>
                    <a:bodyPr/>
                    <a:lstStyle/>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注意事项</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1</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采取赞扬与建设性批评相结合的方式</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2</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把重点放在解决问题上</a:t>
                      </a: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2013-33</a:t>
                      </a:r>
                      <a:r>
                        <a:rPr lang="zh-CN" sz="1500" b="1" kern="100" dirty="0">
                          <a:solidFill>
                            <a:srgbClr val="002060"/>
                          </a:solidFill>
                          <a:effectLst/>
                          <a:latin typeface="黑体" panose="02010609060101010101" pitchFamily="49" charset="-122"/>
                          <a:ea typeface="黑体" panose="02010609060101010101" pitchFamily="49" charset="-122"/>
                        </a:rPr>
                        <a:t>）</a:t>
                      </a: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3</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鼓励员工积极参与到反馈过程中</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97447356"/>
                  </a:ext>
                </a:extLst>
              </a:tr>
            </a:tbl>
          </a:graphicData>
        </a:graphic>
      </p:graphicFrame>
      <p:sp>
        <p:nvSpPr>
          <p:cNvPr id="8" name="矩形 7">
            <a:extLst>
              <a:ext uri="{FF2B5EF4-FFF2-40B4-BE49-F238E27FC236}">
                <a16:creationId xmlns:a16="http://schemas.microsoft.com/office/drawing/2014/main" id="{A4F6CBF4-BD36-48F4-9B2B-1AA5DD0D6BAB}"/>
              </a:ext>
            </a:extLst>
          </p:cNvPr>
          <p:cNvSpPr/>
          <p:nvPr/>
        </p:nvSpPr>
        <p:spPr>
          <a:xfrm>
            <a:off x="852165" y="2921567"/>
            <a:ext cx="4487126" cy="442878"/>
          </a:xfrm>
          <a:prstGeom prst="rect">
            <a:avLst/>
          </a:prstGeom>
        </p:spPr>
        <p:txBody>
          <a:bodyPr wrap="none">
            <a:spAutoFit/>
          </a:bodyPr>
          <a:lstStyle/>
          <a:p>
            <a:pPr>
              <a:lnSpc>
                <a:spcPct val="150000"/>
              </a:lnSpc>
            </a:pPr>
            <a:r>
              <a:rPr lang="en-US" altLang="zh-CN" b="1" kern="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3.</a:t>
            </a:r>
            <a:r>
              <a:rPr lang="en-US"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 </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面谈中评价者的误区和绩效面谈的技巧</a:t>
            </a:r>
            <a:endParaRPr lang="zh-CN" altLang="zh-CN" sz="1600" b="1"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71BD0EDF-F99A-4D53-9BC2-ABD9CC529D2F}"/>
              </a:ext>
            </a:extLst>
          </p:cNvPr>
          <p:cNvGraphicFramePr>
            <a:graphicFrameLocks noGrp="1"/>
          </p:cNvGraphicFramePr>
          <p:nvPr>
            <p:extLst>
              <p:ext uri="{D42A27DB-BD31-4B8C-83A1-F6EECF244321}">
                <p14:modId xmlns:p14="http://schemas.microsoft.com/office/powerpoint/2010/main" val="2725377246"/>
              </p:ext>
            </p:extLst>
          </p:nvPr>
        </p:nvGraphicFramePr>
        <p:xfrm>
          <a:off x="948144" y="3355248"/>
          <a:ext cx="10472389" cy="2978912"/>
        </p:xfrm>
        <a:graphic>
          <a:graphicData uri="http://schemas.openxmlformats.org/drawingml/2006/table">
            <a:tbl>
              <a:tblPr>
                <a:tableStyleId>{5C22544A-7EE6-4342-B048-85BDC9FD1C3A}</a:tableStyleId>
              </a:tblPr>
              <a:tblGrid>
                <a:gridCol w="2123479">
                  <a:extLst>
                    <a:ext uri="{9D8B030D-6E8A-4147-A177-3AD203B41FA5}">
                      <a16:colId xmlns:a16="http://schemas.microsoft.com/office/drawing/2014/main" val="1775031609"/>
                    </a:ext>
                  </a:extLst>
                </a:gridCol>
                <a:gridCol w="8348910">
                  <a:extLst>
                    <a:ext uri="{9D8B030D-6E8A-4147-A177-3AD203B41FA5}">
                      <a16:colId xmlns:a16="http://schemas.microsoft.com/office/drawing/2014/main" val="3074935279"/>
                    </a:ext>
                  </a:extLst>
                </a:gridCol>
              </a:tblGrid>
              <a:tr h="0">
                <a:tc>
                  <a:txBody>
                    <a:bodyPr/>
                    <a:lstStyle/>
                    <a:p>
                      <a:pPr indent="266700" algn="l">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评价者的误区</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1</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不适当发问</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2</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理解不足</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3</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期待预期结果</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4</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自我心中感情化的态度</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5</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以对方为中心及同情的态度</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26657479"/>
                  </a:ext>
                </a:extLst>
              </a:tr>
              <a:tr h="0">
                <a:tc>
                  <a:txBody>
                    <a:bodyPr/>
                    <a:lstStyle/>
                    <a:p>
                      <a:pPr indent="266700" algn="l">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绩效面谈的技巧</a:t>
                      </a:r>
                      <a:endParaRPr lang="zh-CN" sz="15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1</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时间场所的选择</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2</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认真倾听</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3</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鼓励员工多说话</a:t>
                      </a:r>
                      <a:endParaRPr 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dirty="0">
                          <a:solidFill>
                            <a:srgbClr val="002060"/>
                          </a:solidFill>
                          <a:effectLst/>
                          <a:latin typeface="黑体" panose="02010609060101010101" pitchFamily="49" charset="-122"/>
                          <a:ea typeface="黑体" panose="02010609060101010101" pitchFamily="49" charset="-122"/>
                        </a:rPr>
                        <a:t>（</a:t>
                      </a:r>
                      <a:r>
                        <a:rPr lang="en-US" sz="1500" b="1" kern="100" dirty="0">
                          <a:solidFill>
                            <a:srgbClr val="002060"/>
                          </a:solidFill>
                          <a:effectLst/>
                          <a:latin typeface="黑体" panose="02010609060101010101" pitchFamily="49" charset="-122"/>
                          <a:ea typeface="黑体" panose="02010609060101010101" pitchFamily="49" charset="-122"/>
                        </a:rPr>
                        <a:t>4</a:t>
                      </a:r>
                      <a:r>
                        <a:rPr lang="zh-CN" sz="1500" b="1" kern="100" dirty="0">
                          <a:solidFill>
                            <a:srgbClr val="002060"/>
                          </a:solidFill>
                          <a:effectLst/>
                          <a:latin typeface="黑体" panose="02010609060101010101" pitchFamily="49" charset="-122"/>
                          <a:ea typeface="黑体" panose="02010609060101010101" pitchFamily="49" charset="-122"/>
                        </a:rPr>
                        <a:t>）</a:t>
                      </a:r>
                      <a:r>
                        <a:rPr lang="zh-CN" sz="1500" b="1" u="sng" kern="100" dirty="0">
                          <a:solidFill>
                            <a:srgbClr val="002060"/>
                          </a:solidFill>
                          <a:effectLst/>
                          <a:latin typeface="黑体" panose="02010609060101010101" pitchFamily="49" charset="-122"/>
                          <a:ea typeface="黑体" panose="02010609060101010101" pitchFamily="49" charset="-122"/>
                        </a:rPr>
                        <a:t>以积极的方式结束对话</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697964408"/>
                  </a:ext>
                </a:extLst>
              </a:tr>
            </a:tbl>
          </a:graphicData>
        </a:graphic>
      </p:graphicFrame>
    </p:spTree>
    <p:extLst>
      <p:ext uri="{BB962C8B-B14F-4D97-AF65-F5344CB8AC3E}">
        <p14:creationId xmlns:p14="http://schemas.microsoft.com/office/powerpoint/2010/main" val="3727311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9E85CFA3-BFB0-4D96-971D-02F66D196BA2}"/>
              </a:ext>
            </a:extLst>
          </p:cNvPr>
          <p:cNvSpPr/>
          <p:nvPr/>
        </p:nvSpPr>
        <p:spPr>
          <a:xfrm>
            <a:off x="638482" y="582215"/>
            <a:ext cx="2896947"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23.</a:t>
            </a: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绩效改进概念和程序</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B71A7C70-E663-40A1-954B-088D720A883D}"/>
              </a:ext>
            </a:extLst>
          </p:cNvPr>
          <p:cNvGraphicFramePr>
            <a:graphicFrameLocks noGrp="1"/>
          </p:cNvGraphicFramePr>
          <p:nvPr>
            <p:extLst>
              <p:ext uri="{D42A27DB-BD31-4B8C-83A1-F6EECF244321}">
                <p14:modId xmlns:p14="http://schemas.microsoft.com/office/powerpoint/2010/main" val="2141648355"/>
              </p:ext>
            </p:extLst>
          </p:nvPr>
        </p:nvGraphicFramePr>
        <p:xfrm>
          <a:off x="958698" y="1123028"/>
          <a:ext cx="10412716" cy="2751710"/>
        </p:xfrm>
        <a:graphic>
          <a:graphicData uri="http://schemas.openxmlformats.org/drawingml/2006/table">
            <a:tbl>
              <a:tblPr>
                <a:tableStyleId>{5C22544A-7EE6-4342-B048-85BDC9FD1C3A}</a:tableStyleId>
              </a:tblPr>
              <a:tblGrid>
                <a:gridCol w="1011703">
                  <a:extLst>
                    <a:ext uri="{9D8B030D-6E8A-4147-A177-3AD203B41FA5}">
                      <a16:colId xmlns:a16="http://schemas.microsoft.com/office/drawing/2014/main" val="881070914"/>
                    </a:ext>
                  </a:extLst>
                </a:gridCol>
                <a:gridCol w="9401013">
                  <a:extLst>
                    <a:ext uri="{9D8B030D-6E8A-4147-A177-3AD203B41FA5}">
                      <a16:colId xmlns:a16="http://schemas.microsoft.com/office/drawing/2014/main" val="3579801484"/>
                    </a:ext>
                  </a:extLst>
                </a:gridCol>
              </a:tblGrid>
              <a:tr h="0">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绩效改进是通过找出组织或员工工作绩效中的</a:t>
                      </a:r>
                      <a:r>
                        <a:rPr lang="zh-CN" sz="1800" b="1" u="sng" kern="100">
                          <a:solidFill>
                            <a:srgbClr val="002060"/>
                          </a:solidFill>
                          <a:effectLst/>
                          <a:latin typeface="黑体" panose="02010609060101010101" pitchFamily="49" charset="-122"/>
                          <a:ea typeface="黑体" panose="02010609060101010101" pitchFamily="49" charset="-122"/>
                        </a:rPr>
                        <a:t>差距</a:t>
                      </a:r>
                      <a:r>
                        <a:rPr lang="zh-CN" sz="1800" b="1" kern="100">
                          <a:solidFill>
                            <a:srgbClr val="002060"/>
                          </a:solidFill>
                          <a:effectLst/>
                          <a:latin typeface="黑体" panose="02010609060101010101" pitchFamily="49" charset="-122"/>
                          <a:ea typeface="黑体" panose="02010609060101010101" pitchFamily="49" charset="-122"/>
                        </a:rPr>
                        <a:t>，制定并实施有针对性的改进计划来提高员工绩效水平的过程。</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952059157"/>
                  </a:ext>
                </a:extLst>
              </a:tr>
              <a:tr h="0">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程序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绩效诊断与分析（基本环节）</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组建</a:t>
                      </a:r>
                      <a:r>
                        <a:rPr lang="zh-CN" sz="1800" b="1" kern="100" dirty="0">
                          <a:solidFill>
                            <a:srgbClr val="002060"/>
                          </a:solidFill>
                          <a:effectLst/>
                          <a:latin typeface="黑体" panose="02010609060101010101" pitchFamily="49" charset="-122"/>
                          <a:ea typeface="黑体" panose="02010609060101010101" pitchFamily="49" charset="-122"/>
                        </a:rPr>
                        <a:t>绩效改进</a:t>
                      </a:r>
                      <a:r>
                        <a:rPr lang="zh-CN" sz="1800" b="1" u="sng" kern="100" dirty="0">
                          <a:solidFill>
                            <a:srgbClr val="002060"/>
                          </a:solidFill>
                          <a:effectLst/>
                          <a:latin typeface="黑体" panose="02010609060101010101" pitchFamily="49" charset="-122"/>
                          <a:ea typeface="黑体" panose="02010609060101010101" pitchFamily="49" charset="-122"/>
                        </a:rPr>
                        <a:t>部门</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）选择绩效改进</a:t>
                      </a:r>
                      <a:r>
                        <a:rPr lang="zh-CN" sz="1800" b="1" u="sng" kern="100" dirty="0">
                          <a:solidFill>
                            <a:srgbClr val="002060"/>
                          </a:solidFill>
                          <a:effectLst/>
                          <a:latin typeface="黑体" panose="02010609060101010101" pitchFamily="49" charset="-122"/>
                          <a:ea typeface="黑体" panose="02010609060101010101" pitchFamily="49" charset="-122"/>
                        </a:rPr>
                        <a:t>方法</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4</a:t>
                      </a:r>
                      <a:r>
                        <a:rPr lang="zh-CN" sz="1800" b="1" kern="100" dirty="0">
                          <a:solidFill>
                            <a:srgbClr val="002060"/>
                          </a:solidFill>
                          <a:effectLst/>
                          <a:latin typeface="黑体" panose="02010609060101010101" pitchFamily="49" charset="-122"/>
                          <a:ea typeface="黑体" panose="02010609060101010101" pitchFamily="49" charset="-122"/>
                        </a:rPr>
                        <a:t>）绩效改进</a:t>
                      </a:r>
                      <a:r>
                        <a:rPr lang="zh-CN" sz="1800" b="1" u="sng" kern="100" dirty="0">
                          <a:solidFill>
                            <a:srgbClr val="002060"/>
                          </a:solidFill>
                          <a:effectLst/>
                          <a:latin typeface="黑体" panose="02010609060101010101" pitchFamily="49" charset="-122"/>
                          <a:ea typeface="黑体" panose="02010609060101010101" pitchFamily="49" charset="-122"/>
                        </a:rPr>
                        <a:t>实施</a:t>
                      </a:r>
                      <a:r>
                        <a:rPr lang="zh-CN" sz="1800" b="1" kern="100" dirty="0">
                          <a:solidFill>
                            <a:srgbClr val="002060"/>
                          </a:solidFill>
                          <a:effectLst/>
                          <a:latin typeface="黑体" panose="02010609060101010101" pitchFamily="49" charset="-122"/>
                          <a:ea typeface="黑体" panose="02010609060101010101" pitchFamily="49" charset="-122"/>
                        </a:rPr>
                        <a:t>管理</a:t>
                      </a: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5</a:t>
                      </a:r>
                      <a:r>
                        <a:rPr lang="zh-CN" sz="1800" b="1" kern="100" dirty="0">
                          <a:solidFill>
                            <a:srgbClr val="002060"/>
                          </a:solidFill>
                          <a:effectLst/>
                          <a:latin typeface="黑体" panose="02010609060101010101" pitchFamily="49" charset="-122"/>
                          <a:ea typeface="黑体" panose="02010609060101010101" pitchFamily="49" charset="-122"/>
                        </a:rPr>
                        <a:t>）绩效改进</a:t>
                      </a:r>
                      <a:r>
                        <a:rPr lang="zh-CN" sz="1800" b="1" u="sng" kern="100" dirty="0">
                          <a:solidFill>
                            <a:srgbClr val="002060"/>
                          </a:solidFill>
                          <a:effectLst/>
                          <a:latin typeface="黑体" panose="02010609060101010101" pitchFamily="49" charset="-122"/>
                          <a:ea typeface="黑体" panose="02010609060101010101" pitchFamily="49" charset="-122"/>
                        </a:rPr>
                        <a:t>效果评价</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32045150"/>
                  </a:ext>
                </a:extLst>
              </a:tr>
            </a:tbl>
          </a:graphicData>
        </a:graphic>
      </p:graphicFrame>
    </p:spTree>
    <p:extLst>
      <p:ext uri="{BB962C8B-B14F-4D97-AF65-F5344CB8AC3E}">
        <p14:creationId xmlns:p14="http://schemas.microsoft.com/office/powerpoint/2010/main" val="1827154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594C239D-D273-48C8-B8E4-AF0200A12092}"/>
              </a:ext>
            </a:extLst>
          </p:cNvPr>
          <p:cNvSpPr/>
          <p:nvPr/>
        </p:nvSpPr>
        <p:spPr>
          <a:xfrm>
            <a:off x="958698" y="614730"/>
            <a:ext cx="2162772"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24.</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绩效改进的方法</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1F75DE87-68A9-4DC2-8498-9504EA75C49B}"/>
              </a:ext>
            </a:extLst>
          </p:cNvPr>
          <p:cNvGraphicFramePr>
            <a:graphicFrameLocks noGrp="1"/>
          </p:cNvGraphicFramePr>
          <p:nvPr>
            <p:extLst>
              <p:ext uri="{D42A27DB-BD31-4B8C-83A1-F6EECF244321}">
                <p14:modId xmlns:p14="http://schemas.microsoft.com/office/powerpoint/2010/main" val="415735117"/>
              </p:ext>
            </p:extLst>
          </p:nvPr>
        </p:nvGraphicFramePr>
        <p:xfrm>
          <a:off x="979805" y="1074917"/>
          <a:ext cx="10520832" cy="2558735"/>
        </p:xfrm>
        <a:graphic>
          <a:graphicData uri="http://schemas.openxmlformats.org/drawingml/2006/table">
            <a:tbl>
              <a:tblPr>
                <a:tableStyleId>{5C22544A-7EE6-4342-B048-85BDC9FD1C3A}</a:tableStyleId>
              </a:tblPr>
              <a:tblGrid>
                <a:gridCol w="2535752">
                  <a:extLst>
                    <a:ext uri="{9D8B030D-6E8A-4147-A177-3AD203B41FA5}">
                      <a16:colId xmlns:a16="http://schemas.microsoft.com/office/drawing/2014/main" val="1844255825"/>
                    </a:ext>
                  </a:extLst>
                </a:gridCol>
                <a:gridCol w="2778711">
                  <a:extLst>
                    <a:ext uri="{9D8B030D-6E8A-4147-A177-3AD203B41FA5}">
                      <a16:colId xmlns:a16="http://schemas.microsoft.com/office/drawing/2014/main" val="2364738591"/>
                    </a:ext>
                  </a:extLst>
                </a:gridCol>
                <a:gridCol w="5206369">
                  <a:extLst>
                    <a:ext uri="{9D8B030D-6E8A-4147-A177-3AD203B41FA5}">
                      <a16:colId xmlns:a16="http://schemas.microsoft.com/office/drawing/2014/main" val="565603369"/>
                    </a:ext>
                  </a:extLst>
                </a:gridCol>
              </a:tblGrid>
              <a:tr h="0">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改进方法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关注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754121154"/>
                  </a:ext>
                </a:extLst>
              </a:tr>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卓越绩效标准</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marL="279400" indent="-279400"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组织的</a:t>
                      </a:r>
                      <a:r>
                        <a:rPr lang="zh-CN" sz="1800" b="1" u="sng" kern="100" dirty="0">
                          <a:solidFill>
                            <a:srgbClr val="002060"/>
                          </a:solidFill>
                          <a:effectLst/>
                          <a:latin typeface="黑体" panose="02010609060101010101" pitchFamily="49" charset="-122"/>
                          <a:ea typeface="黑体" panose="02010609060101010101" pitchFamily="49" charset="-122"/>
                        </a:rPr>
                        <a:t>管理理念和行为</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158392125"/>
                  </a:ext>
                </a:extLst>
              </a:tr>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六西格玛管理</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组织</a:t>
                      </a:r>
                      <a:r>
                        <a:rPr lang="zh-CN" sz="1800" b="1" u="sng" kern="100">
                          <a:solidFill>
                            <a:srgbClr val="002060"/>
                          </a:solidFill>
                          <a:effectLst/>
                          <a:latin typeface="黑体" panose="02010609060101010101" pitchFamily="49" charset="-122"/>
                          <a:ea typeface="黑体" panose="02010609060101010101" pitchFamily="49" charset="-122"/>
                        </a:rPr>
                        <a:t>业务流程的误差率</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9250" indent="-34925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）核心理念：</a:t>
                      </a:r>
                      <a:r>
                        <a:rPr lang="zh-CN" sz="1800" b="1" u="sng" kern="100" dirty="0">
                          <a:solidFill>
                            <a:srgbClr val="002060"/>
                          </a:solidFill>
                          <a:effectLst/>
                          <a:latin typeface="黑体" panose="02010609060101010101" pitchFamily="49" charset="-122"/>
                          <a:ea typeface="黑体" panose="02010609060101010101" pitchFamily="49" charset="-122"/>
                        </a:rPr>
                        <a:t>减少失误率。</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marL="349250" indent="-349250" algn="just">
                        <a:lnSpc>
                          <a:spcPct val="150000"/>
                        </a:lnSpc>
                        <a:spcAft>
                          <a:spcPts val="0"/>
                        </a:spcAft>
                      </a:pP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en-US" altLang="zh-CN" sz="1800" b="1" u="none" kern="100" dirty="0">
                          <a:solidFill>
                            <a:srgbClr val="002060"/>
                          </a:solidFill>
                          <a:effectLst/>
                          <a:latin typeface="黑体" panose="02010609060101010101" pitchFamily="49" charset="-122"/>
                          <a:ea typeface="黑体" panose="02010609060101010101" pitchFamily="49" charset="-122"/>
                        </a:rPr>
                        <a:t>2</a:t>
                      </a: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使用</a:t>
                      </a:r>
                      <a:r>
                        <a:rPr lang="zh-CN" sz="1800" b="1" u="sng" kern="100" dirty="0">
                          <a:solidFill>
                            <a:srgbClr val="002060"/>
                          </a:solidFill>
                          <a:effectLst/>
                          <a:latin typeface="黑体" panose="02010609060101010101" pitchFamily="49" charset="-122"/>
                          <a:ea typeface="黑体" panose="02010609060101010101" pitchFamily="49" charset="-122"/>
                        </a:rPr>
                        <a:t>统计工具</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控制错误和废品增加。</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055626086"/>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3.ISO</a:t>
                      </a:r>
                      <a:r>
                        <a:rPr lang="zh-CN" sz="1800" b="1" kern="100" dirty="0">
                          <a:solidFill>
                            <a:srgbClr val="002060"/>
                          </a:solidFill>
                          <a:effectLst/>
                          <a:latin typeface="黑体" panose="02010609060101010101" pitchFamily="49" charset="-122"/>
                          <a:ea typeface="黑体" panose="02010609060101010101" pitchFamily="49" charset="-122"/>
                        </a:rPr>
                        <a:t>质量管理体系</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生产过程</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9250" indent="-34925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特点：</a:t>
                      </a:r>
                      <a:r>
                        <a:rPr lang="zh-CN" sz="1800" b="1" u="sng" kern="100" dirty="0">
                          <a:solidFill>
                            <a:srgbClr val="002060"/>
                          </a:solidFill>
                          <a:effectLst/>
                          <a:latin typeface="黑体" panose="02010609060101010101" pitchFamily="49" charset="-122"/>
                          <a:ea typeface="黑体" panose="02010609060101010101" pitchFamily="49" charset="-122"/>
                        </a:rPr>
                        <a:t>明确</a:t>
                      </a:r>
                      <a:r>
                        <a:rPr lang="zh-CN" sz="1800" b="1" kern="100" dirty="0">
                          <a:solidFill>
                            <a:srgbClr val="002060"/>
                          </a:solidFill>
                          <a:effectLst/>
                          <a:latin typeface="黑体" panose="02010609060101010101" pitchFamily="49" charset="-122"/>
                          <a:ea typeface="黑体" panose="02010609060101010101" pitchFamily="49" charset="-122"/>
                        </a:rPr>
                        <a:t>了管理层在质量管理中的</a:t>
                      </a:r>
                      <a:r>
                        <a:rPr lang="zh-CN" sz="1800" b="1" u="sng" kern="100" dirty="0">
                          <a:solidFill>
                            <a:srgbClr val="002060"/>
                          </a:solidFill>
                          <a:effectLst/>
                          <a:latin typeface="黑体" panose="02010609060101010101" pitchFamily="49" charset="-122"/>
                          <a:ea typeface="黑体" panose="02010609060101010101" pitchFamily="49" charset="-122"/>
                        </a:rPr>
                        <a:t>职责</a:t>
                      </a:r>
                      <a:r>
                        <a:rPr lang="zh-CN" sz="1800" b="1" kern="100" dirty="0">
                          <a:solidFill>
                            <a:srgbClr val="002060"/>
                          </a:solidFill>
                          <a:effectLst/>
                          <a:latin typeface="黑体" panose="02010609060101010101" pitchFamily="49" charset="-122"/>
                          <a:ea typeface="黑体" panose="02010609060101010101" pitchFamily="49" charset="-122"/>
                        </a:rPr>
                        <a:t>，</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marL="349250" indent="-349250"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强制纠正和预防措施，强调不断的审核和监督</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48363471"/>
                  </a:ext>
                </a:extLst>
              </a:tr>
              <a:tr h="26670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标杆超越</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关注点可以</a:t>
                      </a:r>
                      <a:r>
                        <a:rPr lang="zh-CN" sz="1800" b="1" u="sng" kern="100">
                          <a:solidFill>
                            <a:srgbClr val="002060"/>
                          </a:solidFill>
                          <a:effectLst/>
                          <a:latin typeface="黑体" panose="02010609060101010101" pitchFamily="49" charset="-122"/>
                          <a:ea typeface="黑体" panose="02010609060101010101" pitchFamily="49" charset="-122"/>
                        </a:rPr>
                        <a:t>灵活多变</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实质：组织的变革</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93485229"/>
                  </a:ext>
                </a:extLst>
              </a:tr>
            </a:tbl>
          </a:graphicData>
        </a:graphic>
      </p:graphicFrame>
    </p:spTree>
    <p:extLst>
      <p:ext uri="{BB962C8B-B14F-4D97-AF65-F5344CB8AC3E}">
        <p14:creationId xmlns:p14="http://schemas.microsoft.com/office/powerpoint/2010/main" val="11200380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B133090-BB64-4F3B-8FB0-0529C6B4C8D5}"/>
              </a:ext>
            </a:extLst>
          </p:cNvPr>
          <p:cNvSpPr/>
          <p:nvPr/>
        </p:nvSpPr>
        <p:spPr>
          <a:xfrm>
            <a:off x="840276" y="469582"/>
            <a:ext cx="2896947"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绩效考核结果的应用</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8DC8E7A0-1F81-4967-BAA9-AB206BC63C78}"/>
              </a:ext>
            </a:extLst>
          </p:cNvPr>
          <p:cNvGraphicFramePr>
            <a:graphicFrameLocks noGrp="1"/>
          </p:cNvGraphicFramePr>
          <p:nvPr>
            <p:extLst>
              <p:ext uri="{D42A27DB-BD31-4B8C-83A1-F6EECF244321}">
                <p14:modId xmlns:p14="http://schemas.microsoft.com/office/powerpoint/2010/main" val="711093419"/>
              </p:ext>
            </p:extLst>
          </p:nvPr>
        </p:nvGraphicFramePr>
        <p:xfrm>
          <a:off x="1040765" y="1006491"/>
          <a:ext cx="10544593" cy="2687385"/>
        </p:xfrm>
        <a:graphic>
          <a:graphicData uri="http://schemas.openxmlformats.org/drawingml/2006/table">
            <a:tbl>
              <a:tblPr>
                <a:tableStyleId>{5C22544A-7EE6-4342-B048-85BDC9FD1C3A}</a:tableStyleId>
              </a:tblPr>
              <a:tblGrid>
                <a:gridCol w="2535106">
                  <a:extLst>
                    <a:ext uri="{9D8B030D-6E8A-4147-A177-3AD203B41FA5}">
                      <a16:colId xmlns:a16="http://schemas.microsoft.com/office/drawing/2014/main" val="1579260145"/>
                    </a:ext>
                  </a:extLst>
                </a:gridCol>
                <a:gridCol w="4156579">
                  <a:extLst>
                    <a:ext uri="{9D8B030D-6E8A-4147-A177-3AD203B41FA5}">
                      <a16:colId xmlns:a16="http://schemas.microsoft.com/office/drawing/2014/main" val="2943397256"/>
                    </a:ext>
                  </a:extLst>
                </a:gridCol>
                <a:gridCol w="3852908">
                  <a:extLst>
                    <a:ext uri="{9D8B030D-6E8A-4147-A177-3AD203B41FA5}">
                      <a16:colId xmlns:a16="http://schemas.microsoft.com/office/drawing/2014/main" val="3359402573"/>
                    </a:ext>
                  </a:extLst>
                </a:gridCol>
              </a:tblGrid>
              <a:tr h="0">
                <a:tc rowSpan="2">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考核结果分析概述</a:t>
                      </a:r>
                    </a:p>
                    <a:p>
                      <a:pPr indent="266700" algn="just">
                        <a:lnSpc>
                          <a:spcPct val="150000"/>
                        </a:lnSpc>
                        <a:spcAft>
                          <a:spcPts val="0"/>
                        </a:spcAft>
                      </a:pPr>
                      <a:r>
                        <a:rPr lang="zh-CN" sz="1800" b="1" u="sng" kern="0" dirty="0">
                          <a:solidFill>
                            <a:srgbClr val="002060"/>
                          </a:solidFill>
                          <a:effectLst/>
                          <a:latin typeface="黑体" panose="02010609060101010101" pitchFamily="49" charset="-122"/>
                          <a:ea typeface="黑体" panose="02010609060101010101" pitchFamily="49" charset="-122"/>
                        </a:rPr>
                        <a:t>横轴</a:t>
                      </a:r>
                      <a:r>
                        <a:rPr lang="en-US" sz="1800" b="1" u="sng"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工作能力</a:t>
                      </a:r>
                      <a:r>
                        <a:rPr lang="en-US" sz="1800" b="1" kern="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u="sng" kern="0" dirty="0">
                          <a:solidFill>
                            <a:srgbClr val="002060"/>
                          </a:solidFill>
                          <a:effectLst/>
                          <a:latin typeface="黑体" panose="02010609060101010101" pitchFamily="49" charset="-122"/>
                          <a:ea typeface="黑体" panose="02010609060101010101" pitchFamily="49" charset="-122"/>
                        </a:rPr>
                        <a:t>纵轴</a:t>
                      </a:r>
                      <a:r>
                        <a:rPr lang="en-US" sz="1800" b="1" u="sng"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工作态度</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0">
                          <a:solidFill>
                            <a:srgbClr val="002060"/>
                          </a:solidFill>
                          <a:effectLst/>
                          <a:latin typeface="黑体" panose="02010609060101010101" pitchFamily="49" charset="-122"/>
                          <a:ea typeface="黑体" panose="02010609060101010101" pitchFamily="49" charset="-122"/>
                        </a:rPr>
                        <a:t>安分型</a:t>
                      </a:r>
                      <a:r>
                        <a:rPr lang="en-US" sz="1800" b="1"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工作能力低</a:t>
                      </a:r>
                      <a:r>
                        <a:rPr lang="en-US" sz="1800" b="1" u="sng"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工作态度高</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u="sng" kern="0">
                          <a:solidFill>
                            <a:srgbClr val="002060"/>
                          </a:solidFill>
                          <a:effectLst/>
                          <a:latin typeface="黑体" panose="02010609060101010101" pitchFamily="49" charset="-122"/>
                          <a:ea typeface="黑体" panose="02010609060101010101" pitchFamily="49" charset="-122"/>
                        </a:rPr>
                        <a:t>人力资源政策</a:t>
                      </a:r>
                      <a:r>
                        <a:rPr lang="en-US" sz="1800" b="1" u="sng"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必要的培训</a:t>
                      </a:r>
                      <a:r>
                        <a:rPr lang="en-US" sz="1800" b="1" u="sng"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提升其工作技能</a:t>
                      </a:r>
                      <a:r>
                        <a:rPr lang="en-US" sz="1800" b="1" kern="0">
                          <a:solidFill>
                            <a:srgbClr val="002060"/>
                          </a:solidFill>
                          <a:effectLst/>
                          <a:latin typeface="黑体" panose="02010609060101010101" pitchFamily="49" charset="-122"/>
                          <a:ea typeface="黑体" panose="02010609060101010101" pitchFamily="49" charset="-122"/>
                        </a:rPr>
                        <a:t>.</a:t>
                      </a:r>
                      <a:r>
                        <a:rPr lang="zh-CN" sz="1800" b="1" kern="0">
                          <a:solidFill>
                            <a:srgbClr val="002060"/>
                          </a:solidFill>
                          <a:effectLst/>
                          <a:latin typeface="黑体" panose="02010609060101010101" pitchFamily="49" charset="-122"/>
                          <a:ea typeface="黑体" panose="02010609060101010101" pitchFamily="49" charset="-122"/>
                        </a:rPr>
                        <a:t>（如：刚毕业大学生）</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0">
                          <a:solidFill>
                            <a:srgbClr val="002060"/>
                          </a:solidFill>
                          <a:effectLst/>
                          <a:latin typeface="黑体" panose="02010609060101010101" pitchFamily="49" charset="-122"/>
                          <a:ea typeface="黑体" panose="02010609060101010101" pitchFamily="49" charset="-122"/>
                        </a:rPr>
                        <a:t>贡献型</a:t>
                      </a:r>
                      <a:r>
                        <a:rPr lang="en-US" sz="1800" b="1" u="sng"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双高</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人力资源政策</a:t>
                      </a:r>
                      <a:r>
                        <a:rPr lang="en-US" sz="1800" b="1" kern="0">
                          <a:solidFill>
                            <a:srgbClr val="002060"/>
                          </a:solidFill>
                          <a:effectLst/>
                          <a:latin typeface="黑体" panose="02010609060101010101" pitchFamily="49" charset="-122"/>
                          <a:ea typeface="黑体" panose="02010609060101010101" pitchFamily="49" charset="-122"/>
                        </a:rPr>
                        <a:t>:</a:t>
                      </a:r>
                      <a:r>
                        <a:rPr lang="zh-CN" sz="1800" b="1" u="sng" kern="0">
                          <a:solidFill>
                            <a:srgbClr val="002060"/>
                          </a:solidFill>
                          <a:effectLst/>
                          <a:latin typeface="黑体" panose="02010609060101010101" pitchFamily="49" charset="-122"/>
                          <a:ea typeface="黑体" panose="02010609060101010101" pitchFamily="49" charset="-122"/>
                        </a:rPr>
                        <a:t>必要的奖励</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69165655"/>
                  </a:ext>
                </a:extLst>
              </a:tr>
              <a:tr h="0">
                <a:tc vMerge="1">
                  <a:txBody>
                    <a:bodyPr/>
                    <a:lstStyle/>
                    <a:p>
                      <a:endParaRPr lang="zh-CN" altLang="en-US"/>
                    </a:p>
                  </a:txBody>
                  <a:tcPr/>
                </a:tc>
                <a:tc>
                  <a:txBody>
                    <a:bodyPr/>
                    <a:lstStyle/>
                    <a:p>
                      <a:pPr indent="266700" algn="just">
                        <a:lnSpc>
                          <a:spcPct val="150000"/>
                        </a:lnSpc>
                        <a:spcAft>
                          <a:spcPts val="0"/>
                        </a:spcAft>
                      </a:pPr>
                      <a:r>
                        <a:rPr lang="zh-CN" sz="1800" b="1" u="sng" kern="0" dirty="0">
                          <a:solidFill>
                            <a:srgbClr val="002060"/>
                          </a:solidFill>
                          <a:effectLst/>
                          <a:latin typeface="黑体" panose="02010609060101010101" pitchFamily="49" charset="-122"/>
                          <a:ea typeface="黑体" panose="02010609060101010101" pitchFamily="49" charset="-122"/>
                        </a:rPr>
                        <a:t>堕落型</a:t>
                      </a:r>
                      <a:r>
                        <a:rPr lang="en-US" sz="1800" b="1"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双低</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人力资源政策</a:t>
                      </a:r>
                      <a:r>
                        <a:rPr lang="en-US" sz="1800" b="1" kern="0" dirty="0">
                          <a:solidFill>
                            <a:srgbClr val="002060"/>
                          </a:solidFill>
                          <a:effectLst/>
                          <a:latin typeface="黑体" panose="02010609060101010101" pitchFamily="49" charset="-122"/>
                          <a:ea typeface="黑体" panose="02010609060101010101" pitchFamily="49" charset="-122"/>
                        </a:rPr>
                        <a:t>:</a:t>
                      </a:r>
                      <a:r>
                        <a:rPr lang="zh-CN" sz="1800" b="1" kern="0" dirty="0">
                          <a:solidFill>
                            <a:srgbClr val="002060"/>
                          </a:solidFill>
                          <a:effectLst/>
                          <a:latin typeface="黑体" panose="02010609060101010101" pitchFamily="49" charset="-122"/>
                          <a:ea typeface="黑体" panose="02010609060101010101" pitchFamily="49" charset="-122"/>
                        </a:rPr>
                        <a:t>适当的</a:t>
                      </a:r>
                      <a:r>
                        <a:rPr lang="zh-CN" sz="1800" b="1" u="sng" kern="0" dirty="0">
                          <a:solidFill>
                            <a:srgbClr val="002060"/>
                          </a:solidFill>
                          <a:effectLst/>
                          <a:latin typeface="黑体" panose="02010609060101010101" pitchFamily="49" charset="-122"/>
                          <a:ea typeface="黑体" panose="02010609060101010101" pitchFamily="49" charset="-122"/>
                        </a:rPr>
                        <a:t>惩罚</a:t>
                      </a:r>
                      <a:r>
                        <a:rPr lang="en-US" sz="1800" b="1" u="sng"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教育</a:t>
                      </a:r>
                      <a:r>
                        <a:rPr lang="en-US" sz="1800" b="1" kern="0" dirty="0">
                          <a:solidFill>
                            <a:srgbClr val="002060"/>
                          </a:solidFill>
                          <a:effectLst/>
                          <a:latin typeface="黑体" panose="02010609060101010101" pitchFamily="49" charset="-122"/>
                          <a:ea typeface="黑体" panose="02010609060101010101" pitchFamily="49" charset="-122"/>
                        </a:rPr>
                        <a:t>,</a:t>
                      </a:r>
                      <a:r>
                        <a:rPr lang="zh-CN" sz="1800" b="1" kern="0" dirty="0">
                          <a:solidFill>
                            <a:srgbClr val="002060"/>
                          </a:solidFill>
                          <a:effectLst/>
                          <a:latin typeface="黑体" panose="02010609060101010101" pitchFamily="49" charset="-122"/>
                          <a:ea typeface="黑体" panose="02010609060101010101" pitchFamily="49" charset="-122"/>
                        </a:rPr>
                        <a:t>敦促其改进绩效</a:t>
                      </a:r>
                      <a:r>
                        <a:rPr lang="en-US" sz="1800" b="1" kern="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zh-CN" sz="1800" b="1" u="sng" kern="0" dirty="0">
                          <a:solidFill>
                            <a:srgbClr val="002060"/>
                          </a:solidFill>
                          <a:effectLst/>
                          <a:latin typeface="黑体" panose="02010609060101010101" pitchFamily="49" charset="-122"/>
                          <a:ea typeface="黑体" panose="02010609060101010101" pitchFamily="49" charset="-122"/>
                        </a:rPr>
                        <a:t>冲锋型</a:t>
                      </a:r>
                      <a:r>
                        <a:rPr lang="en-US" sz="1800" b="1"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工作能力高</a:t>
                      </a:r>
                      <a:r>
                        <a:rPr lang="en-US" sz="1800" b="1" u="sng"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工作态度低</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人力资源政策</a:t>
                      </a:r>
                      <a:r>
                        <a:rPr lang="en-US" sz="1800" b="1" kern="0" dirty="0">
                          <a:solidFill>
                            <a:srgbClr val="002060"/>
                          </a:solidFill>
                          <a:effectLst/>
                          <a:latin typeface="黑体" panose="02010609060101010101" pitchFamily="49" charset="-122"/>
                          <a:ea typeface="黑体" panose="02010609060101010101" pitchFamily="49" charset="-122"/>
                        </a:rPr>
                        <a:t>:</a:t>
                      </a:r>
                      <a:r>
                        <a:rPr lang="zh-CN" sz="1800" b="1" u="sng" kern="0" dirty="0">
                          <a:solidFill>
                            <a:srgbClr val="002060"/>
                          </a:solidFill>
                          <a:effectLst/>
                          <a:latin typeface="黑体" panose="02010609060101010101" pitchFamily="49" charset="-122"/>
                          <a:ea typeface="黑体" panose="02010609060101010101" pitchFamily="49" charset="-122"/>
                        </a:rPr>
                        <a:t>绩效辅导</a:t>
                      </a:r>
                      <a:r>
                        <a:rPr lang="zh-CN" sz="1800" b="1" kern="0" dirty="0">
                          <a:solidFill>
                            <a:srgbClr val="002060"/>
                          </a:solidFill>
                          <a:effectLst/>
                          <a:latin typeface="黑体" panose="02010609060101010101" pitchFamily="49" charset="-122"/>
                          <a:ea typeface="黑体" panose="02010609060101010101" pitchFamily="49" charset="-122"/>
                        </a:rPr>
                        <a:t>（如：工作年限</a:t>
                      </a:r>
                      <a:r>
                        <a:rPr lang="en-US" sz="1800" b="1" kern="0" dirty="0">
                          <a:solidFill>
                            <a:srgbClr val="002060"/>
                          </a:solidFill>
                          <a:effectLst/>
                          <a:latin typeface="黑体" panose="02010609060101010101" pitchFamily="49" charset="-122"/>
                          <a:ea typeface="黑体" panose="02010609060101010101" pitchFamily="49" charset="-122"/>
                        </a:rPr>
                        <a:t>20</a:t>
                      </a:r>
                      <a:r>
                        <a:rPr lang="zh-CN" sz="1800" b="1" kern="0" dirty="0">
                          <a:solidFill>
                            <a:srgbClr val="002060"/>
                          </a:solidFill>
                          <a:effectLst/>
                          <a:latin typeface="黑体" panose="02010609060101010101" pitchFamily="49" charset="-122"/>
                          <a:ea typeface="黑体" panose="02010609060101010101" pitchFamily="49" charset="-122"/>
                        </a:rPr>
                        <a:t>年的员工）</a:t>
                      </a:r>
                      <a:r>
                        <a:rPr lang="en-US" sz="1800" b="1" kern="0" dirty="0">
                          <a:solidFill>
                            <a:srgbClr val="002060"/>
                          </a:solidFill>
                          <a:effectLst/>
                          <a:latin typeface="黑体" panose="02010609060101010101" pitchFamily="49" charset="-122"/>
                          <a:ea typeface="黑体" panose="02010609060101010101" pitchFamily="49" charset="-122"/>
                        </a:rPr>
                        <a:t> </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193357348"/>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绩效考核结果应用</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gridSpan="2">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招聘、人员调配、奖金分配、员工培训开发、员工职业生涯规划。</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3894549456"/>
                  </a:ext>
                </a:extLst>
              </a:tr>
            </a:tbl>
          </a:graphicData>
        </a:graphic>
      </p:graphicFrame>
    </p:spTree>
    <p:extLst>
      <p:ext uri="{BB962C8B-B14F-4D97-AF65-F5344CB8AC3E}">
        <p14:creationId xmlns:p14="http://schemas.microsoft.com/office/powerpoint/2010/main" val="923897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45675129-F671-4A95-877C-D6B6BA8BC94F}"/>
              </a:ext>
            </a:extLst>
          </p:cNvPr>
          <p:cNvSpPr/>
          <p:nvPr/>
        </p:nvSpPr>
        <p:spPr>
          <a:xfrm>
            <a:off x="888365" y="573121"/>
            <a:ext cx="1930337"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26.</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团队绩效考核</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F1B36ADD-9967-4DC7-AFE1-6456A04B9CC2}"/>
              </a:ext>
            </a:extLst>
          </p:cNvPr>
          <p:cNvGraphicFramePr>
            <a:graphicFrameLocks noGrp="1"/>
          </p:cNvGraphicFramePr>
          <p:nvPr>
            <p:extLst>
              <p:ext uri="{D42A27DB-BD31-4B8C-83A1-F6EECF244321}">
                <p14:modId xmlns:p14="http://schemas.microsoft.com/office/powerpoint/2010/main" val="1609293690"/>
              </p:ext>
            </p:extLst>
          </p:nvPr>
        </p:nvGraphicFramePr>
        <p:xfrm>
          <a:off x="888365" y="1033707"/>
          <a:ext cx="10581585" cy="5214670"/>
        </p:xfrm>
        <a:graphic>
          <a:graphicData uri="http://schemas.openxmlformats.org/drawingml/2006/table">
            <a:tbl>
              <a:tblPr>
                <a:tableStyleId>{5C22544A-7EE6-4342-B048-85BDC9FD1C3A}</a:tableStyleId>
              </a:tblPr>
              <a:tblGrid>
                <a:gridCol w="1624016">
                  <a:extLst>
                    <a:ext uri="{9D8B030D-6E8A-4147-A177-3AD203B41FA5}">
                      <a16:colId xmlns:a16="http://schemas.microsoft.com/office/drawing/2014/main" val="947572799"/>
                    </a:ext>
                  </a:extLst>
                </a:gridCol>
                <a:gridCol w="8957569">
                  <a:extLst>
                    <a:ext uri="{9D8B030D-6E8A-4147-A177-3AD203B41FA5}">
                      <a16:colId xmlns:a16="http://schemas.microsoft.com/office/drawing/2014/main" val="3211259301"/>
                    </a:ext>
                  </a:extLst>
                </a:gridCol>
              </a:tblGrid>
              <a:tr h="681380">
                <a:tc>
                  <a:txBody>
                    <a:bodyPr/>
                    <a:lstStyle/>
                    <a:p>
                      <a:pPr indent="266700"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团队</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nchor="ctr"/>
                </a:tc>
                <a:tc>
                  <a:txBody>
                    <a:bodyPr/>
                    <a:lstStyle/>
                    <a:p>
                      <a:pPr indent="266700" algn="l">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团队是指两个以上具备互补知识和技能的人组成、具有共同目标和可测量的绩效目标的群体</a:t>
                      </a:r>
                    </a:p>
                    <a:p>
                      <a:pPr indent="266700" algn="l">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特点：目标依赖性；角色依赖性；成果依赖性</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3194881734"/>
                  </a:ext>
                </a:extLst>
              </a:tr>
              <a:tr h="1153599">
                <a:tc>
                  <a:txBody>
                    <a:bodyPr/>
                    <a:lstStyle/>
                    <a:p>
                      <a:pPr indent="266700"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团队绩效</a:t>
                      </a:r>
                      <a:r>
                        <a:rPr lang="en-US" altLang="zh-CN" sz="1600" b="1" kern="100" dirty="0">
                          <a:solidFill>
                            <a:srgbClr val="002060"/>
                          </a:solidFill>
                          <a:effectLst/>
                          <a:latin typeface="黑体" panose="02010609060101010101" pitchFamily="49" charset="-122"/>
                          <a:ea typeface="黑体" panose="02010609060101010101" pitchFamily="49" charset="-122"/>
                        </a:rPr>
                        <a:t>   </a:t>
                      </a:r>
                    </a:p>
                    <a:p>
                      <a:pPr indent="266700"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考核流程</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nchor="ctr"/>
                </a:tc>
                <a:tc>
                  <a:txBody>
                    <a:bodyPr/>
                    <a:lstStyle/>
                    <a:p>
                      <a:pPr marL="71120" indent="-71120"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人力资源部发布考核通知，启动考核程序，公布考核的要求</a:t>
                      </a:r>
                    </a:p>
                    <a:p>
                      <a:pPr marL="71120" indent="-71120"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对各个团队负责人的绩效进行考核</a:t>
                      </a:r>
                    </a:p>
                    <a:p>
                      <a:pPr marL="71120" indent="-71120"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3.</a:t>
                      </a:r>
                      <a:r>
                        <a:rPr lang="zh-CN" sz="1600" b="1" kern="100" dirty="0">
                          <a:solidFill>
                            <a:srgbClr val="002060"/>
                          </a:solidFill>
                          <a:effectLst/>
                          <a:latin typeface="黑体" panose="02010609060101010101" pitchFamily="49" charset="-122"/>
                          <a:ea typeface="黑体" panose="02010609060101010101" pitchFamily="49" charset="-122"/>
                        </a:rPr>
                        <a:t>根据员工所在团队负责人的评价结果确定团队团队成员的评价结果分布</a:t>
                      </a:r>
                    </a:p>
                    <a:p>
                      <a:pPr marL="71120" indent="-71120"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4.</a:t>
                      </a:r>
                      <a:r>
                        <a:rPr lang="zh-CN" sz="1600" b="1" kern="100" dirty="0">
                          <a:solidFill>
                            <a:srgbClr val="002060"/>
                          </a:solidFill>
                          <a:effectLst/>
                          <a:latin typeface="黑体" panose="02010609060101010101" pitchFamily="49" charset="-122"/>
                          <a:ea typeface="黑体" panose="02010609060101010101" pitchFamily="49" charset="-122"/>
                        </a:rPr>
                        <a:t>进行团队成员评价</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1821658983"/>
                  </a:ext>
                </a:extLst>
              </a:tr>
              <a:tr h="917490">
                <a:tc>
                  <a:txBody>
                    <a:bodyPr/>
                    <a:lstStyle/>
                    <a:p>
                      <a:pPr indent="266700"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团队层面的绩效考核指标</a:t>
                      </a:r>
                      <a:r>
                        <a:rPr lang="en-US" altLang="zh-CN" sz="1600" b="1" kern="100" dirty="0">
                          <a:solidFill>
                            <a:srgbClr val="002060"/>
                          </a:solidFill>
                          <a:effectLst/>
                          <a:latin typeface="黑体" panose="02010609060101010101" pitchFamily="49" charset="-122"/>
                          <a:ea typeface="黑体" panose="02010609060101010101" pitchFamily="49" charset="-122"/>
                        </a:rPr>
                        <a:t> </a:t>
                      </a:r>
                    </a:p>
                    <a:p>
                      <a:pPr indent="266700" algn="l">
                        <a:lnSpc>
                          <a:spcPct val="150000"/>
                        </a:lnSpc>
                        <a:spcAft>
                          <a:spcPts val="0"/>
                        </a:spcAft>
                      </a:pPr>
                      <a:r>
                        <a:rPr lang="zh-CN" altLang="en-US" sz="1600" b="1" kern="100" dirty="0">
                          <a:solidFill>
                            <a:srgbClr val="002060"/>
                          </a:solidFill>
                          <a:effectLst/>
                          <a:latin typeface="黑体" panose="02010609060101010101" pitchFamily="49" charset="-122"/>
                          <a:ea typeface="黑体" panose="02010609060101010101" pitchFamily="49" charset="-122"/>
                        </a:rPr>
                        <a:t>确定</a:t>
                      </a:r>
                      <a:r>
                        <a:rPr lang="zh-CN" sz="1600" b="1" kern="100" dirty="0">
                          <a:solidFill>
                            <a:srgbClr val="002060"/>
                          </a:solidFill>
                          <a:effectLst/>
                          <a:latin typeface="黑体" panose="02010609060101010101" pitchFamily="49" charset="-122"/>
                          <a:ea typeface="黑体" panose="02010609060101010101" pitchFamily="49" charset="-122"/>
                        </a:rPr>
                        <a:t>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nchor="ctr"/>
                </a:tc>
                <a:tc>
                  <a:txBody>
                    <a:bodyPr/>
                    <a:lstStyle/>
                    <a:p>
                      <a:pPr marL="71120" indent="-7112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）利用</a:t>
                      </a:r>
                      <a:r>
                        <a:rPr lang="zh-CN" sz="1600" b="1" u="sng" kern="100" dirty="0">
                          <a:solidFill>
                            <a:srgbClr val="002060"/>
                          </a:solidFill>
                          <a:effectLst/>
                          <a:latin typeface="黑体" panose="02010609060101010101" pitchFamily="49" charset="-122"/>
                          <a:ea typeface="黑体" panose="02010609060101010101" pitchFamily="49" charset="-122"/>
                        </a:rPr>
                        <a:t>客户关系图</a:t>
                      </a:r>
                      <a:r>
                        <a:rPr lang="zh-CN" sz="1600" b="1" kern="100" dirty="0">
                          <a:solidFill>
                            <a:srgbClr val="002060"/>
                          </a:solidFill>
                          <a:effectLst/>
                          <a:latin typeface="黑体" panose="02010609060101010101" pitchFamily="49" charset="-122"/>
                          <a:ea typeface="黑体" panose="02010609060101010101" pitchFamily="49" charset="-122"/>
                        </a:rPr>
                        <a:t>来确定：适合团队的建立是为了</a:t>
                      </a:r>
                      <a:r>
                        <a:rPr lang="zh-CN" sz="1600" b="1" u="sng" kern="100" dirty="0">
                          <a:solidFill>
                            <a:srgbClr val="002060"/>
                          </a:solidFill>
                          <a:effectLst/>
                          <a:latin typeface="黑体" panose="02010609060101010101" pitchFamily="49" charset="-122"/>
                          <a:ea typeface="黑体" panose="02010609060101010101" pitchFamily="49" charset="-122"/>
                        </a:rPr>
                        <a:t>满足客户需求</a:t>
                      </a:r>
                      <a:r>
                        <a:rPr lang="zh-CN" sz="1600" b="1" kern="100" dirty="0">
                          <a:solidFill>
                            <a:srgbClr val="002060"/>
                          </a:solidFill>
                          <a:effectLst/>
                          <a:latin typeface="黑体" panose="02010609060101010101" pitchFamily="49" charset="-122"/>
                          <a:ea typeface="黑体" panose="02010609060101010101" pitchFamily="49" charset="-122"/>
                        </a:rPr>
                        <a:t>时</a:t>
                      </a:r>
                    </a:p>
                    <a:p>
                      <a:pPr marL="71120" indent="-7112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）利用</a:t>
                      </a:r>
                      <a:r>
                        <a:rPr lang="zh-CN" sz="1600" b="1" u="sng" kern="100" dirty="0">
                          <a:solidFill>
                            <a:srgbClr val="002060"/>
                          </a:solidFill>
                          <a:effectLst/>
                          <a:latin typeface="黑体" panose="02010609060101010101" pitchFamily="49" charset="-122"/>
                          <a:ea typeface="黑体" panose="02010609060101010101" pitchFamily="49" charset="-122"/>
                        </a:rPr>
                        <a:t>组织绩效指标</a:t>
                      </a:r>
                      <a:r>
                        <a:rPr lang="zh-CN" sz="1600" b="1" kern="100" dirty="0">
                          <a:solidFill>
                            <a:srgbClr val="002060"/>
                          </a:solidFill>
                          <a:effectLst/>
                          <a:latin typeface="黑体" panose="02010609060101010101" pitchFamily="49" charset="-122"/>
                          <a:ea typeface="黑体" panose="02010609060101010101" pitchFamily="49" charset="-122"/>
                        </a:rPr>
                        <a:t>来确定：适合为</a:t>
                      </a:r>
                      <a:r>
                        <a:rPr lang="zh-CN" sz="1600" b="1" u="sng" kern="100" dirty="0">
                          <a:solidFill>
                            <a:srgbClr val="002060"/>
                          </a:solidFill>
                          <a:effectLst/>
                          <a:latin typeface="黑体" panose="02010609060101010101" pitchFamily="49" charset="-122"/>
                          <a:ea typeface="黑体" panose="02010609060101010101" pitchFamily="49" charset="-122"/>
                        </a:rPr>
                        <a:t>帮助组织改进绩效</a:t>
                      </a:r>
                      <a:r>
                        <a:rPr lang="zh-CN" sz="1600" b="1" kern="100" dirty="0">
                          <a:solidFill>
                            <a:srgbClr val="002060"/>
                          </a:solidFill>
                          <a:effectLst/>
                          <a:latin typeface="黑体" panose="02010609060101010101" pitchFamily="49" charset="-122"/>
                          <a:ea typeface="黑体" panose="02010609060101010101" pitchFamily="49" charset="-122"/>
                        </a:rPr>
                        <a:t>而成立的团队</a:t>
                      </a:r>
                    </a:p>
                    <a:p>
                      <a:pPr marL="71120" indent="-7112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3</a:t>
                      </a:r>
                      <a:r>
                        <a:rPr lang="zh-CN" sz="1600" b="1" kern="100" dirty="0">
                          <a:solidFill>
                            <a:srgbClr val="002060"/>
                          </a:solidFill>
                          <a:effectLst/>
                          <a:latin typeface="黑体" panose="02010609060101010101" pitchFamily="49" charset="-122"/>
                          <a:ea typeface="黑体" panose="02010609060101010101" pitchFamily="49" charset="-122"/>
                        </a:rPr>
                        <a:t>）利用</a:t>
                      </a:r>
                      <a:r>
                        <a:rPr lang="zh-CN" sz="1600" b="1" u="sng" kern="100" dirty="0">
                          <a:solidFill>
                            <a:srgbClr val="002060"/>
                          </a:solidFill>
                          <a:effectLst/>
                          <a:latin typeface="黑体" panose="02010609060101010101" pitchFamily="49" charset="-122"/>
                          <a:ea typeface="黑体" panose="02010609060101010101" pitchFamily="49" charset="-122"/>
                        </a:rPr>
                        <a:t>绩效金字塔</a:t>
                      </a:r>
                      <a:r>
                        <a:rPr lang="zh-CN" sz="1600" b="1" kern="100" dirty="0">
                          <a:solidFill>
                            <a:srgbClr val="002060"/>
                          </a:solidFill>
                          <a:effectLst/>
                          <a:latin typeface="黑体" panose="02010609060101010101" pitchFamily="49" charset="-122"/>
                          <a:ea typeface="黑体" panose="02010609060101010101" pitchFamily="49" charset="-122"/>
                        </a:rPr>
                        <a:t>来确定</a:t>
                      </a:r>
                    </a:p>
                    <a:p>
                      <a:pPr marL="71120" indent="-71120"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4</a:t>
                      </a:r>
                      <a:r>
                        <a:rPr lang="zh-CN" sz="1600" b="1" kern="100" dirty="0">
                          <a:solidFill>
                            <a:srgbClr val="002060"/>
                          </a:solidFill>
                          <a:effectLst/>
                          <a:latin typeface="黑体" panose="02010609060101010101" pitchFamily="49" charset="-122"/>
                          <a:ea typeface="黑体" panose="02010609060101010101" pitchFamily="49" charset="-122"/>
                        </a:rPr>
                        <a:t>）利用</a:t>
                      </a:r>
                      <a:r>
                        <a:rPr lang="zh-CN" sz="1600" b="1" u="sng" kern="100" dirty="0">
                          <a:solidFill>
                            <a:srgbClr val="002060"/>
                          </a:solidFill>
                          <a:effectLst/>
                          <a:latin typeface="黑体" panose="02010609060101010101" pitchFamily="49" charset="-122"/>
                          <a:ea typeface="黑体" panose="02010609060101010101" pitchFamily="49" charset="-122"/>
                        </a:rPr>
                        <a:t>工作流程图</a:t>
                      </a:r>
                      <a:r>
                        <a:rPr lang="zh-CN" sz="1600" b="1" kern="100" dirty="0">
                          <a:solidFill>
                            <a:srgbClr val="002060"/>
                          </a:solidFill>
                          <a:effectLst/>
                          <a:latin typeface="黑体" panose="02010609060101010101" pitchFamily="49" charset="-122"/>
                          <a:ea typeface="黑体" panose="02010609060101010101" pitchFamily="49" charset="-122"/>
                        </a:rPr>
                        <a:t>来确定</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4180551014"/>
                  </a:ext>
                </a:extLst>
              </a:tr>
              <a:tr h="681380">
                <a:tc>
                  <a:txBody>
                    <a:bodyPr/>
                    <a:lstStyle/>
                    <a:p>
                      <a:pPr indent="266700" algn="ctr">
                        <a:lnSpc>
                          <a:spcPct val="150000"/>
                        </a:lnSpc>
                        <a:spcAft>
                          <a:spcPts val="0"/>
                        </a:spcAft>
                      </a:pPr>
                      <a:r>
                        <a:rPr lang="zh-CN" sz="1600" b="1" u="sng" kern="100" dirty="0">
                          <a:solidFill>
                            <a:srgbClr val="002060"/>
                          </a:solidFill>
                          <a:effectLst/>
                          <a:latin typeface="黑体" panose="02010609060101010101" pitchFamily="49" charset="-122"/>
                          <a:ea typeface="黑体" panose="02010609060101010101" pitchFamily="49" charset="-122"/>
                        </a:rPr>
                        <a:t>知识型团队</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nchor="ctr"/>
                </a:tc>
                <a:tc>
                  <a:txBody>
                    <a:bodyPr/>
                    <a:lstStyle/>
                    <a:p>
                      <a:pPr marL="71120" indent="-71120" algn="just">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a:t>
                      </a:r>
                      <a:r>
                        <a:rPr lang="en-US" sz="1600" b="1" kern="100">
                          <a:solidFill>
                            <a:srgbClr val="002060"/>
                          </a:solidFill>
                          <a:effectLst/>
                          <a:latin typeface="黑体" panose="02010609060101010101" pitchFamily="49" charset="-122"/>
                          <a:ea typeface="黑体" panose="02010609060101010101" pitchFamily="49" charset="-122"/>
                        </a:rPr>
                        <a:t>1</a:t>
                      </a:r>
                      <a:r>
                        <a:rPr lang="zh-CN" sz="1600" b="1" kern="100">
                          <a:solidFill>
                            <a:srgbClr val="002060"/>
                          </a:solidFill>
                          <a:effectLst/>
                          <a:latin typeface="黑体" panose="02010609060101010101" pitchFamily="49" charset="-122"/>
                          <a:ea typeface="黑体" panose="02010609060101010101" pitchFamily="49" charset="-122"/>
                        </a:rPr>
                        <a:t>）</a:t>
                      </a:r>
                      <a:r>
                        <a:rPr lang="zh-CN" sz="1600" b="1" u="sng" kern="100">
                          <a:solidFill>
                            <a:srgbClr val="002060"/>
                          </a:solidFill>
                          <a:effectLst/>
                          <a:latin typeface="黑体" panose="02010609060101010101" pitchFamily="49" charset="-122"/>
                          <a:ea typeface="黑体" panose="02010609060101010101" pitchFamily="49" charset="-122"/>
                        </a:rPr>
                        <a:t>绩效考核以结果为导向，而不是行为</a:t>
                      </a:r>
                      <a:r>
                        <a:rPr lang="zh-CN" sz="1600" b="1" kern="100">
                          <a:solidFill>
                            <a:srgbClr val="002060"/>
                          </a:solidFill>
                          <a:effectLst/>
                          <a:latin typeface="黑体" panose="02010609060101010101" pitchFamily="49" charset="-122"/>
                          <a:ea typeface="黑体" panose="02010609060101010101" pitchFamily="49" charset="-122"/>
                        </a:rPr>
                        <a:t>。</a:t>
                      </a:r>
                    </a:p>
                    <a:p>
                      <a:pPr marL="71120" indent="-71120" algn="just">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a:t>
                      </a:r>
                      <a:r>
                        <a:rPr lang="en-US" sz="1600" b="1" kern="100">
                          <a:solidFill>
                            <a:srgbClr val="002060"/>
                          </a:solidFill>
                          <a:effectLst/>
                          <a:latin typeface="黑体" panose="02010609060101010101" pitchFamily="49" charset="-122"/>
                          <a:ea typeface="黑体" panose="02010609060101010101" pitchFamily="49" charset="-122"/>
                        </a:rPr>
                        <a:t>2</a:t>
                      </a:r>
                      <a:r>
                        <a:rPr lang="zh-CN" sz="1600" b="1" kern="100">
                          <a:solidFill>
                            <a:srgbClr val="002060"/>
                          </a:solidFill>
                          <a:effectLst/>
                          <a:latin typeface="黑体" panose="02010609060101010101" pitchFamily="49" charset="-122"/>
                          <a:ea typeface="黑体" panose="02010609060101010101" pitchFamily="49" charset="-122"/>
                        </a:rPr>
                        <a:t>）</a:t>
                      </a:r>
                      <a:r>
                        <a:rPr lang="zh-CN" sz="1600" b="1" u="sng" kern="100">
                          <a:solidFill>
                            <a:srgbClr val="002060"/>
                          </a:solidFill>
                          <a:effectLst/>
                          <a:latin typeface="黑体" panose="02010609060101010101" pitchFamily="49" charset="-122"/>
                          <a:ea typeface="黑体" panose="02010609060101010101" pitchFamily="49" charset="-122"/>
                        </a:rPr>
                        <a:t>四个</a:t>
                      </a:r>
                      <a:r>
                        <a:rPr lang="zh-CN" sz="1600" b="1" kern="100">
                          <a:solidFill>
                            <a:srgbClr val="002060"/>
                          </a:solidFill>
                          <a:effectLst/>
                          <a:latin typeface="黑体" panose="02010609060101010101" pitchFamily="49" charset="-122"/>
                          <a:ea typeface="黑体" panose="02010609060101010101" pitchFamily="49" charset="-122"/>
                        </a:rPr>
                        <a:t>考核指标：</a:t>
                      </a:r>
                      <a:r>
                        <a:rPr lang="zh-CN" sz="1600" b="1" u="sng" kern="100">
                          <a:solidFill>
                            <a:srgbClr val="002060"/>
                          </a:solidFill>
                          <a:effectLst/>
                          <a:latin typeface="黑体" panose="02010609060101010101" pitchFamily="49" charset="-122"/>
                          <a:ea typeface="黑体" panose="02010609060101010101" pitchFamily="49" charset="-122"/>
                        </a:rPr>
                        <a:t>效益型</a:t>
                      </a:r>
                      <a:r>
                        <a:rPr lang="zh-CN" sz="1600" b="1" kern="100">
                          <a:solidFill>
                            <a:srgbClr val="002060"/>
                          </a:solidFill>
                          <a:effectLst/>
                          <a:latin typeface="黑体" panose="02010609060101010101" pitchFamily="49" charset="-122"/>
                          <a:ea typeface="黑体" panose="02010609060101010101" pitchFamily="49" charset="-122"/>
                        </a:rPr>
                        <a:t>指标、</a:t>
                      </a:r>
                      <a:r>
                        <a:rPr lang="zh-CN" sz="1600" b="1" u="sng" kern="100">
                          <a:solidFill>
                            <a:srgbClr val="002060"/>
                          </a:solidFill>
                          <a:effectLst/>
                          <a:latin typeface="黑体" panose="02010609060101010101" pitchFamily="49" charset="-122"/>
                          <a:ea typeface="黑体" panose="02010609060101010101" pitchFamily="49" charset="-122"/>
                        </a:rPr>
                        <a:t>效率型</a:t>
                      </a:r>
                      <a:r>
                        <a:rPr lang="zh-CN" sz="1600" b="1" kern="100">
                          <a:solidFill>
                            <a:srgbClr val="002060"/>
                          </a:solidFill>
                          <a:effectLst/>
                          <a:latin typeface="黑体" panose="02010609060101010101" pitchFamily="49" charset="-122"/>
                          <a:ea typeface="黑体" panose="02010609060101010101" pitchFamily="49" charset="-122"/>
                        </a:rPr>
                        <a:t>指标、</a:t>
                      </a:r>
                      <a:r>
                        <a:rPr lang="zh-CN" sz="1600" b="1" u="sng" kern="100">
                          <a:solidFill>
                            <a:srgbClr val="002060"/>
                          </a:solidFill>
                          <a:effectLst/>
                          <a:latin typeface="黑体" panose="02010609060101010101" pitchFamily="49" charset="-122"/>
                          <a:ea typeface="黑体" panose="02010609060101010101" pitchFamily="49" charset="-122"/>
                        </a:rPr>
                        <a:t>递延型</a:t>
                      </a:r>
                      <a:r>
                        <a:rPr lang="zh-CN" sz="1600" b="1" kern="100">
                          <a:solidFill>
                            <a:srgbClr val="002060"/>
                          </a:solidFill>
                          <a:effectLst/>
                          <a:latin typeface="黑体" panose="02010609060101010101" pitchFamily="49" charset="-122"/>
                          <a:ea typeface="黑体" panose="02010609060101010101" pitchFamily="49" charset="-122"/>
                        </a:rPr>
                        <a:t>指标、</a:t>
                      </a:r>
                      <a:r>
                        <a:rPr lang="zh-CN" sz="1600" b="1" u="sng" kern="100">
                          <a:solidFill>
                            <a:srgbClr val="002060"/>
                          </a:solidFill>
                          <a:effectLst/>
                          <a:latin typeface="黑体" panose="02010609060101010101" pitchFamily="49" charset="-122"/>
                          <a:ea typeface="黑体" panose="02010609060101010101" pitchFamily="49" charset="-122"/>
                        </a:rPr>
                        <a:t>风险型</a:t>
                      </a:r>
                      <a:r>
                        <a:rPr lang="zh-CN" sz="1600" b="1" kern="100">
                          <a:solidFill>
                            <a:srgbClr val="002060"/>
                          </a:solidFill>
                          <a:effectLst/>
                          <a:latin typeface="黑体" panose="02010609060101010101" pitchFamily="49" charset="-122"/>
                          <a:ea typeface="黑体" panose="02010609060101010101" pitchFamily="49" charset="-122"/>
                        </a:rPr>
                        <a:t>指标</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3771697662"/>
                  </a:ext>
                </a:extLst>
              </a:tr>
              <a:tr h="917490">
                <a:tc>
                  <a:txBody>
                    <a:bodyPr/>
                    <a:lstStyle/>
                    <a:p>
                      <a:pPr indent="266700" algn="ctr">
                        <a:lnSpc>
                          <a:spcPct val="150000"/>
                        </a:lnSpc>
                        <a:spcAft>
                          <a:spcPts val="0"/>
                        </a:spcAft>
                      </a:pPr>
                      <a:r>
                        <a:rPr lang="zh-CN" sz="1600" b="1" u="sng" kern="100">
                          <a:solidFill>
                            <a:srgbClr val="002060"/>
                          </a:solidFill>
                          <a:effectLst/>
                          <a:latin typeface="黑体" panose="02010609060101010101" pitchFamily="49" charset="-122"/>
                          <a:ea typeface="黑体" panose="02010609060101010101" pitchFamily="49" charset="-122"/>
                        </a:rPr>
                        <a:t>跨部门团队</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nchor="ctr"/>
                </a:tc>
                <a:tc>
                  <a:txBody>
                    <a:bodyPr/>
                    <a:lstStyle/>
                    <a:p>
                      <a:pPr indent="266700" algn="l">
                        <a:lnSpc>
                          <a:spcPct val="150000"/>
                        </a:lnSpc>
                        <a:spcAft>
                          <a:spcPts val="0"/>
                        </a:spcAft>
                      </a:pPr>
                      <a:r>
                        <a:rPr lang="zh-CN" altLang="en-US" sz="1600" b="1" u="sng" kern="100" dirty="0">
                          <a:solidFill>
                            <a:srgbClr val="002060"/>
                          </a:solidFill>
                          <a:effectLst/>
                          <a:latin typeface="黑体" panose="02010609060101010101" pitchFamily="49" charset="-122"/>
                          <a:ea typeface="黑体" panose="02010609060101010101" pitchFamily="49" charset="-122"/>
                        </a:rPr>
                        <a:t>（</a:t>
                      </a:r>
                      <a:r>
                        <a:rPr lang="en-US" altLang="zh-CN" sz="1600" b="1" u="sng" kern="100" dirty="0">
                          <a:solidFill>
                            <a:srgbClr val="002060"/>
                          </a:solidFill>
                          <a:effectLst/>
                          <a:latin typeface="黑体" panose="02010609060101010101" pitchFamily="49" charset="-122"/>
                          <a:ea typeface="黑体" panose="02010609060101010101" pitchFamily="49" charset="-122"/>
                        </a:rPr>
                        <a:t>1</a:t>
                      </a:r>
                      <a:r>
                        <a:rPr lang="zh-CN" altLang="en-US" sz="1600" b="1" u="sng"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关键：做好标准化工作，即“四化。具体：（目标</a:t>
                      </a:r>
                      <a:r>
                        <a:rPr lang="en-US" sz="1600" b="1" u="sng" kern="100" dirty="0">
                          <a:solidFill>
                            <a:srgbClr val="002060"/>
                          </a:solidFill>
                          <a:effectLst/>
                          <a:latin typeface="黑体" panose="02010609060101010101" pitchFamily="49" charset="-122"/>
                          <a:ea typeface="黑体" panose="02010609060101010101" pitchFamily="49" charset="-122"/>
                        </a:rPr>
                        <a:t> + </a:t>
                      </a:r>
                      <a:r>
                        <a:rPr lang="zh-CN" sz="1600" b="1" u="sng" kern="100" dirty="0">
                          <a:solidFill>
                            <a:srgbClr val="002060"/>
                          </a:solidFill>
                          <a:effectLst/>
                          <a:latin typeface="黑体" panose="02010609060101010101" pitchFamily="49" charset="-122"/>
                          <a:ea typeface="黑体" panose="02010609060101010101" pitchFamily="49" charset="-122"/>
                        </a:rPr>
                        <a:t>考核程序</a:t>
                      </a:r>
                      <a:r>
                        <a:rPr lang="en-US" sz="1600" b="1" u="sng" kern="100" dirty="0">
                          <a:solidFill>
                            <a:srgbClr val="002060"/>
                          </a:solidFill>
                          <a:effectLst/>
                          <a:latin typeface="黑体" panose="02010609060101010101" pitchFamily="49" charset="-122"/>
                          <a:ea typeface="黑体" panose="02010609060101010101" pitchFamily="49" charset="-122"/>
                        </a:rPr>
                        <a:t> + </a:t>
                      </a:r>
                      <a:r>
                        <a:rPr lang="zh-CN" sz="1600" b="1" u="sng" kern="100" dirty="0">
                          <a:solidFill>
                            <a:srgbClr val="002060"/>
                          </a:solidFill>
                          <a:effectLst/>
                          <a:latin typeface="黑体" panose="02010609060101010101" pitchFamily="49" charset="-122"/>
                          <a:ea typeface="黑体" panose="02010609060101010101" pitchFamily="49" charset="-122"/>
                        </a:rPr>
                        <a:t>组织</a:t>
                      </a:r>
                      <a:r>
                        <a:rPr lang="en-US" sz="1600" b="1" u="sng" kern="100" dirty="0">
                          <a:solidFill>
                            <a:srgbClr val="002060"/>
                          </a:solidFill>
                          <a:effectLst/>
                          <a:latin typeface="黑体" panose="02010609060101010101" pitchFamily="49" charset="-122"/>
                          <a:ea typeface="黑体" panose="02010609060101010101" pitchFamily="49" charset="-122"/>
                        </a:rPr>
                        <a:t> + </a:t>
                      </a:r>
                      <a:r>
                        <a:rPr lang="zh-CN" sz="1600" b="1" u="sng" kern="100" dirty="0">
                          <a:solidFill>
                            <a:srgbClr val="002060"/>
                          </a:solidFill>
                          <a:effectLst/>
                          <a:latin typeface="黑体" panose="02010609060101010101" pitchFamily="49" charset="-122"/>
                          <a:ea typeface="黑体" panose="02010609060101010101" pitchFamily="49" charset="-122"/>
                        </a:rPr>
                        <a:t>方法手段）标准化。</a:t>
                      </a:r>
                      <a:endParaRPr lang="zh-CN" sz="1600" b="1" kern="100" dirty="0">
                        <a:solidFill>
                          <a:srgbClr val="002060"/>
                        </a:solidFill>
                        <a:effectLst/>
                        <a:latin typeface="黑体" panose="02010609060101010101" pitchFamily="49" charset="-122"/>
                        <a:ea typeface="黑体" panose="02010609060101010101" pitchFamily="49" charset="-122"/>
                      </a:endParaRPr>
                    </a:p>
                    <a:p>
                      <a:pPr marL="420370" indent="-420370" algn="just">
                        <a:lnSpc>
                          <a:spcPct val="150000"/>
                        </a:lnSpc>
                        <a:spcAft>
                          <a:spcPts val="0"/>
                        </a:spcAft>
                      </a:pPr>
                      <a:r>
                        <a:rPr lang="zh-CN" altLang="en-US" sz="1600" b="1" u="none" kern="100" dirty="0">
                          <a:solidFill>
                            <a:srgbClr val="002060"/>
                          </a:solidFill>
                          <a:effectLst/>
                          <a:latin typeface="黑体" panose="02010609060101010101" pitchFamily="49" charset="-122"/>
                          <a:ea typeface="黑体" panose="02010609060101010101" pitchFamily="49" charset="-122"/>
                        </a:rPr>
                        <a:t>   </a:t>
                      </a:r>
                      <a:r>
                        <a:rPr lang="zh-CN" altLang="en-US" sz="1600" b="1" u="sng" kern="100" dirty="0">
                          <a:solidFill>
                            <a:srgbClr val="002060"/>
                          </a:solidFill>
                          <a:effectLst/>
                          <a:latin typeface="黑体" panose="02010609060101010101" pitchFamily="49" charset="-122"/>
                          <a:ea typeface="黑体" panose="02010609060101010101" pitchFamily="49" charset="-122"/>
                        </a:rPr>
                        <a:t>（</a:t>
                      </a:r>
                      <a:r>
                        <a:rPr lang="en-US" altLang="zh-CN" sz="1600" b="1" u="sng" kern="100" dirty="0">
                          <a:solidFill>
                            <a:srgbClr val="002060"/>
                          </a:solidFill>
                          <a:effectLst/>
                          <a:latin typeface="黑体" panose="02010609060101010101" pitchFamily="49" charset="-122"/>
                          <a:ea typeface="黑体" panose="02010609060101010101" pitchFamily="49" charset="-122"/>
                        </a:rPr>
                        <a:t>2</a:t>
                      </a:r>
                      <a:r>
                        <a:rPr lang="zh-CN" altLang="en-US" sz="1600" b="1" u="sng"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考核目标</a:t>
                      </a:r>
                      <a:r>
                        <a:rPr lang="zh-CN" sz="1600" b="1" kern="100" dirty="0">
                          <a:solidFill>
                            <a:srgbClr val="002060"/>
                          </a:solidFill>
                          <a:effectLst/>
                          <a:latin typeface="黑体" panose="02010609060101010101" pitchFamily="49" charset="-122"/>
                          <a:ea typeface="黑体" panose="02010609060101010101" pitchFamily="49" charset="-122"/>
                        </a:rPr>
                        <a:t>：团队目标实现</a:t>
                      </a:r>
                      <a:r>
                        <a:rPr lang="zh-CN" sz="1600" b="1" u="sng" kern="100" dirty="0">
                          <a:solidFill>
                            <a:srgbClr val="002060"/>
                          </a:solidFill>
                          <a:effectLst/>
                          <a:latin typeface="黑体" panose="02010609060101010101" pitchFamily="49" charset="-122"/>
                          <a:ea typeface="黑体" panose="02010609060101010101" pitchFamily="49" charset="-122"/>
                        </a:rPr>
                        <a:t>程度</a:t>
                      </a:r>
                      <a:r>
                        <a:rPr lang="zh-CN" sz="1600" b="1" kern="100" dirty="0">
                          <a:solidFill>
                            <a:srgbClr val="002060"/>
                          </a:solidFill>
                          <a:effectLst/>
                          <a:latin typeface="黑体" panose="02010609060101010101" pitchFamily="49" charset="-122"/>
                          <a:ea typeface="黑体" panose="02010609060101010101" pitchFamily="49" charset="-122"/>
                        </a:rPr>
                        <a:t>，目标的实现</a:t>
                      </a:r>
                      <a:r>
                        <a:rPr lang="zh-CN" sz="1600" b="1" u="sng" kern="100" dirty="0">
                          <a:solidFill>
                            <a:srgbClr val="002060"/>
                          </a:solidFill>
                          <a:effectLst/>
                          <a:latin typeface="黑体" panose="02010609060101010101" pitchFamily="49" charset="-122"/>
                          <a:ea typeface="黑体" panose="02010609060101010101" pitchFamily="49" charset="-122"/>
                        </a:rPr>
                        <a:t>进展</a:t>
                      </a:r>
                      <a:r>
                        <a:rPr lang="zh-CN" sz="1600" b="1" kern="100" dirty="0">
                          <a:solidFill>
                            <a:srgbClr val="002060"/>
                          </a:solidFill>
                          <a:effectLst/>
                          <a:latin typeface="黑体" panose="02010609060101010101" pitchFamily="49" charset="-122"/>
                          <a:ea typeface="黑体" panose="02010609060101010101" pitchFamily="49" charset="-122"/>
                        </a:rPr>
                        <a:t>，目标的</a:t>
                      </a:r>
                      <a:r>
                        <a:rPr lang="zh-CN" sz="1600" b="1" u="sng" kern="100" dirty="0">
                          <a:solidFill>
                            <a:srgbClr val="002060"/>
                          </a:solidFill>
                          <a:effectLst/>
                          <a:latin typeface="黑体" panose="02010609060101010101" pitchFamily="49" charset="-122"/>
                          <a:ea typeface="黑体" panose="02010609060101010101" pitchFamily="49" charset="-122"/>
                        </a:rPr>
                        <a:t>难度</a:t>
                      </a:r>
                      <a:r>
                        <a:rPr lang="zh-CN" sz="1600" b="1" kern="100" dirty="0">
                          <a:solidFill>
                            <a:srgbClr val="002060"/>
                          </a:solidFill>
                          <a:effectLst/>
                          <a:latin typeface="黑体" panose="02010609060101010101" pitchFamily="49" charset="-122"/>
                          <a:ea typeface="黑体" panose="02010609060101010101" pitchFamily="49" charset="-122"/>
                        </a:rPr>
                        <a:t>，实施</a:t>
                      </a:r>
                      <a:r>
                        <a:rPr lang="zh-CN" sz="1600" b="1" u="sng" kern="100" dirty="0">
                          <a:solidFill>
                            <a:srgbClr val="002060"/>
                          </a:solidFill>
                          <a:effectLst/>
                          <a:latin typeface="黑体" panose="02010609060101010101" pitchFamily="49" charset="-122"/>
                          <a:ea typeface="黑体" panose="02010609060101010101" pitchFamily="49" charset="-122"/>
                        </a:rPr>
                        <a:t>手段、工作态度</a:t>
                      </a:r>
                      <a:r>
                        <a:rPr lang="zh-CN" sz="1600" b="1" kern="100" dirty="0">
                          <a:solidFill>
                            <a:srgbClr val="002060"/>
                          </a:solidFill>
                          <a:effectLst/>
                          <a:latin typeface="黑体" panose="02010609060101010101" pitchFamily="49" charset="-122"/>
                          <a:ea typeface="黑体" panose="02010609060101010101" pitchFamily="49" charset="-122"/>
                        </a:rPr>
                        <a:t>。</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394" marR="64394" marT="0" marB="0"/>
                </a:tc>
                <a:extLst>
                  <a:ext uri="{0D108BD9-81ED-4DB2-BD59-A6C34878D82A}">
                    <a16:rowId xmlns:a16="http://schemas.microsoft.com/office/drawing/2014/main" val="679017370"/>
                  </a:ext>
                </a:extLst>
              </a:tr>
            </a:tbl>
          </a:graphicData>
        </a:graphic>
      </p:graphicFrame>
    </p:spTree>
    <p:extLst>
      <p:ext uri="{BB962C8B-B14F-4D97-AF65-F5344CB8AC3E}">
        <p14:creationId xmlns:p14="http://schemas.microsoft.com/office/powerpoint/2010/main" val="2954937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612C42B7-F85A-4C04-BE6D-4178735B9718}"/>
              </a:ext>
            </a:extLst>
          </p:cNvPr>
          <p:cNvSpPr/>
          <p:nvPr/>
        </p:nvSpPr>
        <p:spPr>
          <a:xfrm>
            <a:off x="765428" y="523806"/>
            <a:ext cx="3361818"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国际人力资源的绩效考核</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9003A6E3-A70A-4B19-B1BA-3DDA28E6CCFC}"/>
              </a:ext>
            </a:extLst>
          </p:cNvPr>
          <p:cNvGraphicFramePr>
            <a:graphicFrameLocks noGrp="1"/>
          </p:cNvGraphicFramePr>
          <p:nvPr>
            <p:extLst>
              <p:ext uri="{D42A27DB-BD31-4B8C-83A1-F6EECF244321}">
                <p14:modId xmlns:p14="http://schemas.microsoft.com/office/powerpoint/2010/main" val="1493760461"/>
              </p:ext>
            </p:extLst>
          </p:nvPr>
        </p:nvGraphicFramePr>
        <p:xfrm>
          <a:off x="852729" y="1019741"/>
          <a:ext cx="10518685" cy="2751710"/>
        </p:xfrm>
        <a:graphic>
          <a:graphicData uri="http://schemas.openxmlformats.org/drawingml/2006/table">
            <a:tbl>
              <a:tblPr>
                <a:tableStyleId>{5C22544A-7EE6-4342-B048-85BDC9FD1C3A}</a:tableStyleId>
              </a:tblPr>
              <a:tblGrid>
                <a:gridCol w="1633019">
                  <a:extLst>
                    <a:ext uri="{9D8B030D-6E8A-4147-A177-3AD203B41FA5}">
                      <a16:colId xmlns:a16="http://schemas.microsoft.com/office/drawing/2014/main" val="3345554891"/>
                    </a:ext>
                  </a:extLst>
                </a:gridCol>
                <a:gridCol w="8885666">
                  <a:extLst>
                    <a:ext uri="{9D8B030D-6E8A-4147-A177-3AD203B41FA5}">
                      <a16:colId xmlns:a16="http://schemas.microsoft.com/office/drawing/2014/main" val="4039955810"/>
                    </a:ext>
                  </a:extLst>
                </a:gridCol>
              </a:tblGrid>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面临挑战</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各个国家的文化背景和工作环境的巨大差异加大了绩效考核的难度</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“异地管理”增大了绩效考核的困难</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190660110"/>
                  </a:ext>
                </a:extLst>
              </a:tr>
              <a:tr h="1652905">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特点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indent="266700"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(1)</a:t>
                      </a:r>
                      <a:r>
                        <a:rPr lang="zh-CN" sz="1800" b="1" u="sng" kern="100" dirty="0">
                          <a:solidFill>
                            <a:srgbClr val="002060"/>
                          </a:solidFill>
                          <a:effectLst/>
                          <a:latin typeface="黑体" panose="02010609060101010101" pitchFamily="49" charset="-122"/>
                          <a:ea typeface="黑体" panose="02010609060101010101" pitchFamily="49" charset="-122"/>
                        </a:rPr>
                        <a:t>从目标看，不但关注业绩，而且突出战略方向，强调企业的长远发展</a:t>
                      </a:r>
                      <a:r>
                        <a:rPr lang="zh-CN" sz="1800" b="1" kern="100" dirty="0">
                          <a:solidFill>
                            <a:srgbClr val="002060"/>
                          </a:solidFill>
                          <a:effectLst/>
                          <a:latin typeface="黑体" panose="02010609060101010101" pitchFamily="49" charset="-122"/>
                          <a:ea typeface="黑体" panose="02010609060101010101" pitchFamily="49" charset="-122"/>
                        </a:rPr>
                        <a:t>；</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u="none"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从目的看，除了为员工薪酬调整和晋升提供依据外，还加入了新因素</a:t>
                      </a:r>
                      <a:r>
                        <a:rPr lang="zh-CN" sz="1800" b="1" kern="100" dirty="0">
                          <a:solidFill>
                            <a:srgbClr val="002060"/>
                          </a:solidFill>
                          <a:effectLst/>
                          <a:latin typeface="黑体" panose="02010609060101010101" pitchFamily="49" charset="-122"/>
                          <a:ea typeface="黑体" panose="02010609060101010101" pitchFamily="49" charset="-122"/>
                        </a:rPr>
                        <a:t>；</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kern="0" dirty="0">
                          <a:solidFill>
                            <a:srgbClr val="002060"/>
                          </a:solidFill>
                          <a:effectLst/>
                          <a:latin typeface="黑体" panose="02010609060101010101" pitchFamily="49" charset="-122"/>
                          <a:ea typeface="黑体" panose="02010609060101010101" pitchFamily="49" charset="-122"/>
                        </a:rPr>
                        <a:t>(3)</a:t>
                      </a:r>
                      <a:r>
                        <a:rPr lang="zh-CN" sz="1800" b="1" u="sng" kern="100" dirty="0">
                          <a:solidFill>
                            <a:srgbClr val="002060"/>
                          </a:solidFill>
                          <a:effectLst/>
                          <a:latin typeface="黑体" panose="02010609060101010101" pitchFamily="49" charset="-122"/>
                          <a:ea typeface="黑体" panose="02010609060101010101" pitchFamily="49" charset="-122"/>
                        </a:rPr>
                        <a:t>从侧重点看，绩效考核</a:t>
                      </a:r>
                      <a:r>
                        <a:rPr lang="zh-CN" sz="1800" b="1" u="sng" kern="100" dirty="0">
                          <a:solidFill>
                            <a:srgbClr val="002060"/>
                          </a:solidFill>
                          <a:effectLst/>
                          <a:highlight>
                            <a:srgbClr val="FFFF00"/>
                          </a:highlight>
                          <a:latin typeface="黑体" panose="02010609060101010101" pitchFamily="49" charset="-122"/>
                          <a:ea typeface="黑体" panose="02010609060101010101" pitchFamily="49" charset="-122"/>
                        </a:rPr>
                        <a:t>更倾向于结果</a:t>
                      </a:r>
                      <a:r>
                        <a:rPr lang="zh-CN" sz="1800" b="1" u="sng" kern="100" dirty="0">
                          <a:solidFill>
                            <a:srgbClr val="002060"/>
                          </a:solidFill>
                          <a:effectLst/>
                          <a:latin typeface="黑体" panose="02010609060101010101" pitchFamily="49" charset="-122"/>
                          <a:ea typeface="黑体" panose="02010609060101010101" pitchFamily="49" charset="-122"/>
                        </a:rPr>
                        <a:t>而不是员工特征</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(4)</a:t>
                      </a:r>
                      <a:r>
                        <a:rPr lang="zh-CN" sz="1800" b="1" u="sng" kern="100" dirty="0">
                          <a:solidFill>
                            <a:srgbClr val="002060"/>
                          </a:solidFill>
                          <a:effectLst/>
                          <a:latin typeface="黑体" panose="02010609060101010101" pitchFamily="49" charset="-122"/>
                          <a:ea typeface="黑体" panose="02010609060101010101" pitchFamily="49" charset="-122"/>
                        </a:rPr>
                        <a:t>从操作过程看</a:t>
                      </a:r>
                      <a:r>
                        <a:rPr lang="zh-CN" sz="1800" b="1" kern="100" dirty="0">
                          <a:solidFill>
                            <a:srgbClr val="002060"/>
                          </a:solidFill>
                          <a:effectLst/>
                          <a:latin typeface="黑体" panose="02010609060101010101" pitchFamily="49" charset="-122"/>
                          <a:ea typeface="黑体" panose="02010609060101010101" pitchFamily="49" charset="-122"/>
                        </a:rPr>
                        <a:t>，其具体实施步骤与传统的绩效考核基本相同，只是在绩效的评价与反馈的过程中，比传统的考核</a:t>
                      </a:r>
                      <a:r>
                        <a:rPr lang="zh-CN" sz="1800" b="1" u="sng" kern="100" dirty="0">
                          <a:solidFill>
                            <a:srgbClr val="002060"/>
                          </a:solidFill>
                          <a:effectLst/>
                          <a:highlight>
                            <a:srgbClr val="FFFF00"/>
                          </a:highlight>
                          <a:latin typeface="黑体" panose="02010609060101010101" pitchFamily="49" charset="-122"/>
                          <a:ea typeface="黑体" panose="02010609060101010101" pitchFamily="49" charset="-122"/>
                        </a:rPr>
                        <a:t>更加注重管理者和员工的沟通</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51962826"/>
                  </a:ext>
                </a:extLst>
              </a:tr>
            </a:tbl>
          </a:graphicData>
        </a:graphic>
      </p:graphicFrame>
    </p:spTree>
    <p:extLst>
      <p:ext uri="{BB962C8B-B14F-4D97-AF65-F5344CB8AC3E}">
        <p14:creationId xmlns:p14="http://schemas.microsoft.com/office/powerpoint/2010/main" val="569941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E6949364-9A7A-4112-8117-42E0081A9BDE}"/>
              </a:ext>
            </a:extLst>
          </p:cNvPr>
          <p:cNvSpPr/>
          <p:nvPr/>
        </p:nvSpPr>
        <p:spPr>
          <a:xfrm>
            <a:off x="820586" y="641400"/>
            <a:ext cx="2975495"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人力资源需求预测的方法</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2D504904-74B7-4953-A790-C12C336008FB}"/>
              </a:ext>
            </a:extLst>
          </p:cNvPr>
          <p:cNvGraphicFramePr>
            <a:graphicFrameLocks noGrp="1"/>
          </p:cNvGraphicFramePr>
          <p:nvPr/>
        </p:nvGraphicFramePr>
        <p:xfrm>
          <a:off x="820585" y="1069858"/>
          <a:ext cx="10867109" cy="5200650"/>
        </p:xfrm>
        <a:graphic>
          <a:graphicData uri="http://schemas.openxmlformats.org/drawingml/2006/table">
            <a:tbl>
              <a:tblPr>
                <a:tableStyleId>{5C22544A-7EE6-4342-B048-85BDC9FD1C3A}</a:tableStyleId>
              </a:tblPr>
              <a:tblGrid>
                <a:gridCol w="895137">
                  <a:extLst>
                    <a:ext uri="{9D8B030D-6E8A-4147-A177-3AD203B41FA5}">
                      <a16:colId xmlns:a16="http://schemas.microsoft.com/office/drawing/2014/main" val="1167071290"/>
                    </a:ext>
                  </a:extLst>
                </a:gridCol>
                <a:gridCol w="9971972">
                  <a:extLst>
                    <a:ext uri="{9D8B030D-6E8A-4147-A177-3AD203B41FA5}">
                      <a16:colId xmlns:a16="http://schemas.microsoft.com/office/drawing/2014/main" val="4063006493"/>
                    </a:ext>
                  </a:extLst>
                </a:gridCol>
              </a:tblGrid>
              <a:tr h="1298333">
                <a:tc rowSpan="2">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1.</a:t>
                      </a: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定性</a:t>
                      </a:r>
                      <a:endParaRPr lang="en-US" altLang="zh-CN" sz="1600" b="1" kern="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）经验判断法：最简单的需求预测方。让组织中的中高层管理者凭借自己过去积累的工作经验以及个人的直觉，对组织未来所需要的人力资源的数量和结构等状况进行估计。</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优点：短期预测；规模小或经营环境相对稳定人员流动率不太高的组织；</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缺点：要求管理人员必须具有丰富经验；预测结果准确性难以保证。</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784748059"/>
                  </a:ext>
                </a:extLst>
              </a:tr>
              <a:tr h="1298333">
                <a:tc vMerge="1">
                  <a:txBody>
                    <a:bodyPr/>
                    <a:lstStyle/>
                    <a:p>
                      <a:endParaRPr lang="zh-CN" altLang="en-US"/>
                    </a:p>
                  </a:txBody>
                  <a:tcP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）德尔菲法：</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优点：</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吸取和综合众多专家的意见，避免了个人预测的片面性；</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采用匿名进行预测，这样可以使专家独立做出判断，避免从众；</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采用多轮预测的方法，专家的意见趋于一致，具有较高的准确性</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缺点：</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专家人数不能太少，至少</a:t>
                      </a:r>
                      <a:r>
                        <a:rPr lang="en-US" sz="1600" b="1" kern="0" dirty="0">
                          <a:solidFill>
                            <a:srgbClr val="002060"/>
                          </a:solidFill>
                          <a:effectLst/>
                          <a:latin typeface="黑体" panose="02010609060101010101" pitchFamily="49" charset="-122"/>
                          <a:ea typeface="黑体" panose="02010609060101010101" pitchFamily="49" charset="-122"/>
                        </a:rPr>
                        <a:t>20-30</a:t>
                      </a:r>
                      <a:r>
                        <a:rPr lang="zh-CN" sz="1600" b="1" kern="0" dirty="0">
                          <a:solidFill>
                            <a:srgbClr val="002060"/>
                          </a:solidFill>
                          <a:effectLst/>
                          <a:latin typeface="黑体" panose="02010609060101010101" pitchFamily="49" charset="-122"/>
                          <a:ea typeface="黑体" panose="02010609060101010101" pitchFamily="49" charset="-122"/>
                        </a:rPr>
                        <a:t>人；</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专家的挑选要有代表性；</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问题的设计要合理；向专家提供的资料和信息要相对充分</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747714701"/>
                  </a:ext>
                </a:extLst>
              </a:tr>
              <a:tr h="475130">
                <a:tc rowSpan="3">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定</a:t>
                      </a:r>
                      <a:r>
                        <a:rPr lang="zh-CN" altLang="en-US" sz="1600" b="1" kern="0" dirty="0">
                          <a:solidFill>
                            <a:srgbClr val="002060"/>
                          </a:solidFill>
                          <a:effectLst/>
                          <a:latin typeface="黑体" panose="02010609060101010101" pitchFamily="49" charset="-122"/>
                          <a:ea typeface="黑体" panose="02010609060101010101" pitchFamily="49" charset="-122"/>
                        </a:rPr>
                        <a:t>量</a:t>
                      </a:r>
                      <a:endParaRPr lang="en-US" altLang="zh-CN" sz="1600" b="1" kern="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nchor="ct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a:t>
                      </a: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）比率分析法：基于关键的经营和管理指标与组织的人力资源需求量之间的固定比率关系来预测未来人力资源需求的方法</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569658235"/>
                  </a:ext>
                </a:extLst>
              </a:tr>
              <a:tr h="639771">
                <a:tc vMerge="1">
                  <a:txBody>
                    <a:bodyPr/>
                    <a:lstStyle/>
                    <a:p>
                      <a:endParaRPr lang="zh-CN" altLang="en-US"/>
                    </a:p>
                  </a:txBody>
                  <a:tcP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a:t>
                      </a:r>
                      <a:r>
                        <a:rPr lang="en-US" sz="1600" b="1" kern="0">
                          <a:solidFill>
                            <a:srgbClr val="002060"/>
                          </a:solidFill>
                          <a:effectLst/>
                          <a:latin typeface="黑体" panose="02010609060101010101" pitchFamily="49" charset="-122"/>
                          <a:ea typeface="黑体" panose="02010609060101010101" pitchFamily="49" charset="-122"/>
                        </a:rPr>
                        <a:t>2</a:t>
                      </a:r>
                      <a:r>
                        <a:rPr lang="zh-CN" sz="1600" b="1" kern="0">
                          <a:solidFill>
                            <a:srgbClr val="002060"/>
                          </a:solidFill>
                          <a:effectLst/>
                          <a:latin typeface="黑体" panose="02010609060101010101" pitchFamily="49" charset="-122"/>
                          <a:ea typeface="黑体" panose="02010609060101010101" pitchFamily="49" charset="-122"/>
                        </a:rPr>
                        <a:t>）趋势预测法：又称简单的时间序列分析法，根据一个组织的雇用水平在最近若干年的总体变化趋势，来预测组织在未来某一时期人力资源需求的一种方法</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2537184599"/>
                  </a:ext>
                </a:extLst>
              </a:tr>
              <a:tr h="639771">
                <a:tc vMerge="1">
                  <a:txBody>
                    <a:bodyPr/>
                    <a:lstStyle/>
                    <a:p>
                      <a:endParaRPr lang="zh-CN" altLang="en-US"/>
                    </a:p>
                  </a:txBody>
                  <a:tcP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3</a:t>
                      </a:r>
                      <a:r>
                        <a:rPr lang="zh-CN" sz="1600" b="1" kern="0" dirty="0">
                          <a:solidFill>
                            <a:srgbClr val="002060"/>
                          </a:solidFill>
                          <a:effectLst/>
                          <a:latin typeface="黑体" panose="02010609060101010101" pitchFamily="49" charset="-122"/>
                          <a:ea typeface="黑体" panose="02010609060101010101" pitchFamily="49" charset="-122"/>
                        </a:rPr>
                        <a:t>）回归分析法：首先建立人力资源需求数量与其影响因素之间的函数关系，然后将这些影响因素的未来估计值代入函数，从而计算出</a:t>
                      </a:r>
                      <a:r>
                        <a:rPr lang="zh-CN" altLang="en-US" sz="1600" b="1" kern="0" dirty="0">
                          <a:solidFill>
                            <a:srgbClr val="002060"/>
                          </a:solidFill>
                          <a:effectLst/>
                          <a:latin typeface="黑体" panose="02010609060101010101" pitchFamily="49" charset="-122"/>
                          <a:ea typeface="黑体" panose="02010609060101010101" pitchFamily="49" charset="-122"/>
                        </a:rPr>
                        <a:t>组织</a:t>
                      </a:r>
                      <a:r>
                        <a:rPr lang="zh-CN" sz="1600" b="1" kern="0" dirty="0">
                          <a:solidFill>
                            <a:srgbClr val="002060"/>
                          </a:solidFill>
                          <a:effectLst/>
                          <a:latin typeface="黑体" panose="02010609060101010101" pitchFamily="49" charset="-122"/>
                          <a:ea typeface="黑体" panose="02010609060101010101" pitchFamily="49" charset="-122"/>
                        </a:rPr>
                        <a:t>未来人力资源需求量</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30274463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考点：绩效管理概述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关于绩效管理与绩效考核的说法，正确的是（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绩效考核侧重于信息的沟通和绩效的提高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绩效管理有助于组织战略目标的实现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绩效管理是绩效考核的重要组成部分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绩效考核有助于建设和谐的组织文化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关于有效的绩效管理体系的说法，正确的有（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可靠性是指能够确保不同的评价者对同一个员工的评价基本相同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准确性是指可以明确区分高效率员工和低效率员工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敏感性是指能够将工作标准和组织目标相联系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可接受性是指能够得到组织上下的接受和支持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实用性是指收益要大于绩效管理体系的建立和维护成本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396221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考点：绩效管理概述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关于绩效管理的说法，错误的是（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绩效管理是管理者与员工通过持续开放的沟通，就组织目标和目标实现方式达成共识的过程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绩效管理侧重于绩效的评估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绩效管理的目的之一是建立绩效优化体系，实现组织与个人绩效的紧密结合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绩效管理强调信息的沟通和绩效的提高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影响绩效管理实施有效性的因素包括（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绩效奖金的发放方式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高层领导者的支持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管理者对绩效管理的认知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绩效系统的时效性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绩效管理与组织战略的相关性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85289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考点：战略性绩效管理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对于采用成本领先战略的企业，适宜的绩效管理策略是（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选择以结果为导向的绩效考核方法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评价指标选择一些非财务指标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采取频繁的绩效考核和多元化的评价主体</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选择以行为为导向的绩效考核方法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关于企业不同竞争战略下的绩效管理策略的说法，正确的是（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采用成本领先战略的企业，应尽量使绩效考核的主体多元化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采用差异化战略的企业，应尽量缩短绩效考核的周期解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采用差异化战略的企业，应尽量使绩效考核的主体简单化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采用成本领先战略的企业，应选取以结果为导向的绩效考核方法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1167383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考点：战略性绩效管理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关于不同竞争态势战略下的绩效管理策略的说法，正确的是（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企业在采用探索者战略时，绩效考核应尽量采用以内部流程为导向的评价方法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企业在采用跟随者战略时，绩效考核应尽量采用平衡计分卡法生的评价课为黄国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企业在采用探索者战略时，绩效考核应尽量采用以行为为导向的评价方法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企业在采用防御者战略时，绩效考核应尽量多角度地选择考核指标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采用跟随者战略的企业适宜采用的绩效考核方法是（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关键事件法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以行为为导向的考核方法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标杆超越法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行为锚定法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10711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绩效计划的内容、形式、指标的设定要充分考虑到不同职位的特点，体现的制订原则是（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战略相关性原则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系统化原则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职位特色原则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突出重点原则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关于绩效计划的说法，错误的是（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绩效计划是绩效管理的第一个环节，是绩效管理的起点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绩效计划的制订是一个自上而下的过程，也可以是自下而上的过程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绩效计划应该由各级主管和员工共同参与制订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绩效计划目标可以包括绩效目标和发展目标两类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97536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620682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绩效目标中的发展目标强调的是与组织目标相一致的（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部门目标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个人目标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价值观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核心行为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考点：绩效监控及辅导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关于绩效辅导的说法，错误的是（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绩效辅导是绩效考核的一种方法和手段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绩效辅导是一种提高员工绩效水平的方法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绩效辅导能够帮助员工解决当前绩效实施过程中出现的问题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绩效辅导贯穿于绩效实施的全过程，是一种经常性的管理行为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4358244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考点：绩效监控及辅导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关于绩效辅导的说法，错误的是（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绩效辅导是绩效考核的一种方法和手段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绩效辅导是一种提高员工绩效水平的方法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绩效辅导能够帮助员工解决当前绩效实施过程中出现的问题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绩效辅导贯穿于绩效实施的全过程，是一种经常性的管理行为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关于绩效监控与绩效辅导的说法，错误的是（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绩效辅导是在已经掌握下属工作绩效的前提下，为提高绩效水平而进行的一系列活动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绩效监控是绩效辅导的基础</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绩效监控是管理者为掌握下属的工作绩效情况而进行的一系列活动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绩效监控能够客观、准确地评价员工工作行为和工作结果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577079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0988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关于绩效评价误区的说法，正确的是（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上级根据最初印象对员工做出绩效评价，因此产生的评价误区称为刻板印象解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上级对员工某一特质产生强烈、清晰的感知，导致其忽略了此员工其他方面品质，因此产生的评价误区称为晕轮效应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上级不恰当地给自己喜爱的下属较高的绩效评价分数，因此产生的评价误区称为盲点效应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上级对员工的绩效评价结果受到员工所属群体的影响，因此产生的评价误区称为首因效应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关于绩效评价误区的说法，正确的是（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上级根据过宽或过严的标准对员工进行绩效评价的误区，称为趋中效应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上级根据对员工的最初印象做出绩效评价的误区，称为晕轮效应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上级根据对员工的最终印象做出绩效评价的误区，称为近因效应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上级对员工的某种强烈而清晰的特质感知导致其忽略了员工在其他方面的表现，这种评价误区称为盲点效应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90582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关于绩效评价技术的说法，正确的有（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图尺度评价法开发成本较低，但适应性不强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行为锚定法的计量方法更为准确，评价结果有利于绩效反馈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配对比较法在人数较少的情况下，能快速比较出员工的绩效水平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强制分布法的结果比较客观，且有利于管理手段的实施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关键事件法非常费时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下列绩效评价技术属于比较法的有（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排序法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配对比较法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行为锚定法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强制分布法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关键事件法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5891560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1040765" y="523840"/>
            <a:ext cx="10552550" cy="604268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19</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考点：绩效评价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行为观察量表法的主要缺点有（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很难包括所有的行为指标的代表性样本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开发成本高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效度有待提高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主管人员单独考核工作量太大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操作流程简单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关于绩效评价技术的说法，正确的是（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根据某项评价标准，将每位员工逐一与其他员工比较选出优胜者，最后根据每位员工获胜的次数进行绩效排序，这种绩效评价方法是配对比较法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列出评估指标，要求评估者在观察的基础上将员工的工作行为与评价标准进行对照以判断该行为出现的频率或完成程度，这种绩效评价方法是交替排序法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将每项工作的特定行为用一张等级表（从最积极的行为到最消极的行为）进行反映评估者只需将员工的行为对号入座，这种绩效评价方法是行为观察量表法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采取“掐头去尾”和“逐级评价”的方法最终获得员工业绩排序。这种绩效评价方法是行为锚定法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50175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6483</TotalTime>
  <Words>18173</Words>
  <Application>Microsoft Office PowerPoint</Application>
  <PresentationFormat>宽屏</PresentationFormat>
  <Paragraphs>1573</Paragraphs>
  <Slides>112</Slides>
  <Notes>112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112</vt:i4>
      </vt:variant>
    </vt:vector>
  </HeadingPairs>
  <TitlesOfParts>
    <vt:vector size="120" baseType="lpstr">
      <vt:lpstr>等线</vt:lpstr>
      <vt:lpstr>黑体</vt:lpstr>
      <vt:lpstr>华文新魏</vt:lpstr>
      <vt:lpstr>华文中宋</vt:lpstr>
      <vt:lpstr>Arial</vt:lpstr>
      <vt:lpstr>Calibri</vt:lpstr>
      <vt:lpstr>Times New Roman</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dc:title>
  <dc:creator>第一PPT</dc:creator>
  <cp:keywords>www.1ppt.com</cp:keywords>
  <dc:description>www.1ppt.com</dc:description>
  <cp:lastModifiedBy>Vicky</cp:lastModifiedBy>
  <cp:revision>174</cp:revision>
  <dcterms:created xsi:type="dcterms:W3CDTF">2017-05-13T03:05:00Z</dcterms:created>
  <dcterms:modified xsi:type="dcterms:W3CDTF">2024-08-30T12:59:36Z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